
<file path=[Content_Types].xml><?xml version="1.0" encoding="utf-8"?>
<Types xmlns="http://schemas.openxmlformats.org/package/2006/content-types">
  <Default Extension="bin" ContentType="application/vnd.openxmlformats-officedocument.oleObject"/>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5.xml" ContentType="application/vnd.openxmlformats-officedocument.themeOverr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6.xml" ContentType="application/vnd.openxmlformats-officedocument.themeOverride+xml"/>
  <Override PartName="/ppt/notesSlides/notesSlide31.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7.xml" ContentType="application/vnd.openxmlformats-officedocument.themeOverr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36.xml" ContentType="application/vnd.openxmlformats-officedocument.presentationml.notesSl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11.xml" ContentType="application/vnd.openxmlformats-officedocument.drawingml.chart+xml"/>
  <Override PartName="/ppt/theme/themeOverride8.xml" ContentType="application/vnd.openxmlformats-officedocument.themeOverr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12.xml" ContentType="application/vnd.openxmlformats-officedocument.drawingml.chart+xml"/>
  <Override PartName="/ppt/theme/themeOverride9.xml" ContentType="application/vnd.openxmlformats-officedocument.themeOverr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13.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rts/chart14.xml" ContentType="application/vnd.openxmlformats-officedocument.drawingml.chart+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charts/chart15.xml" ContentType="application/vnd.openxmlformats-officedocument.drawingml.chart+xml"/>
  <Override PartName="/ppt/theme/themeOverride10.xml" ContentType="application/vnd.openxmlformats-officedocument.themeOverride+xml"/>
  <Override PartName="/ppt/notesSlides/notesSlide59.xml" ContentType="application/vnd.openxmlformats-officedocument.presentationml.notesSlide+xml"/>
  <Override PartName="/ppt/charts/chart16.xml" ContentType="application/vnd.openxmlformats-officedocument.drawingml.chart+xml"/>
  <Override PartName="/ppt/theme/themeOverride11.xml" ContentType="application/vnd.openxmlformats-officedocument.themeOverride+xml"/>
  <Override PartName="/ppt/notesSlides/notesSlide60.xml" ContentType="application/vnd.openxmlformats-officedocument.presentationml.notesSlide+xml"/>
  <Override PartName="/ppt/charts/chart17.xml" ContentType="application/vnd.openxmlformats-officedocument.drawingml.chart+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rts/chart18.xml" ContentType="application/vnd.openxmlformats-officedocument.drawingml.chart+xml"/>
  <Override PartName="/ppt/theme/themeOverride12.xml" ContentType="application/vnd.openxmlformats-officedocument.themeOverr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charts/chart19.xml" ContentType="application/vnd.openxmlformats-officedocument.drawingml.chart+xml"/>
  <Override PartName="/ppt/theme/themeOverride13.xml" ContentType="application/vnd.openxmlformats-officedocument.themeOverr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charts/chart20.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4.xml" ContentType="application/vnd.openxmlformats-officedocument.themeOverride+xml"/>
  <Override PartName="/ppt/notesSlides/notesSlide69.xml" ContentType="application/vnd.openxmlformats-officedocument.presentationml.notesSlide+xml"/>
  <Override PartName="/ppt/charts/chart21.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5.xml" ContentType="application/vnd.openxmlformats-officedocument.themeOverride+xml"/>
  <Override PartName="/ppt/notesSlides/notesSlide70.xml" ContentType="application/vnd.openxmlformats-officedocument.presentationml.notesSlide+xml"/>
  <Override PartName="/ppt/charts/chart22.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6.xml" ContentType="application/vnd.openxmlformats-officedocument.themeOverr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77"/>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7" roundtripDataSignature="AMtx7mhQLys8NNTgLPoff1zasTGmV0tPi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83FAB4-7501-436B-974A-44364C4B0026}" name="Baskerville, Kristin (CDC/GHC/DGHP)" initials="KB" userId="S::zsw0@cdc.gov::e5846ad4-249e-4a35-baa4-77ba58151c6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228236-6C21-448E-9FCD-6F8B58E33625}" v="18" dt="2025-11-21T18:46:43.796"/>
  </p1510:revLst>
</p1510:revInfo>
</file>

<file path=ppt/tableStyles.xml><?xml version="1.0" encoding="utf-8"?>
<a:tblStyleLst xmlns:a="http://schemas.openxmlformats.org/drawingml/2006/main" def="{5B0BE6D7-9E00-4E46-B493-294ABB14EDFF}">
  <a:tblStyle styleId="{5B0BE6D7-9E00-4E46-B493-294ABB14EDFF}"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9A05CB5F-DABC-46E1-ACC7-9C2A0C9DE69E}" styleName="Table_1">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accent6"/>
              </a:solidFill>
              <a:prstDash val="solid"/>
              <a:round/>
              <a:headEnd type="none" w="sm" len="sm"/>
              <a:tailEnd type="none" w="sm" len="sm"/>
            </a:ln>
          </a:top>
          <a:bottom>
            <a:ln w="12700" cap="flat" cmpd="sng">
              <a:solidFill>
                <a:schemeClr val="accent6"/>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accent6">
              <a:alpha val="20000"/>
            </a:schemeClr>
          </a:solidFill>
        </a:fill>
      </a:tcStyle>
    </a:band1H>
    <a:band2H>
      <a:tcTxStyle/>
      <a:tcStyle>
        <a:tcBdr/>
      </a:tcStyle>
    </a:band2H>
    <a:band1V>
      <a:tcTxStyle/>
      <a:tcStyle>
        <a:tcBdr/>
        <a:fill>
          <a:solidFill>
            <a:schemeClr val="accent6">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accent6"/>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accent6"/>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D3EC5609-2757-4EBA-A3A9-D8E8E31DC96C}" styleName="Table_2">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07" autoAdjust="0"/>
    <p:restoredTop sz="53726" autoAdjust="0"/>
  </p:normalViewPr>
  <p:slideViewPr>
    <p:cSldViewPr snapToGrid="0">
      <p:cViewPr varScale="1">
        <p:scale>
          <a:sx n="56" d="100"/>
          <a:sy n="56" d="100"/>
        </p:scale>
        <p:origin x="2118" y="48"/>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9" Type="http://schemas.openxmlformats.org/officeDocument/2006/relationships/viewProps" Target="view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5" Type="http://schemas.openxmlformats.org/officeDocument/2006/relationships/slide" Target="slides/slide1.xml"/><Relationship Id="rId90"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9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microsoft.com/office/2016/11/relationships/changesInfo" Target="changesInfos/changesInfo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customschemas.google.com/relationships/presentationmetadata" Target="metadata"/><Relationship Id="rId61" Type="http://schemas.openxmlformats.org/officeDocument/2006/relationships/slide" Target="slides/slide5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06B43A5E-C293-4350-B32F-919F7C2A0C65}"/>
    <pc:docChg chg="undo custSel modSld">
      <pc:chgData name="Baskerville, Kristin (CDC/GHC/DGHP)" userId="e5846ad4-249e-4a35-baa4-77ba58151c68" providerId="ADAL" clId="{06B43A5E-C293-4350-B32F-919F7C2A0C65}" dt="2025-03-18T14:31:24.056" v="17" actId="1038"/>
      <pc:docMkLst>
        <pc:docMk/>
      </pc:docMkLst>
      <pc:sldChg chg="addSp modSp mod">
        <pc:chgData name="Baskerville, Kristin (CDC/GHC/DGHP)" userId="e5846ad4-249e-4a35-baa4-77ba58151c68" providerId="ADAL" clId="{06B43A5E-C293-4350-B32F-919F7C2A0C65}" dt="2025-03-18T14:31:24.056" v="17" actId="1038"/>
        <pc:sldMkLst>
          <pc:docMk/>
          <pc:sldMk cId="0" sldId="291"/>
        </pc:sldMkLst>
      </pc:sldChg>
    </pc:docChg>
  </pc:docChgLst>
  <pc:docChgLst>
    <pc:chgData name="Baskerville, Kristin (CDC/GHC/DGHP)" userId="e5846ad4-249e-4a35-baa4-77ba58151c68" providerId="ADAL" clId="{613EFEC5-BEAB-4681-8F18-22D7E4BC25F2}"/>
    <pc:docChg chg="undo custSel modSld modNotesMaster">
      <pc:chgData name="Baskerville, Kristin (CDC/GHC/DGHP)" userId="e5846ad4-249e-4a35-baa4-77ba58151c68" providerId="ADAL" clId="{613EFEC5-BEAB-4681-8F18-22D7E4BC25F2}" dt="2025-11-21T18:46:43.796" v="40"/>
      <pc:docMkLst>
        <pc:docMk/>
      </pc:docMkLst>
      <pc:sldChg chg="modSp mod modNotes">
        <pc:chgData name="Baskerville, Kristin (CDC/GHC/DGHP)" userId="e5846ad4-249e-4a35-baa4-77ba58151c68" providerId="ADAL" clId="{613EFEC5-BEAB-4681-8F18-22D7E4BC25F2}" dt="2025-11-21T18:41:32.111" v="7"/>
        <pc:sldMkLst>
          <pc:docMk/>
          <pc:sldMk cId="0" sldId="256"/>
        </pc:sldMkLst>
        <pc:spChg chg="mod">
          <ac:chgData name="Baskerville, Kristin (CDC/GHC/DGHP)" userId="e5846ad4-249e-4a35-baa4-77ba58151c68" providerId="ADAL" clId="{613EFEC5-BEAB-4681-8F18-22D7E4BC25F2}" dt="2025-11-20T03:30:37.660" v="2" actId="1076"/>
          <ac:spMkLst>
            <pc:docMk/>
            <pc:sldMk cId="0" sldId="256"/>
            <ac:spMk id="365" creationId="{00000000-0000-0000-0000-000000000000}"/>
          </ac:spMkLst>
        </pc:spChg>
      </pc:sldChg>
      <pc:sldChg chg="modNotes">
        <pc:chgData name="Baskerville, Kristin (CDC/GHC/DGHP)" userId="e5846ad4-249e-4a35-baa4-77ba58151c68" providerId="ADAL" clId="{613EFEC5-BEAB-4681-8F18-22D7E4BC25F2}" dt="2025-11-21T18:41:32.111" v="7"/>
        <pc:sldMkLst>
          <pc:docMk/>
          <pc:sldMk cId="0" sldId="257"/>
        </pc:sldMkLst>
      </pc:sldChg>
      <pc:sldChg chg="modNotes">
        <pc:chgData name="Baskerville, Kristin (CDC/GHC/DGHP)" userId="e5846ad4-249e-4a35-baa4-77ba58151c68" providerId="ADAL" clId="{613EFEC5-BEAB-4681-8F18-22D7E4BC25F2}" dt="2025-11-21T18:41:32.111" v="7"/>
        <pc:sldMkLst>
          <pc:docMk/>
          <pc:sldMk cId="0" sldId="258"/>
        </pc:sldMkLst>
      </pc:sldChg>
      <pc:sldChg chg="modNotes">
        <pc:chgData name="Baskerville, Kristin (CDC/GHC/DGHP)" userId="e5846ad4-249e-4a35-baa4-77ba58151c68" providerId="ADAL" clId="{613EFEC5-BEAB-4681-8F18-22D7E4BC25F2}" dt="2025-11-21T18:41:32.111" v="7"/>
        <pc:sldMkLst>
          <pc:docMk/>
          <pc:sldMk cId="0" sldId="259"/>
        </pc:sldMkLst>
      </pc:sldChg>
      <pc:sldChg chg="modNotes">
        <pc:chgData name="Baskerville, Kristin (CDC/GHC/DGHP)" userId="e5846ad4-249e-4a35-baa4-77ba58151c68" providerId="ADAL" clId="{613EFEC5-BEAB-4681-8F18-22D7E4BC25F2}" dt="2025-11-21T18:41:32.111" v="7"/>
        <pc:sldMkLst>
          <pc:docMk/>
          <pc:sldMk cId="0" sldId="260"/>
        </pc:sldMkLst>
      </pc:sldChg>
      <pc:sldChg chg="modNotes">
        <pc:chgData name="Baskerville, Kristin (CDC/GHC/DGHP)" userId="e5846ad4-249e-4a35-baa4-77ba58151c68" providerId="ADAL" clId="{613EFEC5-BEAB-4681-8F18-22D7E4BC25F2}" dt="2025-11-21T18:41:32.111" v="7"/>
        <pc:sldMkLst>
          <pc:docMk/>
          <pc:sldMk cId="0" sldId="261"/>
        </pc:sldMkLst>
      </pc:sldChg>
      <pc:sldChg chg="modNotes">
        <pc:chgData name="Baskerville, Kristin (CDC/GHC/DGHP)" userId="e5846ad4-249e-4a35-baa4-77ba58151c68" providerId="ADAL" clId="{613EFEC5-BEAB-4681-8F18-22D7E4BC25F2}" dt="2025-11-21T18:41:32.111" v="7"/>
        <pc:sldMkLst>
          <pc:docMk/>
          <pc:sldMk cId="0" sldId="262"/>
        </pc:sldMkLst>
      </pc:sldChg>
      <pc:sldChg chg="modNotes">
        <pc:chgData name="Baskerville, Kristin (CDC/GHC/DGHP)" userId="e5846ad4-249e-4a35-baa4-77ba58151c68" providerId="ADAL" clId="{613EFEC5-BEAB-4681-8F18-22D7E4BC25F2}" dt="2025-11-21T18:41:32.111" v="7"/>
        <pc:sldMkLst>
          <pc:docMk/>
          <pc:sldMk cId="0" sldId="263"/>
        </pc:sldMkLst>
      </pc:sldChg>
      <pc:sldChg chg="modNotes">
        <pc:chgData name="Baskerville, Kristin (CDC/GHC/DGHP)" userId="e5846ad4-249e-4a35-baa4-77ba58151c68" providerId="ADAL" clId="{613EFEC5-BEAB-4681-8F18-22D7E4BC25F2}" dt="2025-11-21T18:41:32.111" v="7"/>
        <pc:sldMkLst>
          <pc:docMk/>
          <pc:sldMk cId="0" sldId="264"/>
        </pc:sldMkLst>
      </pc:sldChg>
      <pc:sldChg chg="modNotes">
        <pc:chgData name="Baskerville, Kristin (CDC/GHC/DGHP)" userId="e5846ad4-249e-4a35-baa4-77ba58151c68" providerId="ADAL" clId="{613EFEC5-BEAB-4681-8F18-22D7E4BC25F2}" dt="2025-11-21T18:41:32.111" v="7"/>
        <pc:sldMkLst>
          <pc:docMk/>
          <pc:sldMk cId="0" sldId="265"/>
        </pc:sldMkLst>
      </pc:sldChg>
      <pc:sldChg chg="modNotes">
        <pc:chgData name="Baskerville, Kristin (CDC/GHC/DGHP)" userId="e5846ad4-249e-4a35-baa4-77ba58151c68" providerId="ADAL" clId="{613EFEC5-BEAB-4681-8F18-22D7E4BC25F2}" dt="2025-11-21T18:41:32.111" v="7"/>
        <pc:sldMkLst>
          <pc:docMk/>
          <pc:sldMk cId="0" sldId="266"/>
        </pc:sldMkLst>
      </pc:sldChg>
      <pc:sldChg chg="modNotes">
        <pc:chgData name="Baskerville, Kristin (CDC/GHC/DGHP)" userId="e5846ad4-249e-4a35-baa4-77ba58151c68" providerId="ADAL" clId="{613EFEC5-BEAB-4681-8F18-22D7E4BC25F2}" dt="2025-11-21T18:41:32.111" v="7"/>
        <pc:sldMkLst>
          <pc:docMk/>
          <pc:sldMk cId="0" sldId="267"/>
        </pc:sldMkLst>
      </pc:sldChg>
      <pc:sldChg chg="modNotes">
        <pc:chgData name="Baskerville, Kristin (CDC/GHC/DGHP)" userId="e5846ad4-249e-4a35-baa4-77ba58151c68" providerId="ADAL" clId="{613EFEC5-BEAB-4681-8F18-22D7E4BC25F2}" dt="2025-11-21T18:41:32.111" v="7"/>
        <pc:sldMkLst>
          <pc:docMk/>
          <pc:sldMk cId="0" sldId="268"/>
        </pc:sldMkLst>
      </pc:sldChg>
      <pc:sldChg chg="modSp mod modNotes">
        <pc:chgData name="Baskerville, Kristin (CDC/GHC/DGHP)" userId="e5846ad4-249e-4a35-baa4-77ba58151c68" providerId="ADAL" clId="{613EFEC5-BEAB-4681-8F18-22D7E4BC25F2}" dt="2025-11-21T18:41:32.111" v="7"/>
        <pc:sldMkLst>
          <pc:docMk/>
          <pc:sldMk cId="0" sldId="269"/>
        </pc:sldMkLst>
        <pc:spChg chg="mod">
          <ac:chgData name="Baskerville, Kristin (CDC/GHC/DGHP)" userId="e5846ad4-249e-4a35-baa4-77ba58151c68" providerId="ADAL" clId="{613EFEC5-BEAB-4681-8F18-22D7E4BC25F2}" dt="2025-11-20T03:31:20.458" v="5" actId="14100"/>
          <ac:spMkLst>
            <pc:docMk/>
            <pc:sldMk cId="0" sldId="269"/>
            <ac:spMk id="476" creationId="{00000000-0000-0000-0000-000000000000}"/>
          </ac:spMkLst>
        </pc:spChg>
      </pc:sldChg>
      <pc:sldChg chg="modNotes">
        <pc:chgData name="Baskerville, Kristin (CDC/GHC/DGHP)" userId="e5846ad4-249e-4a35-baa4-77ba58151c68" providerId="ADAL" clId="{613EFEC5-BEAB-4681-8F18-22D7E4BC25F2}" dt="2025-11-21T18:41:32.111" v="7"/>
        <pc:sldMkLst>
          <pc:docMk/>
          <pc:sldMk cId="0" sldId="270"/>
        </pc:sldMkLst>
      </pc:sldChg>
      <pc:sldChg chg="modNotes">
        <pc:chgData name="Baskerville, Kristin (CDC/GHC/DGHP)" userId="e5846ad4-249e-4a35-baa4-77ba58151c68" providerId="ADAL" clId="{613EFEC5-BEAB-4681-8F18-22D7E4BC25F2}" dt="2025-11-21T18:41:32.111" v="7"/>
        <pc:sldMkLst>
          <pc:docMk/>
          <pc:sldMk cId="0" sldId="271"/>
        </pc:sldMkLst>
      </pc:sldChg>
      <pc:sldChg chg="modNotes">
        <pc:chgData name="Baskerville, Kristin (CDC/GHC/DGHP)" userId="e5846ad4-249e-4a35-baa4-77ba58151c68" providerId="ADAL" clId="{613EFEC5-BEAB-4681-8F18-22D7E4BC25F2}" dt="2025-11-21T18:41:32.111" v="7"/>
        <pc:sldMkLst>
          <pc:docMk/>
          <pc:sldMk cId="0" sldId="272"/>
        </pc:sldMkLst>
      </pc:sldChg>
      <pc:sldChg chg="modNotes">
        <pc:chgData name="Baskerville, Kristin (CDC/GHC/DGHP)" userId="e5846ad4-249e-4a35-baa4-77ba58151c68" providerId="ADAL" clId="{613EFEC5-BEAB-4681-8F18-22D7E4BC25F2}" dt="2025-11-21T18:41:32.111" v="7"/>
        <pc:sldMkLst>
          <pc:docMk/>
          <pc:sldMk cId="0" sldId="273"/>
        </pc:sldMkLst>
      </pc:sldChg>
      <pc:sldChg chg="modNotes">
        <pc:chgData name="Baskerville, Kristin (CDC/GHC/DGHP)" userId="e5846ad4-249e-4a35-baa4-77ba58151c68" providerId="ADAL" clId="{613EFEC5-BEAB-4681-8F18-22D7E4BC25F2}" dt="2025-11-21T18:41:32.111" v="7"/>
        <pc:sldMkLst>
          <pc:docMk/>
          <pc:sldMk cId="0" sldId="274"/>
        </pc:sldMkLst>
      </pc:sldChg>
      <pc:sldChg chg="modNotes">
        <pc:chgData name="Baskerville, Kristin (CDC/GHC/DGHP)" userId="e5846ad4-249e-4a35-baa4-77ba58151c68" providerId="ADAL" clId="{613EFEC5-BEAB-4681-8F18-22D7E4BC25F2}" dt="2025-11-21T18:41:32.111" v="7"/>
        <pc:sldMkLst>
          <pc:docMk/>
          <pc:sldMk cId="0" sldId="275"/>
        </pc:sldMkLst>
      </pc:sldChg>
      <pc:sldChg chg="modNotes">
        <pc:chgData name="Baskerville, Kristin (CDC/GHC/DGHP)" userId="e5846ad4-249e-4a35-baa4-77ba58151c68" providerId="ADAL" clId="{613EFEC5-BEAB-4681-8F18-22D7E4BC25F2}" dt="2025-11-21T18:41:32.111" v="7"/>
        <pc:sldMkLst>
          <pc:docMk/>
          <pc:sldMk cId="0" sldId="276"/>
        </pc:sldMkLst>
      </pc:sldChg>
      <pc:sldChg chg="modNotes">
        <pc:chgData name="Baskerville, Kristin (CDC/GHC/DGHP)" userId="e5846ad4-249e-4a35-baa4-77ba58151c68" providerId="ADAL" clId="{613EFEC5-BEAB-4681-8F18-22D7E4BC25F2}" dt="2025-11-21T18:41:32.111" v="7"/>
        <pc:sldMkLst>
          <pc:docMk/>
          <pc:sldMk cId="0" sldId="277"/>
        </pc:sldMkLst>
      </pc:sldChg>
      <pc:sldChg chg="modNotes">
        <pc:chgData name="Baskerville, Kristin (CDC/GHC/DGHP)" userId="e5846ad4-249e-4a35-baa4-77ba58151c68" providerId="ADAL" clId="{613EFEC5-BEAB-4681-8F18-22D7E4BC25F2}" dt="2025-11-21T18:41:32.111" v="7"/>
        <pc:sldMkLst>
          <pc:docMk/>
          <pc:sldMk cId="0" sldId="278"/>
        </pc:sldMkLst>
      </pc:sldChg>
      <pc:sldChg chg="modNotes">
        <pc:chgData name="Baskerville, Kristin (CDC/GHC/DGHP)" userId="e5846ad4-249e-4a35-baa4-77ba58151c68" providerId="ADAL" clId="{613EFEC5-BEAB-4681-8F18-22D7E4BC25F2}" dt="2025-11-21T18:41:32.111" v="7"/>
        <pc:sldMkLst>
          <pc:docMk/>
          <pc:sldMk cId="0" sldId="279"/>
        </pc:sldMkLst>
      </pc:sldChg>
      <pc:sldChg chg="modNotes">
        <pc:chgData name="Baskerville, Kristin (CDC/GHC/DGHP)" userId="e5846ad4-249e-4a35-baa4-77ba58151c68" providerId="ADAL" clId="{613EFEC5-BEAB-4681-8F18-22D7E4BC25F2}" dt="2025-11-21T18:41:32.111" v="7"/>
        <pc:sldMkLst>
          <pc:docMk/>
          <pc:sldMk cId="0" sldId="280"/>
        </pc:sldMkLst>
      </pc:sldChg>
      <pc:sldChg chg="modNotes">
        <pc:chgData name="Baskerville, Kristin (CDC/GHC/DGHP)" userId="e5846ad4-249e-4a35-baa4-77ba58151c68" providerId="ADAL" clId="{613EFEC5-BEAB-4681-8F18-22D7E4BC25F2}" dt="2025-11-21T18:41:32.111" v="7"/>
        <pc:sldMkLst>
          <pc:docMk/>
          <pc:sldMk cId="0" sldId="281"/>
        </pc:sldMkLst>
      </pc:sldChg>
      <pc:sldChg chg="modNotes">
        <pc:chgData name="Baskerville, Kristin (CDC/GHC/DGHP)" userId="e5846ad4-249e-4a35-baa4-77ba58151c68" providerId="ADAL" clId="{613EFEC5-BEAB-4681-8F18-22D7E4BC25F2}" dt="2025-11-21T18:41:32.111" v="7"/>
        <pc:sldMkLst>
          <pc:docMk/>
          <pc:sldMk cId="0" sldId="282"/>
        </pc:sldMkLst>
      </pc:sldChg>
      <pc:sldChg chg="modNotes">
        <pc:chgData name="Baskerville, Kristin (CDC/GHC/DGHP)" userId="e5846ad4-249e-4a35-baa4-77ba58151c68" providerId="ADAL" clId="{613EFEC5-BEAB-4681-8F18-22D7E4BC25F2}" dt="2025-11-21T18:41:32.111" v="7"/>
        <pc:sldMkLst>
          <pc:docMk/>
          <pc:sldMk cId="0" sldId="283"/>
        </pc:sldMkLst>
      </pc:sldChg>
      <pc:sldChg chg="modNotes">
        <pc:chgData name="Baskerville, Kristin (CDC/GHC/DGHP)" userId="e5846ad4-249e-4a35-baa4-77ba58151c68" providerId="ADAL" clId="{613EFEC5-BEAB-4681-8F18-22D7E4BC25F2}" dt="2025-11-21T18:41:32.111" v="7"/>
        <pc:sldMkLst>
          <pc:docMk/>
          <pc:sldMk cId="0" sldId="284"/>
        </pc:sldMkLst>
      </pc:sldChg>
      <pc:sldChg chg="modNotes">
        <pc:chgData name="Baskerville, Kristin (CDC/GHC/DGHP)" userId="e5846ad4-249e-4a35-baa4-77ba58151c68" providerId="ADAL" clId="{613EFEC5-BEAB-4681-8F18-22D7E4BC25F2}" dt="2025-11-21T18:41:32.111" v="7"/>
        <pc:sldMkLst>
          <pc:docMk/>
          <pc:sldMk cId="0" sldId="285"/>
        </pc:sldMkLst>
      </pc:sldChg>
      <pc:sldChg chg="modNotes">
        <pc:chgData name="Baskerville, Kristin (CDC/GHC/DGHP)" userId="e5846ad4-249e-4a35-baa4-77ba58151c68" providerId="ADAL" clId="{613EFEC5-BEAB-4681-8F18-22D7E4BC25F2}" dt="2025-11-21T18:41:32.111" v="7"/>
        <pc:sldMkLst>
          <pc:docMk/>
          <pc:sldMk cId="0" sldId="286"/>
        </pc:sldMkLst>
      </pc:sldChg>
      <pc:sldChg chg="modNotes">
        <pc:chgData name="Baskerville, Kristin (CDC/GHC/DGHP)" userId="e5846ad4-249e-4a35-baa4-77ba58151c68" providerId="ADAL" clId="{613EFEC5-BEAB-4681-8F18-22D7E4BC25F2}" dt="2025-11-21T18:41:32.111" v="7"/>
        <pc:sldMkLst>
          <pc:docMk/>
          <pc:sldMk cId="0" sldId="287"/>
        </pc:sldMkLst>
      </pc:sldChg>
      <pc:sldChg chg="modNotes">
        <pc:chgData name="Baskerville, Kristin (CDC/GHC/DGHP)" userId="e5846ad4-249e-4a35-baa4-77ba58151c68" providerId="ADAL" clId="{613EFEC5-BEAB-4681-8F18-22D7E4BC25F2}" dt="2025-11-21T18:41:32.111" v="7"/>
        <pc:sldMkLst>
          <pc:docMk/>
          <pc:sldMk cId="0" sldId="288"/>
        </pc:sldMkLst>
      </pc:sldChg>
      <pc:sldChg chg="modNotes">
        <pc:chgData name="Baskerville, Kristin (CDC/GHC/DGHP)" userId="e5846ad4-249e-4a35-baa4-77ba58151c68" providerId="ADAL" clId="{613EFEC5-BEAB-4681-8F18-22D7E4BC25F2}" dt="2025-11-21T18:41:32.111" v="7"/>
        <pc:sldMkLst>
          <pc:docMk/>
          <pc:sldMk cId="0" sldId="289"/>
        </pc:sldMkLst>
      </pc:sldChg>
      <pc:sldChg chg="modNotes">
        <pc:chgData name="Baskerville, Kristin (CDC/GHC/DGHP)" userId="e5846ad4-249e-4a35-baa4-77ba58151c68" providerId="ADAL" clId="{613EFEC5-BEAB-4681-8F18-22D7E4BC25F2}" dt="2025-11-21T18:41:32.111" v="7"/>
        <pc:sldMkLst>
          <pc:docMk/>
          <pc:sldMk cId="0" sldId="290"/>
        </pc:sldMkLst>
      </pc:sldChg>
      <pc:sldChg chg="modNotes">
        <pc:chgData name="Baskerville, Kristin (CDC/GHC/DGHP)" userId="e5846ad4-249e-4a35-baa4-77ba58151c68" providerId="ADAL" clId="{613EFEC5-BEAB-4681-8F18-22D7E4BC25F2}" dt="2025-11-21T18:41:32.111" v="7"/>
        <pc:sldMkLst>
          <pc:docMk/>
          <pc:sldMk cId="0" sldId="291"/>
        </pc:sldMkLst>
      </pc:sldChg>
      <pc:sldChg chg="modNotes">
        <pc:chgData name="Baskerville, Kristin (CDC/GHC/DGHP)" userId="e5846ad4-249e-4a35-baa4-77ba58151c68" providerId="ADAL" clId="{613EFEC5-BEAB-4681-8F18-22D7E4BC25F2}" dt="2025-11-21T18:41:32.111" v="7"/>
        <pc:sldMkLst>
          <pc:docMk/>
          <pc:sldMk cId="0" sldId="292"/>
        </pc:sldMkLst>
      </pc:sldChg>
      <pc:sldChg chg="modNotes">
        <pc:chgData name="Baskerville, Kristin (CDC/GHC/DGHP)" userId="e5846ad4-249e-4a35-baa4-77ba58151c68" providerId="ADAL" clId="{613EFEC5-BEAB-4681-8F18-22D7E4BC25F2}" dt="2025-11-21T18:41:32.111" v="7"/>
        <pc:sldMkLst>
          <pc:docMk/>
          <pc:sldMk cId="0" sldId="293"/>
        </pc:sldMkLst>
      </pc:sldChg>
      <pc:sldChg chg="modNotes">
        <pc:chgData name="Baskerville, Kristin (CDC/GHC/DGHP)" userId="e5846ad4-249e-4a35-baa4-77ba58151c68" providerId="ADAL" clId="{613EFEC5-BEAB-4681-8F18-22D7E4BC25F2}" dt="2025-11-21T18:41:32.111" v="7"/>
        <pc:sldMkLst>
          <pc:docMk/>
          <pc:sldMk cId="0" sldId="294"/>
        </pc:sldMkLst>
      </pc:sldChg>
      <pc:sldChg chg="modNotes">
        <pc:chgData name="Baskerville, Kristin (CDC/GHC/DGHP)" userId="e5846ad4-249e-4a35-baa4-77ba58151c68" providerId="ADAL" clId="{613EFEC5-BEAB-4681-8F18-22D7E4BC25F2}" dt="2025-11-21T18:41:32.111" v="7"/>
        <pc:sldMkLst>
          <pc:docMk/>
          <pc:sldMk cId="0" sldId="295"/>
        </pc:sldMkLst>
      </pc:sldChg>
      <pc:sldChg chg="modNotes">
        <pc:chgData name="Baskerville, Kristin (CDC/GHC/DGHP)" userId="e5846ad4-249e-4a35-baa4-77ba58151c68" providerId="ADAL" clId="{613EFEC5-BEAB-4681-8F18-22D7E4BC25F2}" dt="2025-11-21T18:41:32.111" v="7"/>
        <pc:sldMkLst>
          <pc:docMk/>
          <pc:sldMk cId="0" sldId="296"/>
        </pc:sldMkLst>
      </pc:sldChg>
      <pc:sldChg chg="modNotes">
        <pc:chgData name="Baskerville, Kristin (CDC/GHC/DGHP)" userId="e5846ad4-249e-4a35-baa4-77ba58151c68" providerId="ADAL" clId="{613EFEC5-BEAB-4681-8F18-22D7E4BC25F2}" dt="2025-11-21T18:41:32.111" v="7"/>
        <pc:sldMkLst>
          <pc:docMk/>
          <pc:sldMk cId="0" sldId="297"/>
        </pc:sldMkLst>
      </pc:sldChg>
      <pc:sldChg chg="modNotes">
        <pc:chgData name="Baskerville, Kristin (CDC/GHC/DGHP)" userId="e5846ad4-249e-4a35-baa4-77ba58151c68" providerId="ADAL" clId="{613EFEC5-BEAB-4681-8F18-22D7E4BC25F2}" dt="2025-11-21T18:41:32.111" v="7"/>
        <pc:sldMkLst>
          <pc:docMk/>
          <pc:sldMk cId="0" sldId="298"/>
        </pc:sldMkLst>
      </pc:sldChg>
      <pc:sldChg chg="modSp mod modNotes">
        <pc:chgData name="Baskerville, Kristin (CDC/GHC/DGHP)" userId="e5846ad4-249e-4a35-baa4-77ba58151c68" providerId="ADAL" clId="{613EFEC5-BEAB-4681-8F18-22D7E4BC25F2}" dt="2025-11-21T18:41:32.111" v="7"/>
        <pc:sldMkLst>
          <pc:docMk/>
          <pc:sldMk cId="0" sldId="299"/>
        </pc:sldMkLst>
        <pc:spChg chg="mod">
          <ac:chgData name="Baskerville, Kristin (CDC/GHC/DGHP)" userId="e5846ad4-249e-4a35-baa4-77ba58151c68" providerId="ADAL" clId="{613EFEC5-BEAB-4681-8F18-22D7E4BC25F2}" dt="2025-11-17T16:07:06.901" v="0" actId="20577"/>
          <ac:spMkLst>
            <pc:docMk/>
            <pc:sldMk cId="0" sldId="299"/>
            <ac:spMk id="771" creationId="{00000000-0000-0000-0000-000000000000}"/>
          </ac:spMkLst>
        </pc:spChg>
      </pc:sldChg>
      <pc:sldChg chg="modNotes">
        <pc:chgData name="Baskerville, Kristin (CDC/GHC/DGHP)" userId="e5846ad4-249e-4a35-baa4-77ba58151c68" providerId="ADAL" clId="{613EFEC5-BEAB-4681-8F18-22D7E4BC25F2}" dt="2025-11-21T18:41:32.111" v="7"/>
        <pc:sldMkLst>
          <pc:docMk/>
          <pc:sldMk cId="0" sldId="300"/>
        </pc:sldMkLst>
      </pc:sldChg>
      <pc:sldChg chg="modNotes">
        <pc:chgData name="Baskerville, Kristin (CDC/GHC/DGHP)" userId="e5846ad4-249e-4a35-baa4-77ba58151c68" providerId="ADAL" clId="{613EFEC5-BEAB-4681-8F18-22D7E4BC25F2}" dt="2025-11-21T18:41:32.111" v="7"/>
        <pc:sldMkLst>
          <pc:docMk/>
          <pc:sldMk cId="0" sldId="301"/>
        </pc:sldMkLst>
      </pc:sldChg>
      <pc:sldChg chg="modNotes">
        <pc:chgData name="Baskerville, Kristin (CDC/GHC/DGHP)" userId="e5846ad4-249e-4a35-baa4-77ba58151c68" providerId="ADAL" clId="{613EFEC5-BEAB-4681-8F18-22D7E4BC25F2}" dt="2025-11-21T18:41:32.111" v="7"/>
        <pc:sldMkLst>
          <pc:docMk/>
          <pc:sldMk cId="0" sldId="302"/>
        </pc:sldMkLst>
      </pc:sldChg>
      <pc:sldChg chg="modNotes">
        <pc:chgData name="Baskerville, Kristin (CDC/GHC/DGHP)" userId="e5846ad4-249e-4a35-baa4-77ba58151c68" providerId="ADAL" clId="{613EFEC5-BEAB-4681-8F18-22D7E4BC25F2}" dt="2025-11-21T18:41:32.111" v="7"/>
        <pc:sldMkLst>
          <pc:docMk/>
          <pc:sldMk cId="0" sldId="303"/>
        </pc:sldMkLst>
      </pc:sldChg>
      <pc:sldChg chg="modNotes">
        <pc:chgData name="Baskerville, Kristin (CDC/GHC/DGHP)" userId="e5846ad4-249e-4a35-baa4-77ba58151c68" providerId="ADAL" clId="{613EFEC5-BEAB-4681-8F18-22D7E4BC25F2}" dt="2025-11-21T18:41:32.111" v="7"/>
        <pc:sldMkLst>
          <pc:docMk/>
          <pc:sldMk cId="0" sldId="304"/>
        </pc:sldMkLst>
      </pc:sldChg>
      <pc:sldChg chg="modNotes">
        <pc:chgData name="Baskerville, Kristin (CDC/GHC/DGHP)" userId="e5846ad4-249e-4a35-baa4-77ba58151c68" providerId="ADAL" clId="{613EFEC5-BEAB-4681-8F18-22D7E4BC25F2}" dt="2025-11-21T18:41:32.111" v="7"/>
        <pc:sldMkLst>
          <pc:docMk/>
          <pc:sldMk cId="0" sldId="305"/>
        </pc:sldMkLst>
      </pc:sldChg>
      <pc:sldChg chg="modNotes">
        <pc:chgData name="Baskerville, Kristin (CDC/GHC/DGHP)" userId="e5846ad4-249e-4a35-baa4-77ba58151c68" providerId="ADAL" clId="{613EFEC5-BEAB-4681-8F18-22D7E4BC25F2}" dt="2025-11-21T18:41:32.111" v="7"/>
        <pc:sldMkLst>
          <pc:docMk/>
          <pc:sldMk cId="0" sldId="306"/>
        </pc:sldMkLst>
      </pc:sldChg>
      <pc:sldChg chg="modNotes">
        <pc:chgData name="Baskerville, Kristin (CDC/GHC/DGHP)" userId="e5846ad4-249e-4a35-baa4-77ba58151c68" providerId="ADAL" clId="{613EFEC5-BEAB-4681-8F18-22D7E4BC25F2}" dt="2025-11-21T18:41:32.111" v="7"/>
        <pc:sldMkLst>
          <pc:docMk/>
          <pc:sldMk cId="0" sldId="307"/>
        </pc:sldMkLst>
      </pc:sldChg>
      <pc:sldChg chg="modNotes">
        <pc:chgData name="Baskerville, Kristin (CDC/GHC/DGHP)" userId="e5846ad4-249e-4a35-baa4-77ba58151c68" providerId="ADAL" clId="{613EFEC5-BEAB-4681-8F18-22D7E4BC25F2}" dt="2025-11-21T18:41:32.111" v="7"/>
        <pc:sldMkLst>
          <pc:docMk/>
          <pc:sldMk cId="0" sldId="308"/>
        </pc:sldMkLst>
      </pc:sldChg>
      <pc:sldChg chg="modNotes">
        <pc:chgData name="Baskerville, Kristin (CDC/GHC/DGHP)" userId="e5846ad4-249e-4a35-baa4-77ba58151c68" providerId="ADAL" clId="{613EFEC5-BEAB-4681-8F18-22D7E4BC25F2}" dt="2025-11-21T18:41:32.111" v="7"/>
        <pc:sldMkLst>
          <pc:docMk/>
          <pc:sldMk cId="0" sldId="309"/>
        </pc:sldMkLst>
      </pc:sldChg>
      <pc:sldChg chg="modNotes">
        <pc:chgData name="Baskerville, Kristin (CDC/GHC/DGHP)" userId="e5846ad4-249e-4a35-baa4-77ba58151c68" providerId="ADAL" clId="{613EFEC5-BEAB-4681-8F18-22D7E4BC25F2}" dt="2025-11-21T18:41:32.111" v="7"/>
        <pc:sldMkLst>
          <pc:docMk/>
          <pc:sldMk cId="0" sldId="310"/>
        </pc:sldMkLst>
      </pc:sldChg>
      <pc:sldChg chg="modNotes">
        <pc:chgData name="Baskerville, Kristin (CDC/GHC/DGHP)" userId="e5846ad4-249e-4a35-baa4-77ba58151c68" providerId="ADAL" clId="{613EFEC5-BEAB-4681-8F18-22D7E4BC25F2}" dt="2025-11-21T18:41:32.111" v="7"/>
        <pc:sldMkLst>
          <pc:docMk/>
          <pc:sldMk cId="0" sldId="311"/>
        </pc:sldMkLst>
      </pc:sldChg>
      <pc:sldChg chg="modNotes">
        <pc:chgData name="Baskerville, Kristin (CDC/GHC/DGHP)" userId="e5846ad4-249e-4a35-baa4-77ba58151c68" providerId="ADAL" clId="{613EFEC5-BEAB-4681-8F18-22D7E4BC25F2}" dt="2025-11-21T18:41:32.111" v="7"/>
        <pc:sldMkLst>
          <pc:docMk/>
          <pc:sldMk cId="0" sldId="312"/>
        </pc:sldMkLst>
      </pc:sldChg>
      <pc:sldChg chg="modNotes">
        <pc:chgData name="Baskerville, Kristin (CDC/GHC/DGHP)" userId="e5846ad4-249e-4a35-baa4-77ba58151c68" providerId="ADAL" clId="{613EFEC5-BEAB-4681-8F18-22D7E4BC25F2}" dt="2025-11-21T18:41:32.111" v="7"/>
        <pc:sldMkLst>
          <pc:docMk/>
          <pc:sldMk cId="0" sldId="313"/>
        </pc:sldMkLst>
      </pc:sldChg>
      <pc:sldChg chg="modNotes">
        <pc:chgData name="Baskerville, Kristin (CDC/GHC/DGHP)" userId="e5846ad4-249e-4a35-baa4-77ba58151c68" providerId="ADAL" clId="{613EFEC5-BEAB-4681-8F18-22D7E4BC25F2}" dt="2025-11-21T18:41:32.111" v="7"/>
        <pc:sldMkLst>
          <pc:docMk/>
          <pc:sldMk cId="0" sldId="314"/>
        </pc:sldMkLst>
      </pc:sldChg>
      <pc:sldChg chg="modNotes">
        <pc:chgData name="Baskerville, Kristin (CDC/GHC/DGHP)" userId="e5846ad4-249e-4a35-baa4-77ba58151c68" providerId="ADAL" clId="{613EFEC5-BEAB-4681-8F18-22D7E4BC25F2}" dt="2025-11-21T18:41:32.111" v="7"/>
        <pc:sldMkLst>
          <pc:docMk/>
          <pc:sldMk cId="0" sldId="315"/>
        </pc:sldMkLst>
      </pc:sldChg>
      <pc:sldChg chg="modNotes">
        <pc:chgData name="Baskerville, Kristin (CDC/GHC/DGHP)" userId="e5846ad4-249e-4a35-baa4-77ba58151c68" providerId="ADAL" clId="{613EFEC5-BEAB-4681-8F18-22D7E4BC25F2}" dt="2025-11-21T18:41:32.111" v="7"/>
        <pc:sldMkLst>
          <pc:docMk/>
          <pc:sldMk cId="0" sldId="316"/>
        </pc:sldMkLst>
      </pc:sldChg>
      <pc:sldChg chg="modNotes">
        <pc:chgData name="Baskerville, Kristin (CDC/GHC/DGHP)" userId="e5846ad4-249e-4a35-baa4-77ba58151c68" providerId="ADAL" clId="{613EFEC5-BEAB-4681-8F18-22D7E4BC25F2}" dt="2025-11-21T18:41:32.111" v="7"/>
        <pc:sldMkLst>
          <pc:docMk/>
          <pc:sldMk cId="0" sldId="317"/>
        </pc:sldMkLst>
      </pc:sldChg>
      <pc:sldChg chg="modNotes">
        <pc:chgData name="Baskerville, Kristin (CDC/GHC/DGHP)" userId="e5846ad4-249e-4a35-baa4-77ba58151c68" providerId="ADAL" clId="{613EFEC5-BEAB-4681-8F18-22D7E4BC25F2}" dt="2025-11-21T18:41:32.111" v="7"/>
        <pc:sldMkLst>
          <pc:docMk/>
          <pc:sldMk cId="0" sldId="318"/>
        </pc:sldMkLst>
      </pc:sldChg>
      <pc:sldChg chg="modNotes">
        <pc:chgData name="Baskerville, Kristin (CDC/GHC/DGHP)" userId="e5846ad4-249e-4a35-baa4-77ba58151c68" providerId="ADAL" clId="{613EFEC5-BEAB-4681-8F18-22D7E4BC25F2}" dt="2025-11-21T18:41:32.111" v="7"/>
        <pc:sldMkLst>
          <pc:docMk/>
          <pc:sldMk cId="0" sldId="319"/>
        </pc:sldMkLst>
      </pc:sldChg>
      <pc:sldChg chg="modSp mod modNotes modNotesTx">
        <pc:chgData name="Baskerville, Kristin (CDC/GHC/DGHP)" userId="e5846ad4-249e-4a35-baa4-77ba58151c68" providerId="ADAL" clId="{613EFEC5-BEAB-4681-8F18-22D7E4BC25F2}" dt="2025-11-21T18:46:43.796" v="40"/>
        <pc:sldMkLst>
          <pc:docMk/>
          <pc:sldMk cId="0" sldId="320"/>
        </pc:sldMkLst>
        <pc:spChg chg="mod">
          <ac:chgData name="Baskerville, Kristin (CDC/GHC/DGHP)" userId="e5846ad4-249e-4a35-baa4-77ba58151c68" providerId="ADAL" clId="{613EFEC5-BEAB-4681-8F18-22D7E4BC25F2}" dt="2025-11-21T18:45:22.101" v="9" actId="20577"/>
          <ac:spMkLst>
            <pc:docMk/>
            <pc:sldMk cId="0" sldId="320"/>
            <ac:spMk id="1144" creationId="{00000000-0000-0000-0000-000000000000}"/>
          </ac:spMkLst>
        </pc:spChg>
        <pc:graphicFrameChg chg="mod modGraphic">
          <ac:chgData name="Baskerville, Kristin (CDC/GHC/DGHP)" userId="e5846ad4-249e-4a35-baa4-77ba58151c68" providerId="ADAL" clId="{613EFEC5-BEAB-4681-8F18-22D7E4BC25F2}" dt="2025-11-21T18:46:43.796" v="40"/>
          <ac:graphicFrameMkLst>
            <pc:docMk/>
            <pc:sldMk cId="0" sldId="320"/>
            <ac:graphicFrameMk id="1140" creationId="{00000000-0000-0000-0000-000000000000}"/>
          </ac:graphicFrameMkLst>
        </pc:graphicFrameChg>
      </pc:sldChg>
      <pc:sldChg chg="modNotes">
        <pc:chgData name="Baskerville, Kristin (CDC/GHC/DGHP)" userId="e5846ad4-249e-4a35-baa4-77ba58151c68" providerId="ADAL" clId="{613EFEC5-BEAB-4681-8F18-22D7E4BC25F2}" dt="2025-11-21T18:41:32.111" v="7"/>
        <pc:sldMkLst>
          <pc:docMk/>
          <pc:sldMk cId="0" sldId="321"/>
        </pc:sldMkLst>
      </pc:sldChg>
      <pc:sldChg chg="modNotes">
        <pc:chgData name="Baskerville, Kristin (CDC/GHC/DGHP)" userId="e5846ad4-249e-4a35-baa4-77ba58151c68" providerId="ADAL" clId="{613EFEC5-BEAB-4681-8F18-22D7E4BC25F2}" dt="2025-11-21T18:41:32.111" v="7"/>
        <pc:sldMkLst>
          <pc:docMk/>
          <pc:sldMk cId="0" sldId="322"/>
        </pc:sldMkLst>
      </pc:sldChg>
      <pc:sldChg chg="modNotes">
        <pc:chgData name="Baskerville, Kristin (CDC/GHC/DGHP)" userId="e5846ad4-249e-4a35-baa4-77ba58151c68" providerId="ADAL" clId="{613EFEC5-BEAB-4681-8F18-22D7E4BC25F2}" dt="2025-11-21T18:41:32.111" v="7"/>
        <pc:sldMkLst>
          <pc:docMk/>
          <pc:sldMk cId="0" sldId="323"/>
        </pc:sldMkLst>
      </pc:sldChg>
      <pc:sldChg chg="modNotes">
        <pc:chgData name="Baskerville, Kristin (CDC/GHC/DGHP)" userId="e5846ad4-249e-4a35-baa4-77ba58151c68" providerId="ADAL" clId="{613EFEC5-BEAB-4681-8F18-22D7E4BC25F2}" dt="2025-11-21T18:41:32.111" v="7"/>
        <pc:sldMkLst>
          <pc:docMk/>
          <pc:sldMk cId="0" sldId="324"/>
        </pc:sldMkLst>
      </pc:sldChg>
      <pc:sldChg chg="modNotes">
        <pc:chgData name="Baskerville, Kristin (CDC/GHC/DGHP)" userId="e5846ad4-249e-4a35-baa4-77ba58151c68" providerId="ADAL" clId="{613EFEC5-BEAB-4681-8F18-22D7E4BC25F2}" dt="2025-11-21T18:41:32.111" v="7"/>
        <pc:sldMkLst>
          <pc:docMk/>
          <pc:sldMk cId="0" sldId="325"/>
        </pc:sldMkLst>
      </pc:sldChg>
      <pc:sldChg chg="modNotes">
        <pc:chgData name="Baskerville, Kristin (CDC/GHC/DGHP)" userId="e5846ad4-249e-4a35-baa4-77ba58151c68" providerId="ADAL" clId="{613EFEC5-BEAB-4681-8F18-22D7E4BC25F2}" dt="2025-11-21T18:41:32.111" v="7"/>
        <pc:sldMkLst>
          <pc:docMk/>
          <pc:sldMk cId="0" sldId="326"/>
        </pc:sldMkLst>
      </pc:sldChg>
      <pc:sldChg chg="modSp mod modNotes">
        <pc:chgData name="Baskerville, Kristin (CDC/GHC/DGHP)" userId="e5846ad4-249e-4a35-baa4-77ba58151c68" providerId="ADAL" clId="{613EFEC5-BEAB-4681-8F18-22D7E4BC25F2}" dt="2025-11-21T18:41:32.111" v="7"/>
        <pc:sldMkLst>
          <pc:docMk/>
          <pc:sldMk cId="0" sldId="327"/>
        </pc:sldMkLst>
        <pc:spChg chg="mod">
          <ac:chgData name="Baskerville, Kristin (CDC/GHC/DGHP)" userId="e5846ad4-249e-4a35-baa4-77ba58151c68" providerId="ADAL" clId="{613EFEC5-BEAB-4681-8F18-22D7E4BC25F2}" dt="2025-11-20T03:33:19.609" v="6" actId="20577"/>
          <ac:spMkLst>
            <pc:docMk/>
            <pc:sldMk cId="0" sldId="327"/>
            <ac:spMk id="1226" creationId="{00000000-0000-0000-0000-000000000000}"/>
          </ac:spMkLst>
        </pc:spChg>
      </pc:sldChg>
    </pc:docChg>
  </pc:docChgLst>
  <pc:docChgLst>
    <pc:chgData name="Baskerville, Kristin (CDC/GHC/DGHP)" userId="e5846ad4-249e-4a35-baa4-77ba58151c68" providerId="ADAL" clId="{B214C3FD-D3B5-4924-8ED0-6DE603193A72}"/>
    <pc:docChg chg="custSel modSld">
      <pc:chgData name="Baskerville, Kristin (CDC/GHC/DGHP)" userId="e5846ad4-249e-4a35-baa4-77ba58151c68" providerId="ADAL" clId="{B214C3FD-D3B5-4924-8ED0-6DE603193A72}" dt="2025-06-23T03:19:54.617" v="105" actId="20577"/>
      <pc:docMkLst>
        <pc:docMk/>
      </pc:docMkLst>
      <pc:sldChg chg="modNotesTx">
        <pc:chgData name="Baskerville, Kristin (CDC/GHC/DGHP)" userId="e5846ad4-249e-4a35-baa4-77ba58151c68" providerId="ADAL" clId="{B214C3FD-D3B5-4924-8ED0-6DE603193A72}" dt="2025-06-23T03:03:35.733" v="0" actId="20577"/>
        <pc:sldMkLst>
          <pc:docMk/>
          <pc:sldMk cId="0" sldId="285"/>
        </pc:sldMkLst>
      </pc:sldChg>
      <pc:sldChg chg="modSp mod modNotesTx">
        <pc:chgData name="Baskerville, Kristin (CDC/GHC/DGHP)" userId="e5846ad4-249e-4a35-baa4-77ba58151c68" providerId="ADAL" clId="{B214C3FD-D3B5-4924-8ED0-6DE603193A72}" dt="2025-06-23T03:09:05.552" v="42" actId="20577"/>
        <pc:sldMkLst>
          <pc:docMk/>
          <pc:sldMk cId="0" sldId="295"/>
        </pc:sldMkLst>
      </pc:sldChg>
      <pc:sldChg chg="modNotesTx">
        <pc:chgData name="Baskerville, Kristin (CDC/GHC/DGHP)" userId="e5846ad4-249e-4a35-baa4-77ba58151c68" providerId="ADAL" clId="{B214C3FD-D3B5-4924-8ED0-6DE603193A72}" dt="2025-06-23T03:10:40.501" v="63" actId="20577"/>
        <pc:sldMkLst>
          <pc:docMk/>
          <pc:sldMk cId="0" sldId="296"/>
        </pc:sldMkLst>
      </pc:sldChg>
      <pc:sldChg chg="modNotesTx">
        <pc:chgData name="Baskerville, Kristin (CDC/GHC/DGHP)" userId="e5846ad4-249e-4a35-baa4-77ba58151c68" providerId="ADAL" clId="{B214C3FD-D3B5-4924-8ED0-6DE603193A72}" dt="2025-06-23T03:14:01.989" v="72" actId="20577"/>
        <pc:sldMkLst>
          <pc:docMk/>
          <pc:sldMk cId="0" sldId="309"/>
        </pc:sldMkLst>
      </pc:sldChg>
      <pc:sldChg chg="modSp mod">
        <pc:chgData name="Baskerville, Kristin (CDC/GHC/DGHP)" userId="e5846ad4-249e-4a35-baa4-77ba58151c68" providerId="ADAL" clId="{B214C3FD-D3B5-4924-8ED0-6DE603193A72}" dt="2025-06-23T03:16:20.414" v="85" actId="20577"/>
        <pc:sldMkLst>
          <pc:docMk/>
          <pc:sldMk cId="0" sldId="318"/>
        </pc:sldMkLst>
      </pc:sldChg>
      <pc:sldChg chg="modNotesTx">
        <pc:chgData name="Baskerville, Kristin (CDC/GHC/DGHP)" userId="e5846ad4-249e-4a35-baa4-77ba58151c68" providerId="ADAL" clId="{B214C3FD-D3B5-4924-8ED0-6DE603193A72}" dt="2025-06-23T03:19:54.617" v="105" actId="20577"/>
        <pc:sldMkLst>
          <pc:docMk/>
          <pc:sldMk cId="0" sldId="322"/>
        </pc:sldMkLst>
      </pc:sldChg>
    </pc:docChg>
  </pc:docChgLst>
  <pc:docChgLst>
    <pc:chgData name="Baskerville, Kristin (CDC/GHC/DGHP)" userId="e5846ad4-249e-4a35-baa4-77ba58151c68" providerId="ADAL" clId="{A95D6A60-4BE6-4783-AB9A-8416AEE797A6}"/>
    <pc:docChg chg="modSld">
      <pc:chgData name="Baskerville, Kristin (CDC/GHC/DGHP)" userId="e5846ad4-249e-4a35-baa4-77ba58151c68" providerId="ADAL" clId="{A95D6A60-4BE6-4783-AB9A-8416AEE797A6}" dt="2025-10-21T20:08:07.166" v="18" actId="20577"/>
      <pc:docMkLst>
        <pc:docMk/>
      </pc:docMkLst>
      <pc:sldChg chg="modNotesTx">
        <pc:chgData name="Baskerville, Kristin (CDC/GHC/DGHP)" userId="e5846ad4-249e-4a35-baa4-77ba58151c68" providerId="ADAL" clId="{A95D6A60-4BE6-4783-AB9A-8416AEE797A6}" dt="2025-10-21T20:06:23.333" v="1" actId="20577"/>
        <pc:sldMkLst>
          <pc:docMk/>
          <pc:sldMk cId="0" sldId="295"/>
        </pc:sldMkLst>
      </pc:sldChg>
      <pc:sldChg chg="modSp mod">
        <pc:chgData name="Baskerville, Kristin (CDC/GHC/DGHP)" userId="e5846ad4-249e-4a35-baa4-77ba58151c68" providerId="ADAL" clId="{A95D6A60-4BE6-4783-AB9A-8416AEE797A6}" dt="2025-10-21T20:08:07.166" v="18" actId="20577"/>
        <pc:sldMkLst>
          <pc:docMk/>
          <pc:sldMk cId="0" sldId="296"/>
        </pc:sldMkLst>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_rels/chart11.xml.rels><?xml version="1.0" encoding="UTF-8" standalone="yes"?>
<Relationships xmlns="http://schemas.openxmlformats.org/package/2006/relationships"><Relationship Id="rId2" Type="http://schemas.openxmlformats.org/officeDocument/2006/relationships/oleObject" Target="../embeddings/oleObject5.bin"/><Relationship Id="rId1" Type="http://schemas.openxmlformats.org/officeDocument/2006/relationships/themeOverride" Target="../theme/themeOverride8.xml"/></Relationships>
</file>

<file path=ppt/charts/_rels/chart12.xml.rels><?xml version="1.0" encoding="UTF-8" standalone="yes"?>
<Relationships xmlns="http://schemas.openxmlformats.org/package/2006/relationships"><Relationship Id="rId2" Type="http://schemas.openxmlformats.org/officeDocument/2006/relationships/oleObject" Target="../embeddings/oleObject6.bin"/><Relationship Id="rId1" Type="http://schemas.openxmlformats.org/officeDocument/2006/relationships/themeOverride" Target="../theme/themeOverride9.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7.xml"/><Relationship Id="rId1" Type="http://schemas.microsoft.com/office/2011/relationships/chartStyle" Target="style7.xml"/></Relationships>
</file>

<file path=ppt/charts/_rels/chart14.xml.rels><?xml version="1.0" encoding="UTF-8" standalone="yes"?>
<Relationships xmlns="http://schemas.openxmlformats.org/package/2006/relationships"><Relationship Id="rId1" Type="http://schemas.openxmlformats.org/officeDocument/2006/relationships/oleObject" Target="file:///\\cdc\project\OD_CGH_DPHSWD\Training\Pyramid%20-%201.%20Basic\_FETP%20Basic%20-%20Curriculum%20Plan,%20Fact%20Sheet\Drafts\Sample%20Graphs.xlsx" TargetMode="Externa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10.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11.xml"/></Relationships>
</file>

<file path=ppt/charts/_rels/chart17.xml.rels><?xml version="1.0" encoding="UTF-8" standalone="yes"?>
<Relationships xmlns="http://schemas.openxmlformats.org/package/2006/relationships"><Relationship Id="rId1" Type="http://schemas.openxmlformats.org/officeDocument/2006/relationships/oleObject" Target="Chart%20in%20Microsoft%20PowerPoint" TargetMode="External"/></Relationships>
</file>

<file path=ppt/charts/_rels/chart18.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12.xml"/></Relationships>
</file>

<file path=ppt/charts/_rels/chart19.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13.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14.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9.xlsx"/></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15.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Worksheet10.xlsx"/></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16.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1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9.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1"/>
          <c:order val="0"/>
          <c:spPr>
            <a:ln w="50800">
              <a:solidFill>
                <a:srgbClr val="0065A4"/>
              </a:solidFill>
            </a:ln>
          </c:spPr>
          <c:marker>
            <c:symbol val="none"/>
          </c:marker>
          <c:val>
            <c:numRef>
              <c:f>Sheet3!$C$4:$C$26</c:f>
              <c:numCache>
                <c:formatCode>General</c:formatCode>
                <c:ptCount val="23"/>
                <c:pt idx="0">
                  <c:v>0</c:v>
                </c:pt>
                <c:pt idx="1">
                  <c:v>0</c:v>
                </c:pt>
                <c:pt idx="2">
                  <c:v>5</c:v>
                </c:pt>
                <c:pt idx="3">
                  <c:v>3</c:v>
                </c:pt>
                <c:pt idx="4">
                  <c:v>7</c:v>
                </c:pt>
                <c:pt idx="5">
                  <c:v>6</c:v>
                </c:pt>
                <c:pt idx="6">
                  <c:v>7</c:v>
                </c:pt>
                <c:pt idx="7">
                  <c:v>8</c:v>
                </c:pt>
                <c:pt idx="8">
                  <c:v>4</c:v>
                </c:pt>
                <c:pt idx="9">
                  <c:v>2</c:v>
                </c:pt>
                <c:pt idx="10">
                  <c:v>7</c:v>
                </c:pt>
                <c:pt idx="11">
                  <c:v>5</c:v>
                </c:pt>
                <c:pt idx="12">
                  <c:v>8</c:v>
                </c:pt>
                <c:pt idx="13">
                  <c:v>12</c:v>
                </c:pt>
                <c:pt idx="14">
                  <c:v>9</c:v>
                </c:pt>
                <c:pt idx="15">
                  <c:v>6</c:v>
                </c:pt>
                <c:pt idx="16">
                  <c:v>5</c:v>
                </c:pt>
                <c:pt idx="17">
                  <c:v>6</c:v>
                </c:pt>
                <c:pt idx="18">
                  <c:v>5</c:v>
                </c:pt>
                <c:pt idx="19">
                  <c:v>8</c:v>
                </c:pt>
                <c:pt idx="20">
                  <c:v>21</c:v>
                </c:pt>
                <c:pt idx="21">
                  <c:v>29</c:v>
                </c:pt>
                <c:pt idx="22">
                  <c:v>31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5285-4662-8618-0DDA8F838948}"/>
            </c:ext>
          </c:extLst>
        </c:ser>
        <c:dLbls>
          <c:showLegendKey val="0"/>
          <c:showVal val="0"/>
          <c:showCatName val="0"/>
          <c:showSerName val="0"/>
          <c:showPercent val="0"/>
          <c:showBubbleSize val="0"/>
        </c:dLbls>
        <c:smooth val="0"/>
        <c:axId val="2087486232"/>
        <c:axId val="2087508744"/>
      </c:lineChart>
      <c:catAx>
        <c:axId val="2087486232"/>
        <c:scaling>
          <c:orientation val="minMax"/>
        </c:scaling>
        <c:delete val="0"/>
        <c:axPos val="b"/>
        <c:title>
          <c:tx>
            <c:rich>
              <a:bodyPr/>
              <a:lstStyle/>
              <a:p>
                <a:pPr>
                  <a:defRPr b="0"/>
                </a:pPr>
                <a:r>
                  <a:rPr lang="en-US" b="0"/>
                  <a:t>Semaine</a:t>
                </a:r>
              </a:p>
            </c:rich>
          </c:tx>
          <c:overlay val="0"/>
        </c:title>
        <c:majorTickMark val="out"/>
        <c:minorTickMark val="none"/>
        <c:tickLblPos val="nextTo"/>
        <c:spPr>
          <a:noFill/>
          <a:ln w="9525" cap="flat" cmpd="sng" algn="ctr">
            <a:solidFill>
              <a:sysClr val="windowText" lastClr="000000">
                <a:shade val="95000"/>
                <a:satMod val="105000"/>
              </a:sysClr>
            </a:solidFill>
            <a:prstDash val="solid"/>
          </a:ln>
          <a:effectLst/>
        </c:spPr>
        <c:txPr>
          <a:bodyPr/>
          <a:lstStyle/>
          <a:p>
            <a:pPr>
              <a:defRPr>
                <a:solidFill>
                  <a:sysClr val="windowText" lastClr="000000"/>
                </a:solidFill>
                <a:latin typeface="+mn-lt"/>
                <a:ea typeface="+mn-ea"/>
                <a:cs typeface="+mn-cs"/>
              </a:defRPr>
            </a:pPr>
            <a:endParaRPr lang="fr-FR"/>
          </a:p>
        </c:txPr>
        <c:crossAx val="2087508744"/>
        <c:crosses val="autoZero"/>
        <c:auto val="1"/>
        <c:lblAlgn val="ctr"/>
        <c:lblOffset val="100"/>
        <c:noMultiLvlLbl val="0"/>
      </c:catAx>
      <c:valAx>
        <c:axId val="2087508744"/>
        <c:scaling>
          <c:orientation val="minMax"/>
        </c:scaling>
        <c:delete val="0"/>
        <c:axPos val="l"/>
        <c:title>
          <c:tx>
            <c:rich>
              <a:bodyPr rot="-5400000" vert="horz"/>
              <a:lstStyle/>
              <a:p>
                <a:pPr>
                  <a:defRPr b="0"/>
                </a:pPr>
                <a:r>
                  <a:rPr lang="en-US" b="0"/>
                  <a:t>Nombre de cas</a:t>
                </a:r>
              </a:p>
            </c:rich>
          </c:tx>
          <c:overlay val="0"/>
        </c:title>
        <c:numFmt formatCode="General" sourceLinked="1"/>
        <c:majorTickMark val="out"/>
        <c:minorTickMark val="none"/>
        <c:tickLblPos val="nextTo"/>
        <c:spPr>
          <a:noFill/>
          <a:ln w="9525" cap="flat" cmpd="sng" algn="ctr">
            <a:solidFill>
              <a:sysClr val="windowText" lastClr="000000">
                <a:shade val="95000"/>
                <a:satMod val="105000"/>
              </a:sysClr>
            </a:solidFill>
            <a:prstDash val="solid"/>
          </a:ln>
          <a:effectLst/>
        </c:spPr>
        <c:txPr>
          <a:bodyPr/>
          <a:lstStyle/>
          <a:p>
            <a:pPr>
              <a:defRPr>
                <a:solidFill>
                  <a:sysClr val="windowText" lastClr="000000"/>
                </a:solidFill>
                <a:latin typeface="+mn-lt"/>
                <a:ea typeface="+mn-ea"/>
                <a:cs typeface="+mn-cs"/>
              </a:defRPr>
            </a:pPr>
            <a:endParaRPr lang="fr-FR"/>
          </a:p>
        </c:txPr>
        <c:crossAx val="2087486232"/>
        <c:crosses val="autoZero"/>
        <c:crossBetween val="midCat"/>
      </c:valAx>
      <c:spPr>
        <a:noFill/>
        <a:ln>
          <a:noFill/>
        </a:ln>
      </c:spPr>
    </c:plotArea>
    <c:plotVisOnly val="1"/>
    <c:dispBlanksAs val="gap"/>
    <c:showDLblsOverMax val="0"/>
  </c:chart>
  <c:spPr>
    <a:ln>
      <a:noFill/>
    </a:ln>
  </c:spPr>
  <c:txPr>
    <a:bodyPr/>
    <a:lstStyle/>
    <a:p>
      <a:pPr>
        <a:defRPr sz="2000"/>
      </a:pPr>
      <a:endParaRPr lang="fr-FR"/>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96419199562725"/>
          <c:y val="0.16752539968611574"/>
          <c:w val="0.60367521713268224"/>
          <c:h val="0.5351696471981755"/>
        </c:manualLayout>
      </c:layout>
      <c:barChart>
        <c:barDir val="col"/>
        <c:grouping val="stacked"/>
        <c:varyColors val="0"/>
        <c:ser>
          <c:idx val="0"/>
          <c:order val="0"/>
          <c:tx>
            <c:strRef>
              <c:f>Sheet1!$T$1</c:f>
              <c:strCache>
                <c:ptCount val="1"/>
                <c:pt idx="0">
                  <c:v>Rapporté à temps</c:v>
                </c:pt>
              </c:strCache>
            </c:strRef>
          </c:tx>
          <c:spPr>
            <a:solidFill>
              <a:srgbClr val="00B050"/>
            </a:solidFill>
            <a:ln>
              <a:solidFill>
                <a:schemeClr val="tx1"/>
              </a:solidFill>
            </a:ln>
            <a:effectLst/>
          </c:spPr>
          <c:invertIfNegative val="0"/>
          <c:cat>
            <c:strRef>
              <c:f>Sheet1!$S$2:$S$9</c:f>
              <c:strCache>
                <c:ptCount val="8"/>
                <c:pt idx="0">
                  <c:v>Gaborone</c:v>
                </c:pt>
                <c:pt idx="1">
                  <c:v>Bobirwa</c:v>
                </c:pt>
                <c:pt idx="2">
                  <c:v>SPTC</c:v>
                </c:pt>
                <c:pt idx="3">
                  <c:v>Boteti</c:v>
                </c:pt>
                <c:pt idx="4">
                  <c:v>Charleshill</c:v>
                </c:pt>
                <c:pt idx="5">
                  <c:v>Chobe</c:v>
                </c:pt>
                <c:pt idx="6">
                  <c:v>Goodhope</c:v>
                </c:pt>
                <c:pt idx="7">
                  <c:v>Kgatleng</c:v>
                </c:pt>
              </c:strCache>
            </c:strRef>
          </c:cat>
          <c:val>
            <c:numRef>
              <c:f>Sheet1!$T$2:$T$9</c:f>
              <c:numCache>
                <c:formatCode>General</c:formatCode>
                <c:ptCount val="8"/>
                <c:pt idx="0">
                  <c:v>9</c:v>
                </c:pt>
                <c:pt idx="1">
                  <c:v>11</c:v>
                </c:pt>
                <c:pt idx="2">
                  <c:v>11</c:v>
                </c:pt>
                <c:pt idx="3">
                  <c:v>2</c:v>
                </c:pt>
                <c:pt idx="4">
                  <c:v>0</c:v>
                </c:pt>
                <c:pt idx="5">
                  <c:v>11</c:v>
                </c:pt>
                <c:pt idx="6">
                  <c:v>11</c:v>
                </c:pt>
                <c:pt idx="7">
                  <c:v>11</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C200-4964-9099-C6B3A84A5D4E}"/>
            </c:ext>
          </c:extLst>
        </c:ser>
        <c:ser>
          <c:idx val="1"/>
          <c:order val="1"/>
          <c:tx>
            <c:strRef>
              <c:f>Sheet1!$U$1</c:f>
              <c:strCache>
                <c:ptCount val="1"/>
                <c:pt idx="0">
                  <c:v>Ne s'est pas présenté à temps ou ne s'est pas présenté du tout</c:v>
                </c:pt>
              </c:strCache>
            </c:strRef>
          </c:tx>
          <c:spPr>
            <a:solidFill>
              <a:srgbClr val="C00000"/>
            </a:solidFill>
            <a:ln>
              <a:solidFill>
                <a:schemeClr val="tx1"/>
              </a:solidFill>
            </a:ln>
            <a:effectLst/>
          </c:spPr>
          <c:invertIfNegative val="0"/>
          <c:cat>
            <c:strRef>
              <c:f>Sheet1!$S$2:$S$9</c:f>
              <c:strCache>
                <c:ptCount val="8"/>
                <c:pt idx="0">
                  <c:v>Gaborone</c:v>
                </c:pt>
                <c:pt idx="1">
                  <c:v>Bobirwa</c:v>
                </c:pt>
                <c:pt idx="2">
                  <c:v>SPTC</c:v>
                </c:pt>
                <c:pt idx="3">
                  <c:v>Boteti</c:v>
                </c:pt>
                <c:pt idx="4">
                  <c:v>Charleshill</c:v>
                </c:pt>
                <c:pt idx="5">
                  <c:v>Chobe</c:v>
                </c:pt>
                <c:pt idx="6">
                  <c:v>Goodhope</c:v>
                </c:pt>
                <c:pt idx="7">
                  <c:v>Kgatleng</c:v>
                </c:pt>
              </c:strCache>
            </c:strRef>
          </c:cat>
          <c:val>
            <c:numRef>
              <c:f>Sheet1!$U$2:$U$9</c:f>
              <c:numCache>
                <c:formatCode>General</c:formatCode>
                <c:ptCount val="8"/>
                <c:pt idx="0">
                  <c:v>2</c:v>
                </c:pt>
                <c:pt idx="1">
                  <c:v>0</c:v>
                </c:pt>
                <c:pt idx="2">
                  <c:v>0</c:v>
                </c:pt>
                <c:pt idx="3">
                  <c:v>9</c:v>
                </c:pt>
                <c:pt idx="4">
                  <c:v>11</c:v>
                </c:pt>
                <c:pt idx="5">
                  <c:v>0</c:v>
                </c:pt>
                <c:pt idx="6">
                  <c:v>0</c:v>
                </c:pt>
                <c:pt idx="7">
                  <c:v>0</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C200-4964-9099-C6B3A84A5D4E}"/>
            </c:ext>
          </c:extLst>
        </c:ser>
        <c:dLbls>
          <c:showLegendKey val="0"/>
          <c:showVal val="0"/>
          <c:showCatName val="0"/>
          <c:showSerName val="0"/>
          <c:showPercent val="0"/>
          <c:showBubbleSize val="0"/>
        </c:dLbls>
        <c:gapWidth val="150"/>
        <c:overlap val="100"/>
        <c:axId val="1883528719"/>
        <c:axId val="1474948479"/>
      </c:barChart>
      <c:catAx>
        <c:axId val="1883528719"/>
        <c:scaling>
          <c:orientation val="minMax"/>
        </c:scaling>
        <c:delete val="0"/>
        <c:axPos val="b"/>
        <c:title>
          <c:tx>
            <c:rich>
              <a:bodyPr rot="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sz="1800"/>
                  <a:t>District</a:t>
                </a:r>
              </a:p>
            </c:rich>
          </c:tx>
          <c:layout>
            <c:manualLayout>
              <c:xMode val="edge"/>
              <c:yMode val="edge"/>
              <c:x val="0.38749785955158161"/>
              <c:y val="0.9204917612861081"/>
            </c:manualLayout>
          </c:layout>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crossAx val="1474948479"/>
        <c:crosses val="autoZero"/>
        <c:auto val="1"/>
        <c:lblAlgn val="ctr"/>
        <c:lblOffset val="100"/>
        <c:noMultiLvlLbl val="0"/>
      </c:catAx>
      <c:valAx>
        <c:axId val="1474948479"/>
        <c:scaling>
          <c:orientation val="minMax"/>
        </c:scaling>
        <c:delete val="0"/>
        <c:axPos val="l"/>
        <c:title>
          <c:tx>
            <c:rich>
              <a:bodyPr rot="-540000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sz="1800"/>
                  <a:t>Nombre de semaines</a:t>
                </a:r>
              </a:p>
            </c:rich>
          </c:tx>
          <c:overlay val="0"/>
          <c:spPr>
            <a:noFill/>
            <a:ln>
              <a:noFill/>
            </a:ln>
            <a:effectLst/>
          </c:spPr>
          <c:txPr>
            <a:bodyPr rot="-540000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crossAx val="1883528719"/>
        <c:crosses val="autoZero"/>
        <c:crossBetween val="between"/>
      </c:valAx>
      <c:spPr>
        <a:noFill/>
        <a:ln>
          <a:noFill/>
        </a:ln>
        <a:effectLst/>
      </c:spPr>
    </c:plotArea>
    <c:legend>
      <c:legendPos val="r"/>
      <c:layout>
        <c:manualLayout>
          <c:xMode val="edge"/>
          <c:yMode val="edge"/>
          <c:x val="0.73593315995478292"/>
          <c:y val="0.21330872387296398"/>
          <c:w val="0.26261417583670799"/>
          <c:h val="0.54553424609473655"/>
        </c:manualLayout>
      </c:layout>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legend>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ysClr val="windowText" lastClr="000000"/>
          </a:solidFill>
          <a:latin typeface="Arial" panose="020B0604020202020204" pitchFamily="34" charset="0"/>
          <a:cs typeface="Arial" panose="020B0604020202020204" pitchFamily="34" charset="0"/>
        </a:defRPr>
      </a:pPr>
      <a:endParaRPr lang="fr-F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713214602838507"/>
          <c:y val="7.661569005784287E-2"/>
          <c:w val="0.85478266509401901"/>
          <c:h val="0.71046326843795438"/>
        </c:manualLayout>
      </c:layout>
      <c:barChart>
        <c:barDir val="col"/>
        <c:grouping val="clustered"/>
        <c:varyColors val="0"/>
        <c:ser>
          <c:idx val="1"/>
          <c:order val="0"/>
          <c:spPr>
            <a:solidFill>
              <a:srgbClr val="F7941D"/>
            </a:solidFill>
            <a:ln>
              <a:solidFill>
                <a:schemeClr val="tx1"/>
              </a:solidFill>
            </a:ln>
          </c:spPr>
          <c:invertIfNegative val="0"/>
          <c:val>
            <c:numRef>
              <c:f>Sheet1!$C$3:$C$28</c:f>
              <c:numCache>
                <c:formatCode>General</c:formatCode>
                <c:ptCount val="26"/>
                <c:pt idx="0">
                  <c:v>1</c:v>
                </c:pt>
                <c:pt idx="1">
                  <c:v>2</c:v>
                </c:pt>
                <c:pt idx="2">
                  <c:v>1</c:v>
                </c:pt>
                <c:pt idx="3">
                  <c:v>40</c:v>
                </c:pt>
                <c:pt idx="4">
                  <c:v>2</c:v>
                </c:pt>
                <c:pt idx="5">
                  <c:v>2</c:v>
                </c:pt>
                <c:pt idx="6">
                  <c:v>2</c:v>
                </c:pt>
                <c:pt idx="7">
                  <c:v>50</c:v>
                </c:pt>
                <c:pt idx="8">
                  <c:v>2</c:v>
                </c:pt>
                <c:pt idx="9">
                  <c:v>1</c:v>
                </c:pt>
                <c:pt idx="10">
                  <c:v>1</c:v>
                </c:pt>
                <c:pt idx="11">
                  <c:v>45</c:v>
                </c:pt>
                <c:pt idx="12">
                  <c:v>2</c:v>
                </c:pt>
                <c:pt idx="13">
                  <c:v>1</c:v>
                </c:pt>
                <c:pt idx="14">
                  <c:v>1</c:v>
                </c:pt>
                <c:pt idx="15">
                  <c:v>55</c:v>
                </c:pt>
                <c:pt idx="16">
                  <c:v>2</c:v>
                </c:pt>
                <c:pt idx="17">
                  <c:v>2</c:v>
                </c:pt>
                <c:pt idx="18">
                  <c:v>1</c:v>
                </c:pt>
                <c:pt idx="19">
                  <c:v>40</c:v>
                </c:pt>
                <c:pt idx="20">
                  <c:v>2</c:v>
                </c:pt>
                <c:pt idx="21">
                  <c:v>2</c:v>
                </c:pt>
                <c:pt idx="22">
                  <c:v>2</c:v>
                </c:pt>
                <c:pt idx="23">
                  <c:v>50</c:v>
                </c:pt>
                <c:pt idx="24">
                  <c:v>1</c:v>
                </c:pt>
                <c:pt idx="25">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BD63-42FF-B9B3-20A901A0FF75}"/>
            </c:ext>
          </c:extLst>
        </c:ser>
        <c:dLbls>
          <c:showLegendKey val="0"/>
          <c:showVal val="0"/>
          <c:showCatName val="0"/>
          <c:showSerName val="0"/>
          <c:showPercent val="0"/>
          <c:showBubbleSize val="0"/>
        </c:dLbls>
        <c:gapWidth val="0"/>
        <c:axId val="2089919288"/>
        <c:axId val="2089913608"/>
      </c:barChart>
      <c:catAx>
        <c:axId val="2089919288"/>
        <c:scaling>
          <c:orientation val="minMax"/>
        </c:scaling>
        <c:delete val="0"/>
        <c:axPos val="b"/>
        <c:title>
          <c:tx>
            <c:rich>
              <a:bodyPr/>
              <a:lstStyle/>
              <a:p>
                <a:pPr>
                  <a:defRPr b="0"/>
                </a:pPr>
                <a:r>
                  <a:rPr lang="en-US" b="0">
                    <a:latin typeface="Arial" panose="020B0604020202020204" pitchFamily="34" charset="0"/>
                    <a:cs typeface="Arial" panose="020B0604020202020204" pitchFamily="34" charset="0"/>
                  </a:rPr>
                  <a:t>Semaine</a:t>
                </a:r>
              </a:p>
            </c:rich>
          </c:tx>
          <c:overlay val="0"/>
        </c:title>
        <c:majorTickMark val="out"/>
        <c:minorTickMark val="none"/>
        <c:tickLblPos val="nextTo"/>
        <c:spPr>
          <a:ln>
            <a:solidFill>
              <a:schemeClr val="tx1"/>
            </a:solidFill>
          </a:ln>
        </c:spPr>
        <c:txPr>
          <a:bodyPr/>
          <a:lstStyle/>
          <a:p>
            <a:pPr>
              <a:defRPr>
                <a:latin typeface="+mn-lt"/>
              </a:defRPr>
            </a:pPr>
            <a:endParaRPr lang="fr-FR"/>
          </a:p>
        </c:txPr>
        <c:crossAx val="2089913608"/>
        <c:crosses val="autoZero"/>
        <c:auto val="1"/>
        <c:lblAlgn val="ctr"/>
        <c:lblOffset val="100"/>
        <c:noMultiLvlLbl val="0"/>
      </c:catAx>
      <c:valAx>
        <c:axId val="2089913608"/>
        <c:scaling>
          <c:orientation val="minMax"/>
        </c:scaling>
        <c:delete val="0"/>
        <c:axPos val="l"/>
        <c:majorGridlines>
          <c:spPr>
            <a:ln>
              <a:noFill/>
            </a:ln>
          </c:spPr>
        </c:majorGridlines>
        <c:title>
          <c:tx>
            <c:rich>
              <a:bodyPr rot="-5400000" vert="horz"/>
              <a:lstStyle/>
              <a:p>
                <a:pPr>
                  <a:defRPr b="0"/>
                </a:pPr>
                <a:r>
                  <a:rPr lang="en-US" b="0">
                    <a:latin typeface="Arial" panose="020B0604020202020204" pitchFamily="34" charset="0"/>
                    <a:cs typeface="Arial" panose="020B0604020202020204" pitchFamily="34" charset="0"/>
                  </a:rPr>
                  <a:t>Nombre de cas</a:t>
                </a:r>
              </a:p>
            </c:rich>
          </c:tx>
          <c:overlay val="0"/>
        </c:title>
        <c:numFmt formatCode="General" sourceLinked="1"/>
        <c:majorTickMark val="out"/>
        <c:minorTickMark val="none"/>
        <c:tickLblPos val="nextTo"/>
        <c:spPr>
          <a:ln w="25400">
            <a:solidFill>
              <a:schemeClr val="tx1"/>
            </a:solidFill>
          </a:ln>
        </c:spPr>
        <c:crossAx val="2089919288"/>
        <c:crosses val="autoZero"/>
        <c:crossBetween val="between"/>
      </c:valAx>
    </c:plotArea>
    <c:plotVisOnly val="1"/>
    <c:dispBlanksAs val="gap"/>
    <c:showDLblsOverMax val="0"/>
  </c:chart>
  <c:txPr>
    <a:bodyPr/>
    <a:lstStyle/>
    <a:p>
      <a:pPr>
        <a:defRPr sz="2000"/>
      </a:pPr>
      <a:endParaRPr lang="fr-FR"/>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713214602838507"/>
          <c:y val="7.0983732289543813E-2"/>
          <c:w val="0.85478266509401901"/>
          <c:h val="0.71609522620625343"/>
        </c:manualLayout>
      </c:layout>
      <c:barChart>
        <c:barDir val="col"/>
        <c:grouping val="clustered"/>
        <c:varyColors val="0"/>
        <c:ser>
          <c:idx val="1"/>
          <c:order val="0"/>
          <c:spPr>
            <a:solidFill>
              <a:srgbClr val="F7941D"/>
            </a:solidFill>
            <a:ln>
              <a:solidFill>
                <a:schemeClr val="tx1"/>
              </a:solidFill>
            </a:ln>
          </c:spPr>
          <c:invertIfNegative val="0"/>
          <c:val>
            <c:numRef>
              <c:f>Sheet1!$C$3:$C$28</c:f>
              <c:numCache>
                <c:formatCode>General</c:formatCode>
                <c:ptCount val="26"/>
                <c:pt idx="0">
                  <c:v>1</c:v>
                </c:pt>
                <c:pt idx="1">
                  <c:v>2</c:v>
                </c:pt>
                <c:pt idx="2">
                  <c:v>1</c:v>
                </c:pt>
                <c:pt idx="3">
                  <c:v>40</c:v>
                </c:pt>
                <c:pt idx="4">
                  <c:v>2</c:v>
                </c:pt>
                <c:pt idx="5">
                  <c:v>2</c:v>
                </c:pt>
                <c:pt idx="6">
                  <c:v>2</c:v>
                </c:pt>
                <c:pt idx="7">
                  <c:v>50</c:v>
                </c:pt>
                <c:pt idx="8">
                  <c:v>2</c:v>
                </c:pt>
                <c:pt idx="9">
                  <c:v>1</c:v>
                </c:pt>
                <c:pt idx="10">
                  <c:v>1</c:v>
                </c:pt>
                <c:pt idx="11">
                  <c:v>45</c:v>
                </c:pt>
                <c:pt idx="12">
                  <c:v>2</c:v>
                </c:pt>
                <c:pt idx="13">
                  <c:v>1</c:v>
                </c:pt>
                <c:pt idx="14">
                  <c:v>1</c:v>
                </c:pt>
                <c:pt idx="15">
                  <c:v>55</c:v>
                </c:pt>
                <c:pt idx="16">
                  <c:v>2</c:v>
                </c:pt>
                <c:pt idx="17">
                  <c:v>2</c:v>
                </c:pt>
                <c:pt idx="18">
                  <c:v>1</c:v>
                </c:pt>
                <c:pt idx="19">
                  <c:v>40</c:v>
                </c:pt>
                <c:pt idx="20">
                  <c:v>2</c:v>
                </c:pt>
                <c:pt idx="21">
                  <c:v>2</c:v>
                </c:pt>
                <c:pt idx="22">
                  <c:v>2</c:v>
                </c:pt>
                <c:pt idx="23">
                  <c:v>50</c:v>
                </c:pt>
                <c:pt idx="24">
                  <c:v>1</c:v>
                </c:pt>
                <c:pt idx="25">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EFDA-49A7-B0D3-7BDD505C779D}"/>
            </c:ext>
          </c:extLst>
        </c:ser>
        <c:dLbls>
          <c:showLegendKey val="0"/>
          <c:showVal val="0"/>
          <c:showCatName val="0"/>
          <c:showSerName val="0"/>
          <c:showPercent val="0"/>
          <c:showBubbleSize val="0"/>
        </c:dLbls>
        <c:gapWidth val="0"/>
        <c:axId val="2089919288"/>
        <c:axId val="2089913608"/>
      </c:barChart>
      <c:catAx>
        <c:axId val="2089919288"/>
        <c:scaling>
          <c:orientation val="minMax"/>
        </c:scaling>
        <c:delete val="0"/>
        <c:axPos val="b"/>
        <c:title>
          <c:tx>
            <c:rich>
              <a:bodyPr/>
              <a:lstStyle/>
              <a:p>
                <a:pPr>
                  <a:defRPr b="0"/>
                </a:pPr>
                <a:r>
                  <a:rPr lang="en-US" b="0">
                    <a:latin typeface="Arial" panose="020B0604020202020204" pitchFamily="34" charset="0"/>
                    <a:cs typeface="Arial" panose="020B0604020202020204" pitchFamily="34" charset="0"/>
                  </a:rPr>
                  <a:t>Semaine</a:t>
                </a:r>
              </a:p>
            </c:rich>
          </c:tx>
          <c:overlay val="0"/>
        </c:title>
        <c:majorTickMark val="out"/>
        <c:minorTickMark val="none"/>
        <c:tickLblPos val="nextTo"/>
        <c:spPr>
          <a:ln>
            <a:solidFill>
              <a:schemeClr val="tx1"/>
            </a:solidFill>
          </a:ln>
        </c:spPr>
        <c:txPr>
          <a:bodyPr/>
          <a:lstStyle/>
          <a:p>
            <a:pPr>
              <a:defRPr>
                <a:latin typeface="+mn-lt"/>
              </a:defRPr>
            </a:pPr>
            <a:endParaRPr lang="fr-FR"/>
          </a:p>
        </c:txPr>
        <c:crossAx val="2089913608"/>
        <c:crosses val="autoZero"/>
        <c:auto val="1"/>
        <c:lblAlgn val="ctr"/>
        <c:lblOffset val="100"/>
        <c:noMultiLvlLbl val="0"/>
      </c:catAx>
      <c:valAx>
        <c:axId val="2089913608"/>
        <c:scaling>
          <c:orientation val="minMax"/>
        </c:scaling>
        <c:delete val="0"/>
        <c:axPos val="l"/>
        <c:majorGridlines>
          <c:spPr>
            <a:ln>
              <a:noFill/>
            </a:ln>
          </c:spPr>
        </c:majorGridlines>
        <c:title>
          <c:tx>
            <c:rich>
              <a:bodyPr rot="-5400000" vert="horz"/>
              <a:lstStyle/>
              <a:p>
                <a:pPr>
                  <a:defRPr b="0"/>
                </a:pPr>
                <a:r>
                  <a:rPr lang="en-US" b="0">
                    <a:latin typeface="Arial" panose="020B0604020202020204" pitchFamily="34" charset="0"/>
                    <a:cs typeface="Arial" panose="020B0604020202020204" pitchFamily="34" charset="0"/>
                  </a:rPr>
                  <a:t>Nombre de cas</a:t>
                </a:r>
              </a:p>
            </c:rich>
          </c:tx>
          <c:overlay val="0"/>
        </c:title>
        <c:numFmt formatCode="General" sourceLinked="1"/>
        <c:majorTickMark val="out"/>
        <c:minorTickMark val="none"/>
        <c:tickLblPos val="nextTo"/>
        <c:spPr>
          <a:ln w="25400">
            <a:solidFill>
              <a:schemeClr val="tx1"/>
            </a:solidFill>
          </a:ln>
        </c:spPr>
        <c:crossAx val="2089919288"/>
        <c:crosses val="autoZero"/>
        <c:crossBetween val="between"/>
      </c:valAx>
    </c:plotArea>
    <c:plotVisOnly val="1"/>
    <c:dispBlanksAs val="gap"/>
    <c:showDLblsOverMax val="0"/>
  </c:chart>
  <c:txPr>
    <a:bodyPr/>
    <a:lstStyle/>
    <a:p>
      <a:pPr>
        <a:defRPr sz="2000"/>
      </a:pPr>
      <a:endParaRPr lang="fr-FR"/>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solidFill>
                <a:latin typeface="+mn-lt"/>
                <a:ea typeface="+mn-ea"/>
                <a:cs typeface="+mn-cs"/>
              </a:defRPr>
            </a:pPr>
            <a:r>
              <a:rPr lang="en-US" sz="2000" b="1" i="1" dirty="0">
                <a:solidFill>
                  <a:schemeClr val="tx1"/>
                </a:solidFill>
              </a:rPr>
              <a:t>Les</a:t>
            </a:r>
            <a:r>
              <a:rPr lang="en-US" sz="2000" b="1" i="1" baseline="0" dirty="0">
                <a:solidFill>
                  <a:schemeClr val="tx1"/>
                </a:solidFill>
              </a:rPr>
              <a:t> </a:t>
            </a:r>
            <a:r>
              <a:rPr lang="en-US" sz="2000" b="1" i="1" baseline="0" dirty="0" err="1">
                <a:solidFill>
                  <a:schemeClr val="tx1"/>
                </a:solidFill>
              </a:rPr>
              <a:t>niveaux</a:t>
            </a:r>
            <a:r>
              <a:rPr lang="en-US" sz="2000" b="1" i="1" baseline="0" dirty="0">
                <a:solidFill>
                  <a:schemeClr val="tx1"/>
                </a:solidFill>
              </a:rPr>
              <a:t> </a:t>
            </a:r>
            <a:r>
              <a:rPr lang="en-US" sz="2000" b="1" i="1" dirty="0">
                <a:solidFill>
                  <a:schemeClr val="tx1"/>
                </a:solidFill>
              </a:rPr>
              <a:t>E. </a:t>
            </a:r>
            <a:r>
              <a:rPr lang="en-US" sz="2000" b="1" i="1" baseline="0" dirty="0">
                <a:solidFill>
                  <a:schemeClr val="tx1"/>
                </a:solidFill>
              </a:rPr>
              <a:t>Coli </a:t>
            </a:r>
            <a:r>
              <a:rPr lang="en-US" sz="2000" b="1" baseline="0" dirty="0">
                <a:solidFill>
                  <a:schemeClr val="tx1"/>
                </a:solidFill>
              </a:rPr>
              <a:t>mesurés chaque semaine dans les eaux utilisées à des fins récréatives en Lacs A et B, 2024</a:t>
            </a:r>
            <a:endParaRPr lang="en-US" sz="2000" b="1" dirty="0">
              <a:solidFill>
                <a:schemeClr val="tx1"/>
              </a:solidFill>
            </a:endParaRPr>
          </a:p>
        </c:rich>
      </c:tx>
      <c:layout>
        <c:manualLayout>
          <c:xMode val="edge"/>
          <c:yMode val="edge"/>
          <c:x val="0.11755757724810836"/>
          <c:y val="4.6874997116449491E-2"/>
        </c:manualLayout>
      </c:layout>
      <c:overlay val="0"/>
      <c:spPr>
        <a:noFill/>
        <a:ln>
          <a:noFill/>
        </a:ln>
        <a:effectLst/>
      </c:spPr>
      <c:txPr>
        <a:bodyPr rot="0" spcFirstLastPara="1" vertOverflow="ellipsis" vert="horz" wrap="square" anchor="ctr" anchorCtr="1"/>
        <a:lstStyle/>
        <a:p>
          <a:pPr>
            <a:defRPr sz="20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1550698285305248"/>
          <c:y val="0.22896756711567623"/>
          <c:w val="0.71866104822834642"/>
          <c:h val="0.61777832075674699"/>
        </c:manualLayout>
      </c:layout>
      <c:lineChart>
        <c:grouping val="standard"/>
        <c:varyColors val="0"/>
        <c:ser>
          <c:idx val="0"/>
          <c:order val="0"/>
          <c:tx>
            <c:strRef>
              <c:f>Sheet1!$B$1</c:f>
              <c:strCache>
                <c:ptCount val="1"/>
                <c:pt idx="0">
                  <c:v>Lac A</c:v>
                </c:pt>
              </c:strCache>
            </c:strRef>
          </c:tx>
          <c:spPr>
            <a:ln w="38100" cap="rnd">
              <a:solidFill>
                <a:schemeClr val="accent1"/>
              </a:solidFill>
              <a:round/>
            </a:ln>
            <a:effectLst/>
          </c:spPr>
          <c:marker>
            <c:symbol val="none"/>
          </c:marker>
          <c:cat>
            <c:numRef>
              <c:f>Sheet1!$A$2:$A$13</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Sheet1!$B$2:$B$13</c:f>
              <c:numCache>
                <c:formatCode>General</c:formatCode>
                <c:ptCount val="12"/>
                <c:pt idx="0">
                  <c:v>25</c:v>
                </c:pt>
                <c:pt idx="1">
                  <c:v>40</c:v>
                </c:pt>
                <c:pt idx="2">
                  <c:v>50</c:v>
                </c:pt>
                <c:pt idx="3">
                  <c:v>150</c:v>
                </c:pt>
                <c:pt idx="4">
                  <c:v>100</c:v>
                </c:pt>
                <c:pt idx="5">
                  <c:v>75</c:v>
                </c:pt>
                <c:pt idx="6">
                  <c:v>80</c:v>
                </c:pt>
                <c:pt idx="7">
                  <c:v>140</c:v>
                </c:pt>
                <c:pt idx="8">
                  <c:v>110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82FC-4655-BE1A-E9D2B3BD5F3B}"/>
            </c:ext>
          </c:extLst>
        </c:ser>
        <c:ser>
          <c:idx val="1"/>
          <c:order val="1"/>
          <c:tx>
            <c:strRef>
              <c:f>Sheet1!$C$1</c:f>
              <c:strCache>
                <c:ptCount val="1"/>
                <c:pt idx="0">
                  <c:v>Lac B</c:v>
                </c:pt>
              </c:strCache>
            </c:strRef>
          </c:tx>
          <c:spPr>
            <a:ln w="38100" cap="rnd">
              <a:solidFill>
                <a:schemeClr val="accent2"/>
              </a:solidFill>
              <a:round/>
            </a:ln>
            <a:effectLst/>
          </c:spPr>
          <c:marker>
            <c:symbol val="none"/>
          </c:marker>
          <c:cat>
            <c:numRef>
              <c:f>Sheet1!$A$2:$A$13</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Sheet1!$C$2:$C$13</c:f>
              <c:numCache>
                <c:formatCode>General</c:formatCode>
                <c:ptCount val="12"/>
                <c:pt idx="0">
                  <c:v>25</c:v>
                </c:pt>
                <c:pt idx="1">
                  <c:v>50</c:v>
                </c:pt>
                <c:pt idx="2">
                  <c:v>80</c:v>
                </c:pt>
                <c:pt idx="3">
                  <c:v>70</c:v>
                </c:pt>
                <c:pt idx="4">
                  <c:v>60</c:v>
                </c:pt>
                <c:pt idx="5">
                  <c:v>100</c:v>
                </c:pt>
                <c:pt idx="6">
                  <c:v>225</c:v>
                </c:pt>
                <c:pt idx="7">
                  <c:v>300</c:v>
                </c:pt>
                <c:pt idx="8">
                  <c:v>430</c:v>
                </c:pt>
              </c:numCache>
            </c:numRef>
          </c:val>
          <c:smooth val="0"/>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82FC-4655-BE1A-E9D2B3BD5F3B}"/>
            </c:ext>
          </c:extLst>
        </c:ser>
        <c:dLbls>
          <c:showLegendKey val="0"/>
          <c:showVal val="0"/>
          <c:showCatName val="0"/>
          <c:showSerName val="0"/>
          <c:showPercent val="0"/>
          <c:showBubbleSize val="0"/>
        </c:dLbls>
        <c:smooth val="0"/>
        <c:axId val="1892962991"/>
        <c:axId val="589993183"/>
      </c:lineChart>
      <c:catAx>
        <c:axId val="1892962991"/>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sz="2000">
                    <a:solidFill>
                      <a:schemeClr val="tx1"/>
                    </a:solidFill>
                  </a:rPr>
                  <a:t>Mois</a:t>
                </a:r>
              </a:p>
            </c:rich>
          </c:tx>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none"/>
        <c:minorTickMark val="out"/>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589993183"/>
        <c:crosses val="autoZero"/>
        <c:auto val="1"/>
        <c:lblAlgn val="ctr"/>
        <c:lblOffset val="100"/>
        <c:noMultiLvlLbl val="0"/>
      </c:catAx>
      <c:valAx>
        <c:axId val="5899931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sz="2000" i="1">
                    <a:solidFill>
                      <a:schemeClr val="tx1"/>
                    </a:solidFill>
                  </a:rPr>
                  <a:t>E. </a:t>
                </a:r>
                <a:r>
                  <a:rPr lang="en-US" sz="2000" i="1" baseline="0">
                    <a:solidFill>
                      <a:schemeClr val="tx1"/>
                    </a:solidFill>
                  </a:rPr>
                  <a:t>Coli </a:t>
                </a:r>
                <a:r>
                  <a:rPr lang="en-US" sz="2000" baseline="0" err="1">
                    <a:solidFill>
                      <a:schemeClr val="tx1"/>
                    </a:solidFill>
                  </a:rPr>
                  <a:t>cfu/100 </a:t>
                </a:r>
                <a:r>
                  <a:rPr lang="en-US" sz="2000" baseline="0">
                    <a:solidFill>
                      <a:schemeClr val="tx1"/>
                    </a:solidFill>
                  </a:rPr>
                  <a:t>ml</a:t>
                </a:r>
                <a:endParaRPr lang="en-US" sz="2000">
                  <a:solidFill>
                    <a:schemeClr val="tx1"/>
                  </a:solidFill>
                </a:endParaRPr>
              </a:p>
            </c:rich>
          </c:tx>
          <c:layout>
            <c:manualLayout>
              <c:xMode val="edge"/>
              <c:yMode val="edge"/>
              <c:x val="5.5895352024264763E-3"/>
              <c:y val="0.3705891135218311"/>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892962991"/>
        <c:crosses val="autoZero"/>
        <c:crossBetween val="between"/>
      </c:valAx>
      <c:spPr>
        <a:noFill/>
        <a:ln>
          <a:noFill/>
        </a:ln>
        <a:effectLst/>
      </c:spPr>
    </c:plotArea>
    <c:legend>
      <c:legendPos val="tr"/>
      <c:layout>
        <c:manualLayout>
          <c:xMode val="edge"/>
          <c:yMode val="edge"/>
          <c:x val="0.86035972402829775"/>
          <c:y val="0.46919528363710117"/>
          <c:w val="0.13505221566677472"/>
          <c:h val="0.12144795020620384"/>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fr-FR"/>
        </a:p>
      </c:txPr>
    </c:legend>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1"/>
          <c:order val="0"/>
          <c:spPr>
            <a:ln w="50800">
              <a:solidFill>
                <a:srgbClr val="0065A4"/>
              </a:solidFill>
            </a:ln>
          </c:spPr>
          <c:marker>
            <c:symbol val="none"/>
          </c:marker>
          <c:val>
            <c:numRef>
              <c:f>Sheet3!$C$4:$C$26</c:f>
              <c:numCache>
                <c:formatCode>General</c:formatCode>
                <c:ptCount val="23"/>
                <c:pt idx="0">
                  <c:v>0</c:v>
                </c:pt>
                <c:pt idx="1">
                  <c:v>0</c:v>
                </c:pt>
                <c:pt idx="2">
                  <c:v>5</c:v>
                </c:pt>
                <c:pt idx="3">
                  <c:v>3</c:v>
                </c:pt>
                <c:pt idx="4">
                  <c:v>7</c:v>
                </c:pt>
                <c:pt idx="5">
                  <c:v>6</c:v>
                </c:pt>
                <c:pt idx="6">
                  <c:v>7</c:v>
                </c:pt>
                <c:pt idx="7">
                  <c:v>8</c:v>
                </c:pt>
                <c:pt idx="8">
                  <c:v>4</c:v>
                </c:pt>
                <c:pt idx="9">
                  <c:v>2</c:v>
                </c:pt>
                <c:pt idx="10">
                  <c:v>7</c:v>
                </c:pt>
                <c:pt idx="11">
                  <c:v>5</c:v>
                </c:pt>
                <c:pt idx="12">
                  <c:v>8</c:v>
                </c:pt>
                <c:pt idx="13">
                  <c:v>12</c:v>
                </c:pt>
                <c:pt idx="14">
                  <c:v>9</c:v>
                </c:pt>
                <c:pt idx="15">
                  <c:v>6</c:v>
                </c:pt>
                <c:pt idx="16">
                  <c:v>5</c:v>
                </c:pt>
                <c:pt idx="17">
                  <c:v>6</c:v>
                </c:pt>
                <c:pt idx="18">
                  <c:v>5</c:v>
                </c:pt>
                <c:pt idx="19">
                  <c:v>8</c:v>
                </c:pt>
                <c:pt idx="20">
                  <c:v>21</c:v>
                </c:pt>
                <c:pt idx="21">
                  <c:v>29</c:v>
                </c:pt>
                <c:pt idx="22">
                  <c:v>31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5299-4B6A-A170-09A2E2838939}"/>
            </c:ext>
          </c:extLst>
        </c:ser>
        <c:dLbls>
          <c:showLegendKey val="0"/>
          <c:showVal val="0"/>
          <c:showCatName val="0"/>
          <c:showSerName val="0"/>
          <c:showPercent val="0"/>
          <c:showBubbleSize val="0"/>
        </c:dLbls>
        <c:smooth val="0"/>
        <c:axId val="2091217464"/>
        <c:axId val="2091223144"/>
      </c:lineChart>
      <c:catAx>
        <c:axId val="2091217464"/>
        <c:scaling>
          <c:orientation val="minMax"/>
        </c:scaling>
        <c:delete val="0"/>
        <c:axPos val="b"/>
        <c:title>
          <c:tx>
            <c:rich>
              <a:bodyPr/>
              <a:lstStyle/>
              <a:p>
                <a:pPr>
                  <a:defRPr sz="2000">
                    <a:latin typeface="Arial" panose="020B0604020202020204" pitchFamily="34" charset="0"/>
                    <a:cs typeface="Arial" panose="020B0604020202020204" pitchFamily="34" charset="0"/>
                  </a:defRPr>
                </a:pPr>
                <a:r>
                  <a:rPr lang="en-US" sz="2000" b="0">
                    <a:latin typeface="Arial" panose="020B0604020202020204" pitchFamily="34" charset="0"/>
                    <a:cs typeface="Arial" panose="020B0604020202020204" pitchFamily="34" charset="0"/>
                  </a:rPr>
                  <a:t>Semaine</a:t>
                </a:r>
              </a:p>
            </c:rich>
          </c:tx>
          <c:overlay val="0"/>
        </c:title>
        <c:majorTickMark val="out"/>
        <c:minorTickMark val="none"/>
        <c:tickLblPos val="nextTo"/>
        <c:txPr>
          <a:bodyPr/>
          <a:lstStyle/>
          <a:p>
            <a:pPr>
              <a:defRPr sz="2000">
                <a:latin typeface="Arial" panose="020B0604020202020204" pitchFamily="34" charset="0"/>
                <a:cs typeface="Arial" panose="020B0604020202020204" pitchFamily="34" charset="0"/>
              </a:defRPr>
            </a:pPr>
            <a:endParaRPr lang="fr-FR"/>
          </a:p>
        </c:txPr>
        <c:crossAx val="2091223144"/>
        <c:crosses val="autoZero"/>
        <c:auto val="1"/>
        <c:lblAlgn val="ctr"/>
        <c:lblOffset val="100"/>
        <c:noMultiLvlLbl val="0"/>
      </c:catAx>
      <c:valAx>
        <c:axId val="2091223144"/>
        <c:scaling>
          <c:orientation val="minMax"/>
        </c:scaling>
        <c:delete val="0"/>
        <c:axPos val="l"/>
        <c:majorGridlines>
          <c:spPr>
            <a:ln>
              <a:noFill/>
            </a:ln>
          </c:spPr>
        </c:majorGridlines>
        <c:title>
          <c:tx>
            <c:rich>
              <a:bodyPr rot="-5400000" vert="horz"/>
              <a:lstStyle/>
              <a:p>
                <a:pPr>
                  <a:defRPr sz="2000" b="0">
                    <a:latin typeface="Arial" panose="020B0604020202020204" pitchFamily="34" charset="0"/>
                    <a:cs typeface="Arial" panose="020B0604020202020204" pitchFamily="34" charset="0"/>
                  </a:defRPr>
                </a:pPr>
                <a:r>
                  <a:rPr lang="en-US" sz="2000" b="0">
                    <a:latin typeface="Arial" panose="020B0604020202020204" pitchFamily="34" charset="0"/>
                    <a:cs typeface="Arial" panose="020B0604020202020204" pitchFamily="34" charset="0"/>
                  </a:rPr>
                  <a:t>Nombre de cas</a:t>
                </a:r>
              </a:p>
            </c:rich>
          </c:tx>
          <c:overlay val="0"/>
        </c:title>
        <c:numFmt formatCode="General" sourceLinked="1"/>
        <c:majorTickMark val="out"/>
        <c:minorTickMark val="none"/>
        <c:tickLblPos val="nextTo"/>
        <c:txPr>
          <a:bodyPr/>
          <a:lstStyle/>
          <a:p>
            <a:pPr>
              <a:defRPr sz="2000">
                <a:latin typeface="Arial" panose="020B0604020202020204" pitchFamily="34" charset="0"/>
                <a:cs typeface="Arial" panose="020B0604020202020204" pitchFamily="34" charset="0"/>
              </a:defRPr>
            </a:pPr>
            <a:endParaRPr lang="fr-FR"/>
          </a:p>
        </c:txPr>
        <c:crossAx val="2091217464"/>
        <c:crosses val="autoZero"/>
        <c:crossBetween val="between"/>
      </c:valAx>
      <c:spPr>
        <a:ln>
          <a:noFill/>
        </a:ln>
      </c:spPr>
    </c:plotArea>
    <c:plotVisOnly val="1"/>
    <c:dispBlanksAs val="gap"/>
    <c:showDLblsOverMax val="0"/>
  </c:chart>
  <c:spPr>
    <a:ln>
      <a:noFill/>
    </a:ln>
  </c:sp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3"/>
          <c:order val="0"/>
          <c:tx>
            <c:v>2017</c:v>
          </c:tx>
          <c:spPr>
            <a:ln w="38100">
              <a:solidFill>
                <a:srgbClr val="0065A4"/>
              </a:solidFill>
            </a:ln>
          </c:spPr>
          <c:marker>
            <c:symbol val="none"/>
          </c:marker>
          <c:val>
            <c:numRef>
              <c:f>'Case by week'!$U$12:$AI$12</c:f>
              <c:numCache>
                <c:formatCode>General</c:formatCode>
                <c:ptCount val="15"/>
                <c:pt idx="0">
                  <c:v>16</c:v>
                </c:pt>
                <c:pt idx="1">
                  <c:v>18</c:v>
                </c:pt>
                <c:pt idx="2">
                  <c:v>14</c:v>
                </c:pt>
                <c:pt idx="3">
                  <c:v>18</c:v>
                </c:pt>
                <c:pt idx="4">
                  <c:v>15</c:v>
                </c:pt>
                <c:pt idx="5">
                  <c:v>16</c:v>
                </c:pt>
                <c:pt idx="6">
                  <c:v>31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0F1E-4E2B-967D-F731B3083DF8}"/>
            </c:ext>
          </c:extLst>
        </c:ser>
        <c:dLbls>
          <c:showLegendKey val="0"/>
          <c:showVal val="0"/>
          <c:showCatName val="0"/>
          <c:showSerName val="0"/>
          <c:showPercent val="0"/>
          <c:showBubbleSize val="0"/>
        </c:dLbls>
        <c:smooth val="0"/>
        <c:axId val="2097451208"/>
        <c:axId val="2097596360"/>
      </c:lineChart>
      <c:catAx>
        <c:axId val="2097451208"/>
        <c:scaling>
          <c:orientation val="minMax"/>
        </c:scaling>
        <c:delete val="0"/>
        <c:axPos val="b"/>
        <c:majorTickMark val="out"/>
        <c:minorTickMark val="none"/>
        <c:tickLblPos val="nextTo"/>
        <c:spPr>
          <a:ln>
            <a:solidFill>
              <a:srgbClr val="000000"/>
            </a:solidFill>
          </a:ln>
        </c:spPr>
        <c:crossAx val="2097596360"/>
        <c:crosses val="autoZero"/>
        <c:auto val="1"/>
        <c:lblAlgn val="ctr"/>
        <c:lblOffset val="100"/>
        <c:noMultiLvlLbl val="0"/>
      </c:catAx>
      <c:valAx>
        <c:axId val="2097596360"/>
        <c:scaling>
          <c:orientation val="minMax"/>
          <c:max val="60"/>
        </c:scaling>
        <c:delete val="0"/>
        <c:axPos val="l"/>
        <c:numFmt formatCode="General" sourceLinked="1"/>
        <c:majorTickMark val="out"/>
        <c:minorTickMark val="none"/>
        <c:tickLblPos val="nextTo"/>
        <c:spPr>
          <a:ln>
            <a:solidFill>
              <a:srgbClr val="000000"/>
            </a:solidFill>
          </a:ln>
        </c:spPr>
        <c:crossAx val="2097451208"/>
        <c:crosses val="autoZero"/>
        <c:crossBetween val="between"/>
      </c:valAx>
    </c:plotArea>
    <c:plotVisOnly val="1"/>
    <c:dispBlanksAs val="gap"/>
    <c:showDLblsOverMax val="0"/>
  </c:chart>
  <c:txPr>
    <a:bodyPr/>
    <a:lstStyle/>
    <a:p>
      <a:pPr>
        <a:defRPr lang="en-US" sz="2000" baseline="0"/>
      </a:pPr>
      <a:endParaRPr lang="fr-FR"/>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v>2014</c:v>
          </c:tx>
          <c:spPr>
            <a:ln w="38100">
              <a:solidFill>
                <a:srgbClr val="00953A"/>
              </a:solidFill>
            </a:ln>
          </c:spPr>
          <c:marker>
            <c:symbol val="none"/>
          </c:marker>
          <c:val>
            <c:numRef>
              <c:f>'Case by week'!$U$9:$AI$9</c:f>
              <c:numCache>
                <c:formatCode>General</c:formatCode>
                <c:ptCount val="15"/>
                <c:pt idx="0">
                  <c:v>15</c:v>
                </c:pt>
                <c:pt idx="1">
                  <c:v>20</c:v>
                </c:pt>
                <c:pt idx="2">
                  <c:v>16</c:v>
                </c:pt>
                <c:pt idx="3">
                  <c:v>23</c:v>
                </c:pt>
                <c:pt idx="4">
                  <c:v>18</c:v>
                </c:pt>
                <c:pt idx="5">
                  <c:v>22</c:v>
                </c:pt>
                <c:pt idx="6">
                  <c:v>26</c:v>
                </c:pt>
                <c:pt idx="7">
                  <c:v>30</c:v>
                </c:pt>
                <c:pt idx="8">
                  <c:v>45</c:v>
                </c:pt>
                <c:pt idx="9">
                  <c:v>47</c:v>
                </c:pt>
                <c:pt idx="10">
                  <c:v>46</c:v>
                </c:pt>
                <c:pt idx="11">
                  <c:v>45</c:v>
                </c:pt>
                <c:pt idx="12">
                  <c:v>43</c:v>
                </c:pt>
                <c:pt idx="13">
                  <c:v>40</c:v>
                </c:pt>
                <c:pt idx="14">
                  <c:v>35</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0F1E-4E2B-967D-F731B3083DF8}"/>
            </c:ext>
          </c:extLst>
        </c:ser>
        <c:ser>
          <c:idx val="1"/>
          <c:order val="1"/>
          <c:tx>
            <c:v>2015</c:v>
          </c:tx>
          <c:spPr>
            <a:ln w="44450">
              <a:solidFill>
                <a:srgbClr val="C00000"/>
              </a:solidFill>
              <a:prstDash val="sysDash"/>
            </a:ln>
          </c:spPr>
          <c:marker>
            <c:symbol val="none"/>
          </c:marker>
          <c:val>
            <c:numRef>
              <c:f>'Case by week'!$U$10:$AI$10</c:f>
              <c:numCache>
                <c:formatCode>General</c:formatCode>
                <c:ptCount val="15"/>
                <c:pt idx="0">
                  <c:v>21</c:v>
                </c:pt>
                <c:pt idx="1">
                  <c:v>18</c:v>
                </c:pt>
                <c:pt idx="2">
                  <c:v>17</c:v>
                </c:pt>
                <c:pt idx="3">
                  <c:v>20</c:v>
                </c:pt>
                <c:pt idx="4">
                  <c:v>21</c:v>
                </c:pt>
                <c:pt idx="5">
                  <c:v>20</c:v>
                </c:pt>
                <c:pt idx="6">
                  <c:v>29</c:v>
                </c:pt>
                <c:pt idx="7">
                  <c:v>32</c:v>
                </c:pt>
                <c:pt idx="8">
                  <c:v>40</c:v>
                </c:pt>
                <c:pt idx="9">
                  <c:v>46</c:v>
                </c:pt>
                <c:pt idx="10">
                  <c:v>50</c:v>
                </c:pt>
                <c:pt idx="11">
                  <c:v>52</c:v>
                </c:pt>
                <c:pt idx="12">
                  <c:v>47</c:v>
                </c:pt>
                <c:pt idx="13">
                  <c:v>46</c:v>
                </c:pt>
                <c:pt idx="14">
                  <c:v>40</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0F1E-4E2B-967D-F731B3083DF8}"/>
            </c:ext>
          </c:extLst>
        </c:ser>
        <c:ser>
          <c:idx val="2"/>
          <c:order val="2"/>
          <c:tx>
            <c:v>2016</c:v>
          </c:tx>
          <c:spPr>
            <a:ln w="44450">
              <a:solidFill>
                <a:sysClr val="windowText" lastClr="000000"/>
              </a:solidFill>
              <a:prstDash val="lgDash"/>
            </a:ln>
          </c:spPr>
          <c:marker>
            <c:symbol val="none"/>
          </c:marker>
          <c:val>
            <c:numRef>
              <c:f>'Case by week'!$U$11:$AI$11</c:f>
              <c:numCache>
                <c:formatCode>General</c:formatCode>
                <c:ptCount val="15"/>
                <c:pt idx="0">
                  <c:v>17</c:v>
                </c:pt>
                <c:pt idx="1">
                  <c:v>19</c:v>
                </c:pt>
                <c:pt idx="2">
                  <c:v>20</c:v>
                </c:pt>
                <c:pt idx="3">
                  <c:v>21</c:v>
                </c:pt>
                <c:pt idx="4">
                  <c:v>24</c:v>
                </c:pt>
                <c:pt idx="5">
                  <c:v>19</c:v>
                </c:pt>
                <c:pt idx="6">
                  <c:v>25</c:v>
                </c:pt>
                <c:pt idx="7">
                  <c:v>35</c:v>
                </c:pt>
                <c:pt idx="8">
                  <c:v>50</c:v>
                </c:pt>
                <c:pt idx="9">
                  <c:v>45</c:v>
                </c:pt>
                <c:pt idx="10">
                  <c:v>43</c:v>
                </c:pt>
                <c:pt idx="11">
                  <c:v>48</c:v>
                </c:pt>
                <c:pt idx="12">
                  <c:v>42</c:v>
                </c:pt>
                <c:pt idx="13">
                  <c:v>38</c:v>
                </c:pt>
                <c:pt idx="14">
                  <c:v>30</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0F1E-4E2B-967D-F731B3083DF8}"/>
            </c:ext>
          </c:extLst>
        </c:ser>
        <c:ser>
          <c:idx val="3"/>
          <c:order val="3"/>
          <c:tx>
            <c:v>2017</c:v>
          </c:tx>
          <c:spPr>
            <a:ln w="44450">
              <a:solidFill>
                <a:srgbClr val="0065A4"/>
              </a:solidFill>
            </a:ln>
          </c:spPr>
          <c:marker>
            <c:symbol val="none"/>
          </c:marker>
          <c:val>
            <c:numRef>
              <c:f>'Case by week'!$U$12:$AI$12</c:f>
              <c:numCache>
                <c:formatCode>General</c:formatCode>
                <c:ptCount val="15"/>
                <c:pt idx="0">
                  <c:v>16</c:v>
                </c:pt>
                <c:pt idx="1">
                  <c:v>18</c:v>
                </c:pt>
                <c:pt idx="2">
                  <c:v>14</c:v>
                </c:pt>
                <c:pt idx="3">
                  <c:v>18</c:v>
                </c:pt>
                <c:pt idx="4">
                  <c:v>15</c:v>
                </c:pt>
                <c:pt idx="5">
                  <c:v>16</c:v>
                </c:pt>
                <c:pt idx="6">
                  <c:v>31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0F1E-4E2B-967D-F731B3083DF8}"/>
            </c:ext>
          </c:extLst>
        </c:ser>
        <c:dLbls>
          <c:showLegendKey val="0"/>
          <c:showVal val="0"/>
          <c:showCatName val="0"/>
          <c:showSerName val="0"/>
          <c:showPercent val="0"/>
          <c:showBubbleSize val="0"/>
        </c:dLbls>
        <c:smooth val="0"/>
        <c:axId val="2096022152"/>
        <c:axId val="2096025464"/>
      </c:lineChart>
      <c:catAx>
        <c:axId val="2096022152"/>
        <c:scaling>
          <c:orientation val="minMax"/>
        </c:scaling>
        <c:delete val="0"/>
        <c:axPos val="b"/>
        <c:majorTickMark val="out"/>
        <c:minorTickMark val="none"/>
        <c:tickLblPos val="nextTo"/>
        <c:spPr>
          <a:ln>
            <a:solidFill>
              <a:srgbClr val="000000"/>
            </a:solidFill>
          </a:ln>
        </c:spPr>
        <c:crossAx val="2096025464"/>
        <c:crosses val="autoZero"/>
        <c:auto val="1"/>
        <c:lblAlgn val="ctr"/>
        <c:lblOffset val="100"/>
        <c:noMultiLvlLbl val="0"/>
      </c:catAx>
      <c:valAx>
        <c:axId val="2096025464"/>
        <c:scaling>
          <c:orientation val="minMax"/>
        </c:scaling>
        <c:delete val="0"/>
        <c:axPos val="l"/>
        <c:numFmt formatCode="General" sourceLinked="1"/>
        <c:majorTickMark val="out"/>
        <c:minorTickMark val="none"/>
        <c:tickLblPos val="nextTo"/>
        <c:spPr>
          <a:ln>
            <a:solidFill>
              <a:srgbClr val="000000"/>
            </a:solidFill>
          </a:ln>
        </c:spPr>
        <c:crossAx val="2096022152"/>
        <c:crosses val="autoZero"/>
        <c:crossBetween val="between"/>
      </c:valAx>
    </c:plotArea>
    <c:plotVisOnly val="1"/>
    <c:dispBlanksAs val="gap"/>
    <c:showDLblsOverMax val="0"/>
  </c:chart>
  <c:txPr>
    <a:bodyPr/>
    <a:lstStyle/>
    <a:p>
      <a:pPr>
        <a:defRPr sz="2000"/>
      </a:pPr>
      <a:endParaRPr lang="fr-FR"/>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819453327061368"/>
          <c:y val="4.5390439944132541E-2"/>
          <c:w val="0.84418458438401256"/>
          <c:h val="0.75558766975267799"/>
        </c:manualLayout>
      </c:layout>
      <c:lineChart>
        <c:grouping val="standard"/>
        <c:varyColors val="0"/>
        <c:ser>
          <c:idx val="0"/>
          <c:order val="0"/>
          <c:tx>
            <c:v>2014</c:v>
          </c:tx>
          <c:spPr>
            <a:ln w="38100">
              <a:solidFill>
                <a:srgbClr val="00953A"/>
              </a:solidFill>
            </a:ln>
          </c:spPr>
          <c:marker>
            <c:symbol val="none"/>
          </c:marker>
          <c:val>
            <c:numRef>
              <c:f>'[Chart in Microsoft PowerPoint]Case by week'!$U$35:$AI$35</c:f>
              <c:numCache>
                <c:formatCode>General</c:formatCode>
                <c:ptCount val="15"/>
                <c:pt idx="0">
                  <c:v>15</c:v>
                </c:pt>
                <c:pt idx="1">
                  <c:v>20</c:v>
                </c:pt>
                <c:pt idx="2">
                  <c:v>16</c:v>
                </c:pt>
                <c:pt idx="3">
                  <c:v>23</c:v>
                </c:pt>
                <c:pt idx="4">
                  <c:v>18</c:v>
                </c:pt>
                <c:pt idx="5">
                  <c:v>22</c:v>
                </c:pt>
                <c:pt idx="6">
                  <c:v>20</c:v>
                </c:pt>
                <c:pt idx="7">
                  <c:v>19</c:v>
                </c:pt>
                <c:pt idx="8">
                  <c:v>18</c:v>
                </c:pt>
                <c:pt idx="9">
                  <c:v>19</c:v>
                </c:pt>
                <c:pt idx="10">
                  <c:v>23</c:v>
                </c:pt>
                <c:pt idx="11">
                  <c:v>21</c:v>
                </c:pt>
                <c:pt idx="12">
                  <c:v>19</c:v>
                </c:pt>
                <c:pt idx="13">
                  <c:v>17</c:v>
                </c:pt>
                <c:pt idx="14">
                  <c:v>20</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9C8B-43D2-878F-8C86E06BAE00}"/>
            </c:ext>
          </c:extLst>
        </c:ser>
        <c:ser>
          <c:idx val="1"/>
          <c:order val="1"/>
          <c:tx>
            <c:v>2015</c:v>
          </c:tx>
          <c:spPr>
            <a:ln w="38100">
              <a:solidFill>
                <a:srgbClr val="C00000"/>
              </a:solidFill>
              <a:prstDash val="dash"/>
            </a:ln>
          </c:spPr>
          <c:marker>
            <c:symbol val="none"/>
          </c:marker>
          <c:val>
            <c:numRef>
              <c:f>'[Chart in Microsoft PowerPoint]Case by week'!$U$36:$AI$36</c:f>
              <c:numCache>
                <c:formatCode>General</c:formatCode>
                <c:ptCount val="15"/>
                <c:pt idx="0">
                  <c:v>21</c:v>
                </c:pt>
                <c:pt idx="1">
                  <c:v>18</c:v>
                </c:pt>
                <c:pt idx="2">
                  <c:v>17</c:v>
                </c:pt>
                <c:pt idx="3">
                  <c:v>20</c:v>
                </c:pt>
                <c:pt idx="4">
                  <c:v>21</c:v>
                </c:pt>
                <c:pt idx="5">
                  <c:v>20</c:v>
                </c:pt>
                <c:pt idx="6">
                  <c:v>19</c:v>
                </c:pt>
                <c:pt idx="7">
                  <c:v>18</c:v>
                </c:pt>
                <c:pt idx="8">
                  <c:v>20</c:v>
                </c:pt>
                <c:pt idx="9">
                  <c:v>23</c:v>
                </c:pt>
                <c:pt idx="10">
                  <c:v>18</c:v>
                </c:pt>
                <c:pt idx="11">
                  <c:v>17</c:v>
                </c:pt>
                <c:pt idx="12">
                  <c:v>18</c:v>
                </c:pt>
                <c:pt idx="13">
                  <c:v>15</c:v>
                </c:pt>
                <c:pt idx="14">
                  <c:v>17</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9C8B-43D2-878F-8C86E06BAE00}"/>
            </c:ext>
          </c:extLst>
        </c:ser>
        <c:ser>
          <c:idx val="2"/>
          <c:order val="2"/>
          <c:tx>
            <c:v>2016</c:v>
          </c:tx>
          <c:spPr>
            <a:ln w="38100">
              <a:solidFill>
                <a:schemeClr val="tx1"/>
              </a:solidFill>
              <a:prstDash val="lgDash"/>
            </a:ln>
          </c:spPr>
          <c:marker>
            <c:symbol val="none"/>
          </c:marker>
          <c:val>
            <c:numRef>
              <c:f>'[Chart in Microsoft PowerPoint]Case by week'!$U$37:$AI$37</c:f>
              <c:numCache>
                <c:formatCode>General</c:formatCode>
                <c:ptCount val="15"/>
                <c:pt idx="0">
                  <c:v>17</c:v>
                </c:pt>
                <c:pt idx="1">
                  <c:v>19</c:v>
                </c:pt>
                <c:pt idx="2">
                  <c:v>20</c:v>
                </c:pt>
                <c:pt idx="3">
                  <c:v>21</c:v>
                </c:pt>
                <c:pt idx="4">
                  <c:v>24</c:v>
                </c:pt>
                <c:pt idx="5">
                  <c:v>19</c:v>
                </c:pt>
                <c:pt idx="6">
                  <c:v>22</c:v>
                </c:pt>
                <c:pt idx="7">
                  <c:v>22</c:v>
                </c:pt>
                <c:pt idx="8">
                  <c:v>19</c:v>
                </c:pt>
                <c:pt idx="9">
                  <c:v>18</c:v>
                </c:pt>
                <c:pt idx="10">
                  <c:v>20</c:v>
                </c:pt>
                <c:pt idx="11">
                  <c:v>23</c:v>
                </c:pt>
                <c:pt idx="12">
                  <c:v>16</c:v>
                </c:pt>
                <c:pt idx="13">
                  <c:v>16</c:v>
                </c:pt>
                <c:pt idx="14">
                  <c:v>16</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9C8B-43D2-878F-8C86E06BAE00}"/>
            </c:ext>
          </c:extLst>
        </c:ser>
        <c:ser>
          <c:idx val="3"/>
          <c:order val="3"/>
          <c:tx>
            <c:v>2017</c:v>
          </c:tx>
          <c:spPr>
            <a:ln w="38100">
              <a:solidFill>
                <a:srgbClr val="0065A4"/>
              </a:solidFill>
            </a:ln>
          </c:spPr>
          <c:marker>
            <c:symbol val="none"/>
          </c:marker>
          <c:val>
            <c:numRef>
              <c:f>'[Chart in Microsoft PowerPoint]Case by week'!$U$38:$AI$38</c:f>
              <c:numCache>
                <c:formatCode>General</c:formatCode>
                <c:ptCount val="15"/>
                <c:pt idx="0">
                  <c:v>16</c:v>
                </c:pt>
                <c:pt idx="1">
                  <c:v>18</c:v>
                </c:pt>
                <c:pt idx="2">
                  <c:v>14</c:v>
                </c:pt>
                <c:pt idx="3">
                  <c:v>18</c:v>
                </c:pt>
                <c:pt idx="4">
                  <c:v>15</c:v>
                </c:pt>
                <c:pt idx="5">
                  <c:v>16</c:v>
                </c:pt>
                <c:pt idx="6">
                  <c:v>31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9C8B-43D2-878F-8C86E06BAE00}"/>
            </c:ext>
          </c:extLst>
        </c:ser>
        <c:dLbls>
          <c:showLegendKey val="0"/>
          <c:showVal val="0"/>
          <c:showCatName val="0"/>
          <c:showSerName val="0"/>
          <c:showPercent val="0"/>
          <c:showBubbleSize val="0"/>
        </c:dLbls>
        <c:smooth val="0"/>
        <c:axId val="2097573464"/>
        <c:axId val="2097486952"/>
      </c:lineChart>
      <c:catAx>
        <c:axId val="2097573464"/>
        <c:scaling>
          <c:orientation val="minMax"/>
        </c:scaling>
        <c:delete val="0"/>
        <c:axPos val="b"/>
        <c:title>
          <c:tx>
            <c:rich>
              <a:bodyPr/>
              <a:lstStyle/>
              <a:p>
                <a:pPr>
                  <a:defRPr b="0"/>
                </a:pPr>
                <a:r>
                  <a:rPr lang="en-US" b="0"/>
                  <a:t>Semaine des rapports</a:t>
                </a:r>
              </a:p>
            </c:rich>
          </c:tx>
          <c:overlay val="0"/>
        </c:title>
        <c:majorTickMark val="out"/>
        <c:minorTickMark val="none"/>
        <c:tickLblPos val="nextTo"/>
        <c:spPr>
          <a:ln>
            <a:solidFill>
              <a:schemeClr val="tx1"/>
            </a:solidFill>
          </a:ln>
        </c:spPr>
        <c:crossAx val="2097486952"/>
        <c:crosses val="autoZero"/>
        <c:auto val="1"/>
        <c:lblAlgn val="ctr"/>
        <c:lblOffset val="100"/>
        <c:noMultiLvlLbl val="0"/>
      </c:catAx>
      <c:valAx>
        <c:axId val="2097486952"/>
        <c:scaling>
          <c:orientation val="minMax"/>
          <c:max val="60"/>
        </c:scaling>
        <c:delete val="0"/>
        <c:axPos val="l"/>
        <c:title>
          <c:tx>
            <c:rich>
              <a:bodyPr/>
              <a:lstStyle/>
              <a:p>
                <a:pPr>
                  <a:defRPr b="0"/>
                </a:pPr>
                <a:r>
                  <a:rPr lang="en-US" b="0"/>
                  <a:t>Nombre de cas</a:t>
                </a:r>
              </a:p>
            </c:rich>
          </c:tx>
          <c:layout>
            <c:manualLayout>
              <c:xMode val="edge"/>
              <c:yMode val="edge"/>
              <c:x val="1.7873115125315218E-2"/>
              <c:y val="0.21865947312141537"/>
            </c:manualLayout>
          </c:layout>
          <c:overlay val="0"/>
        </c:title>
        <c:numFmt formatCode="General" sourceLinked="1"/>
        <c:majorTickMark val="out"/>
        <c:minorTickMark val="none"/>
        <c:tickLblPos val="nextTo"/>
        <c:spPr>
          <a:ln>
            <a:solidFill>
              <a:schemeClr val="tx1"/>
            </a:solidFill>
          </a:ln>
        </c:spPr>
        <c:crossAx val="2097573464"/>
        <c:crosses val="autoZero"/>
        <c:crossBetween val="between"/>
      </c:valAx>
    </c:plotArea>
    <c:plotVisOnly val="1"/>
    <c:dispBlanksAs val="gap"/>
    <c:showDLblsOverMax val="0"/>
  </c:chart>
  <c:txPr>
    <a:bodyPr/>
    <a:lstStyle/>
    <a:p>
      <a:pPr>
        <a:defRPr sz="2000" baseline="0">
          <a:solidFill>
            <a:schemeClr val="tx1"/>
          </a:solidFill>
          <a:latin typeface="Arial" panose="020B0604020202020204" pitchFamily="34" charset="0"/>
        </a:defRPr>
      </a:pPr>
      <a:endParaRPr lang="fr-FR"/>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'Case by week'!$B$9</c:f>
              <c:strCache>
                <c:ptCount val="1"/>
                <c:pt idx="0">
                  <c:v>A</c:v>
                </c:pt>
              </c:strCache>
            </c:strRef>
          </c:tx>
          <c:spPr>
            <a:ln w="38100">
              <a:solidFill>
                <a:srgbClr val="C00000"/>
              </a:solidFill>
            </a:ln>
          </c:spPr>
          <c:marker>
            <c:symbol val="none"/>
          </c:marker>
          <c:val>
            <c:numRef>
              <c:f>'Case by week'!$C$9:$I$9</c:f>
              <c:numCache>
                <c:formatCode>General</c:formatCode>
                <c:ptCount val="7"/>
                <c:pt idx="0">
                  <c:v>1</c:v>
                </c:pt>
                <c:pt idx="1">
                  <c:v>3</c:v>
                </c:pt>
                <c:pt idx="2">
                  <c:v>2</c:v>
                </c:pt>
                <c:pt idx="3">
                  <c:v>5</c:v>
                </c:pt>
                <c:pt idx="4">
                  <c:v>3</c:v>
                </c:pt>
                <c:pt idx="5">
                  <c:v>1</c:v>
                </c:pt>
                <c:pt idx="6">
                  <c:v>2</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C58E-40CD-B51A-37CD425A95B3}"/>
            </c:ext>
          </c:extLst>
        </c:ser>
        <c:ser>
          <c:idx val="1"/>
          <c:order val="1"/>
          <c:tx>
            <c:strRef>
              <c:f>'Case by week'!$B$10</c:f>
              <c:strCache>
                <c:ptCount val="1"/>
                <c:pt idx="0">
                  <c:v>B</c:v>
                </c:pt>
              </c:strCache>
            </c:strRef>
          </c:tx>
          <c:spPr>
            <a:ln w="38100">
              <a:solidFill>
                <a:srgbClr val="D56513"/>
              </a:solidFill>
            </a:ln>
          </c:spPr>
          <c:marker>
            <c:symbol val="none"/>
          </c:marker>
          <c:val>
            <c:numRef>
              <c:f>'Case by week'!$C$10:$I$10</c:f>
              <c:numCache>
                <c:formatCode>General</c:formatCode>
                <c:ptCount val="7"/>
                <c:pt idx="0">
                  <c:v>1</c:v>
                </c:pt>
                <c:pt idx="1">
                  <c:v>0</c:v>
                </c:pt>
                <c:pt idx="2">
                  <c:v>0</c:v>
                </c:pt>
                <c:pt idx="3">
                  <c:v>2</c:v>
                </c:pt>
                <c:pt idx="4">
                  <c:v>1</c:v>
                </c:pt>
                <c:pt idx="5">
                  <c:v>2</c:v>
                </c:pt>
                <c:pt idx="6">
                  <c:v>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C58E-40CD-B51A-37CD425A95B3}"/>
            </c:ext>
          </c:extLst>
        </c:ser>
        <c:ser>
          <c:idx val="2"/>
          <c:order val="2"/>
          <c:tx>
            <c:strRef>
              <c:f>'Case by week'!$B$11</c:f>
              <c:strCache>
                <c:ptCount val="1"/>
                <c:pt idx="0">
                  <c:v>C</c:v>
                </c:pt>
              </c:strCache>
            </c:strRef>
          </c:tx>
          <c:spPr>
            <a:ln w="38100">
              <a:solidFill>
                <a:srgbClr val="FFC000"/>
              </a:solidFill>
            </a:ln>
          </c:spPr>
          <c:marker>
            <c:symbol val="none"/>
          </c:marker>
          <c:val>
            <c:numRef>
              <c:f>'Case by week'!$C$11:$I$11</c:f>
              <c:numCache>
                <c:formatCode>General</c:formatCode>
                <c:ptCount val="7"/>
                <c:pt idx="0">
                  <c:v>4</c:v>
                </c:pt>
                <c:pt idx="1">
                  <c:v>4</c:v>
                </c:pt>
                <c:pt idx="2">
                  <c:v>2</c:v>
                </c:pt>
                <c:pt idx="3">
                  <c:v>0</c:v>
                </c:pt>
                <c:pt idx="4">
                  <c:v>1</c:v>
                </c:pt>
                <c:pt idx="5">
                  <c:v>3</c:v>
                </c:pt>
                <c:pt idx="6">
                  <c:v>2</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C58E-40CD-B51A-37CD425A95B3}"/>
            </c:ext>
          </c:extLst>
        </c:ser>
        <c:ser>
          <c:idx val="3"/>
          <c:order val="3"/>
          <c:tx>
            <c:strRef>
              <c:f>'Case by week'!$B$12</c:f>
              <c:strCache>
                <c:ptCount val="1"/>
                <c:pt idx="0">
                  <c:v>D</c:v>
                </c:pt>
              </c:strCache>
            </c:strRef>
          </c:tx>
          <c:spPr>
            <a:ln w="38100">
              <a:solidFill>
                <a:srgbClr val="005808"/>
              </a:solidFill>
            </a:ln>
          </c:spPr>
          <c:marker>
            <c:symbol val="none"/>
          </c:marker>
          <c:val>
            <c:numRef>
              <c:f>'Case by week'!$C$12:$I$12</c:f>
              <c:numCache>
                <c:formatCode>General</c:formatCode>
                <c:ptCount val="7"/>
                <c:pt idx="0">
                  <c:v>4</c:v>
                </c:pt>
                <c:pt idx="1">
                  <c:v>3</c:v>
                </c:pt>
                <c:pt idx="2">
                  <c:v>5</c:v>
                </c:pt>
                <c:pt idx="3">
                  <c:v>2</c:v>
                </c:pt>
                <c:pt idx="4">
                  <c:v>6</c:v>
                </c:pt>
                <c:pt idx="5">
                  <c:v>3</c:v>
                </c:pt>
                <c:pt idx="6">
                  <c:v>8</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C58E-40CD-B51A-37CD425A95B3}"/>
            </c:ext>
          </c:extLst>
        </c:ser>
        <c:ser>
          <c:idx val="4"/>
          <c:order val="4"/>
          <c:tx>
            <c:strRef>
              <c:f>'Case by week'!$B$13</c:f>
              <c:strCache>
                <c:ptCount val="1"/>
                <c:pt idx="0">
                  <c:v>E</c:v>
                </c:pt>
              </c:strCache>
            </c:strRef>
          </c:tx>
          <c:spPr>
            <a:ln w="38100"/>
          </c:spPr>
          <c:marker>
            <c:symbol val="none"/>
          </c:marker>
          <c:val>
            <c:numRef>
              <c:f>'Case by week'!$C$13:$I$13</c:f>
              <c:numCache>
                <c:formatCode>General</c:formatCode>
                <c:ptCount val="7"/>
                <c:pt idx="0">
                  <c:v>3</c:v>
                </c:pt>
                <c:pt idx="1">
                  <c:v>4</c:v>
                </c:pt>
                <c:pt idx="2">
                  <c:v>2</c:v>
                </c:pt>
                <c:pt idx="3">
                  <c:v>6</c:v>
                </c:pt>
                <c:pt idx="4">
                  <c:v>3</c:v>
                </c:pt>
                <c:pt idx="5">
                  <c:v>4</c:v>
                </c:pt>
                <c:pt idx="6">
                  <c:v>2</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4-C58E-40CD-B51A-37CD425A95B3}"/>
            </c:ext>
          </c:extLst>
        </c:ser>
        <c:ser>
          <c:idx val="5"/>
          <c:order val="5"/>
          <c:tx>
            <c:strRef>
              <c:f>'Case by week'!$B$14</c:f>
              <c:strCache>
                <c:ptCount val="1"/>
                <c:pt idx="0">
                  <c:v>F</c:v>
                </c:pt>
              </c:strCache>
            </c:strRef>
          </c:tx>
          <c:spPr>
            <a:ln w="38100">
              <a:solidFill>
                <a:srgbClr val="7030A0"/>
              </a:solidFill>
            </a:ln>
          </c:spPr>
          <c:marker>
            <c:symbol val="none"/>
          </c:marker>
          <c:val>
            <c:numRef>
              <c:f>'Case by week'!$C$14:$I$14</c:f>
              <c:numCache>
                <c:formatCode>General</c:formatCode>
                <c:ptCount val="7"/>
                <c:pt idx="0">
                  <c:v>2</c:v>
                </c:pt>
                <c:pt idx="1">
                  <c:v>0</c:v>
                </c:pt>
                <c:pt idx="2">
                  <c:v>1</c:v>
                </c:pt>
                <c:pt idx="3">
                  <c:v>3</c:v>
                </c:pt>
                <c:pt idx="4">
                  <c:v>0</c:v>
                </c:pt>
                <c:pt idx="5">
                  <c:v>2</c:v>
                </c:pt>
                <c:pt idx="6">
                  <c:v>4</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C58E-40CD-B51A-37CD425A95B3}"/>
            </c:ext>
          </c:extLst>
        </c:ser>
        <c:ser>
          <c:idx val="6"/>
          <c:order val="6"/>
          <c:tx>
            <c:strRef>
              <c:f>'Case by week'!$B$15</c:f>
              <c:strCache>
                <c:ptCount val="1"/>
                <c:pt idx="0">
                  <c:v>G</c:v>
                </c:pt>
              </c:strCache>
            </c:strRef>
          </c:tx>
          <c:spPr>
            <a:ln w="38100">
              <a:solidFill>
                <a:srgbClr val="000000"/>
              </a:solidFill>
            </a:ln>
          </c:spPr>
          <c:marker>
            <c:symbol val="none"/>
          </c:marker>
          <c:val>
            <c:numRef>
              <c:f>'Case by week'!$C$15:$I$15</c:f>
              <c:numCache>
                <c:formatCode>General</c:formatCode>
                <c:ptCount val="7"/>
                <c:pt idx="0">
                  <c:v>1</c:v>
                </c:pt>
                <c:pt idx="1">
                  <c:v>4</c:v>
                </c:pt>
                <c:pt idx="2">
                  <c:v>2</c:v>
                </c:pt>
                <c:pt idx="3">
                  <c:v>0</c:v>
                </c:pt>
                <c:pt idx="4">
                  <c:v>1</c:v>
                </c:pt>
                <c:pt idx="5">
                  <c:v>1</c:v>
                </c:pt>
                <c:pt idx="6">
                  <c:v>12</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6-C58E-40CD-B51A-37CD425A95B3}"/>
            </c:ext>
          </c:extLst>
        </c:ser>
        <c:dLbls>
          <c:showLegendKey val="0"/>
          <c:showVal val="0"/>
          <c:showCatName val="0"/>
          <c:showSerName val="0"/>
          <c:showPercent val="0"/>
          <c:showBubbleSize val="0"/>
        </c:dLbls>
        <c:smooth val="0"/>
        <c:axId val="2098104504"/>
        <c:axId val="2098107736"/>
      </c:lineChart>
      <c:catAx>
        <c:axId val="2098104504"/>
        <c:scaling>
          <c:orientation val="minMax"/>
        </c:scaling>
        <c:delete val="0"/>
        <c:axPos val="b"/>
        <c:majorTickMark val="out"/>
        <c:minorTickMark val="none"/>
        <c:tickLblPos val="nextTo"/>
        <c:spPr>
          <a:ln>
            <a:solidFill>
              <a:srgbClr val="000000"/>
            </a:solidFill>
          </a:ln>
        </c:spPr>
        <c:crossAx val="2098107736"/>
        <c:crosses val="autoZero"/>
        <c:auto val="1"/>
        <c:lblAlgn val="ctr"/>
        <c:lblOffset val="100"/>
        <c:noMultiLvlLbl val="0"/>
      </c:catAx>
      <c:valAx>
        <c:axId val="2098107736"/>
        <c:scaling>
          <c:orientation val="minMax"/>
        </c:scaling>
        <c:delete val="0"/>
        <c:axPos val="l"/>
        <c:numFmt formatCode="General" sourceLinked="1"/>
        <c:majorTickMark val="out"/>
        <c:minorTickMark val="none"/>
        <c:tickLblPos val="nextTo"/>
        <c:spPr>
          <a:ln>
            <a:solidFill>
              <a:srgbClr val="000000"/>
            </a:solidFill>
          </a:ln>
        </c:spPr>
        <c:crossAx val="2098104504"/>
        <c:crosses val="autoZero"/>
        <c:crossBetween val="between"/>
      </c:valAx>
    </c:plotArea>
    <c:legend>
      <c:legendPos val="r"/>
      <c:overlay val="0"/>
    </c:legend>
    <c:plotVisOnly val="1"/>
    <c:dispBlanksAs val="gap"/>
    <c:showDLblsOverMax val="0"/>
  </c:chart>
  <c:txPr>
    <a:bodyPr/>
    <a:lstStyle/>
    <a:p>
      <a:pPr>
        <a:defRPr sz="2000"/>
      </a:pPr>
      <a:endParaRPr lang="fr-FR"/>
    </a:p>
  </c:txPr>
  <c:externalData r:id="rId2">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'Case by week'!$K$9</c:f>
              <c:strCache>
                <c:ptCount val="1"/>
                <c:pt idx="0">
                  <c:v>A</c:v>
                </c:pt>
              </c:strCache>
            </c:strRef>
          </c:tx>
          <c:spPr>
            <a:ln w="38100">
              <a:solidFill>
                <a:srgbClr val="C00000"/>
              </a:solidFill>
            </a:ln>
          </c:spPr>
          <c:marker>
            <c:symbol val="none"/>
          </c:marker>
          <c:val>
            <c:numRef>
              <c:f>'Case by week'!$L$9:$R$9</c:f>
              <c:numCache>
                <c:formatCode>General</c:formatCode>
                <c:ptCount val="7"/>
                <c:pt idx="0">
                  <c:v>1</c:v>
                </c:pt>
                <c:pt idx="1">
                  <c:v>3</c:v>
                </c:pt>
                <c:pt idx="2">
                  <c:v>2</c:v>
                </c:pt>
                <c:pt idx="3">
                  <c:v>5</c:v>
                </c:pt>
                <c:pt idx="4">
                  <c:v>3</c:v>
                </c:pt>
                <c:pt idx="5">
                  <c:v>1</c:v>
                </c:pt>
                <c:pt idx="6">
                  <c:v>4</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AAD8-42B0-AD35-FF383736F72C}"/>
            </c:ext>
          </c:extLst>
        </c:ser>
        <c:ser>
          <c:idx val="1"/>
          <c:order val="1"/>
          <c:tx>
            <c:strRef>
              <c:f>'Case by week'!$K$10</c:f>
              <c:strCache>
                <c:ptCount val="1"/>
                <c:pt idx="0">
                  <c:v>B</c:v>
                </c:pt>
              </c:strCache>
            </c:strRef>
          </c:tx>
          <c:spPr>
            <a:ln w="38100">
              <a:solidFill>
                <a:srgbClr val="D56513"/>
              </a:solidFill>
            </a:ln>
          </c:spPr>
          <c:marker>
            <c:symbol val="none"/>
          </c:marker>
          <c:val>
            <c:numRef>
              <c:f>'Case by week'!$L$10:$R$10</c:f>
              <c:numCache>
                <c:formatCode>General</c:formatCode>
                <c:ptCount val="7"/>
                <c:pt idx="0">
                  <c:v>1</c:v>
                </c:pt>
                <c:pt idx="1">
                  <c:v>0</c:v>
                </c:pt>
                <c:pt idx="2">
                  <c:v>0</c:v>
                </c:pt>
                <c:pt idx="3">
                  <c:v>2</c:v>
                </c:pt>
                <c:pt idx="4">
                  <c:v>1</c:v>
                </c:pt>
                <c:pt idx="5">
                  <c:v>2</c:v>
                </c:pt>
                <c:pt idx="6">
                  <c:v>3</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AAD8-42B0-AD35-FF383736F72C}"/>
            </c:ext>
          </c:extLst>
        </c:ser>
        <c:ser>
          <c:idx val="2"/>
          <c:order val="2"/>
          <c:tx>
            <c:strRef>
              <c:f>'Case by week'!$K$11</c:f>
              <c:strCache>
                <c:ptCount val="1"/>
                <c:pt idx="0">
                  <c:v>C</c:v>
                </c:pt>
              </c:strCache>
            </c:strRef>
          </c:tx>
          <c:spPr>
            <a:ln w="38100">
              <a:solidFill>
                <a:srgbClr val="FFC000"/>
              </a:solidFill>
            </a:ln>
          </c:spPr>
          <c:marker>
            <c:symbol val="none"/>
          </c:marker>
          <c:val>
            <c:numRef>
              <c:f>'Case by week'!$L$11:$R$11</c:f>
              <c:numCache>
                <c:formatCode>General</c:formatCode>
                <c:ptCount val="7"/>
                <c:pt idx="0">
                  <c:v>4</c:v>
                </c:pt>
                <c:pt idx="1">
                  <c:v>4</c:v>
                </c:pt>
                <c:pt idx="2">
                  <c:v>2</c:v>
                </c:pt>
                <c:pt idx="3">
                  <c:v>0</c:v>
                </c:pt>
                <c:pt idx="4">
                  <c:v>1</c:v>
                </c:pt>
                <c:pt idx="5">
                  <c:v>3</c:v>
                </c:pt>
                <c:pt idx="6">
                  <c:v>4</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AAD8-42B0-AD35-FF383736F72C}"/>
            </c:ext>
          </c:extLst>
        </c:ser>
        <c:ser>
          <c:idx val="3"/>
          <c:order val="3"/>
          <c:tx>
            <c:strRef>
              <c:f>'Case by week'!$K$12</c:f>
              <c:strCache>
                <c:ptCount val="1"/>
                <c:pt idx="0">
                  <c:v>D</c:v>
                </c:pt>
              </c:strCache>
            </c:strRef>
          </c:tx>
          <c:spPr>
            <a:ln w="38100">
              <a:solidFill>
                <a:srgbClr val="005808"/>
              </a:solidFill>
            </a:ln>
          </c:spPr>
          <c:marker>
            <c:symbol val="none"/>
          </c:marker>
          <c:val>
            <c:numRef>
              <c:f>'Case by week'!$L$12:$R$12</c:f>
              <c:numCache>
                <c:formatCode>General</c:formatCode>
                <c:ptCount val="7"/>
                <c:pt idx="0">
                  <c:v>4</c:v>
                </c:pt>
                <c:pt idx="1">
                  <c:v>3</c:v>
                </c:pt>
                <c:pt idx="2">
                  <c:v>5</c:v>
                </c:pt>
                <c:pt idx="3">
                  <c:v>2</c:v>
                </c:pt>
                <c:pt idx="4">
                  <c:v>6</c:v>
                </c:pt>
                <c:pt idx="5">
                  <c:v>3</c:v>
                </c:pt>
                <c:pt idx="6">
                  <c:v>7</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AAD8-42B0-AD35-FF383736F72C}"/>
            </c:ext>
          </c:extLst>
        </c:ser>
        <c:ser>
          <c:idx val="4"/>
          <c:order val="4"/>
          <c:tx>
            <c:strRef>
              <c:f>'Case by week'!$K$13</c:f>
              <c:strCache>
                <c:ptCount val="1"/>
                <c:pt idx="0">
                  <c:v>E</c:v>
                </c:pt>
              </c:strCache>
            </c:strRef>
          </c:tx>
          <c:spPr>
            <a:ln w="38100">
              <a:solidFill>
                <a:srgbClr val="0065A4"/>
              </a:solidFill>
            </a:ln>
          </c:spPr>
          <c:marker>
            <c:symbol val="none"/>
          </c:marker>
          <c:val>
            <c:numRef>
              <c:f>'Case by week'!$L$13:$R$13</c:f>
              <c:numCache>
                <c:formatCode>General</c:formatCode>
                <c:ptCount val="7"/>
                <c:pt idx="0">
                  <c:v>3</c:v>
                </c:pt>
                <c:pt idx="1">
                  <c:v>4</c:v>
                </c:pt>
                <c:pt idx="2">
                  <c:v>2</c:v>
                </c:pt>
                <c:pt idx="3">
                  <c:v>6</c:v>
                </c:pt>
                <c:pt idx="4">
                  <c:v>3</c:v>
                </c:pt>
                <c:pt idx="5">
                  <c:v>4</c:v>
                </c:pt>
                <c:pt idx="6">
                  <c:v>5</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4-AAD8-42B0-AD35-FF383736F72C}"/>
            </c:ext>
          </c:extLst>
        </c:ser>
        <c:ser>
          <c:idx val="5"/>
          <c:order val="5"/>
          <c:tx>
            <c:strRef>
              <c:f>'Case by week'!$K$14</c:f>
              <c:strCache>
                <c:ptCount val="1"/>
                <c:pt idx="0">
                  <c:v>F</c:v>
                </c:pt>
              </c:strCache>
            </c:strRef>
          </c:tx>
          <c:spPr>
            <a:ln w="38100">
              <a:solidFill>
                <a:srgbClr val="7030A0"/>
              </a:solidFill>
            </a:ln>
          </c:spPr>
          <c:marker>
            <c:symbol val="none"/>
          </c:marker>
          <c:val>
            <c:numRef>
              <c:f>'Case by week'!$L$14:$R$14</c:f>
              <c:numCache>
                <c:formatCode>General</c:formatCode>
                <c:ptCount val="7"/>
                <c:pt idx="0">
                  <c:v>2</c:v>
                </c:pt>
                <c:pt idx="1">
                  <c:v>0</c:v>
                </c:pt>
                <c:pt idx="2">
                  <c:v>1</c:v>
                </c:pt>
                <c:pt idx="3">
                  <c:v>3</c:v>
                </c:pt>
                <c:pt idx="4">
                  <c:v>0</c:v>
                </c:pt>
                <c:pt idx="5">
                  <c:v>2</c:v>
                </c:pt>
                <c:pt idx="6">
                  <c:v>4</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AAD8-42B0-AD35-FF383736F72C}"/>
            </c:ext>
          </c:extLst>
        </c:ser>
        <c:ser>
          <c:idx val="6"/>
          <c:order val="6"/>
          <c:tx>
            <c:strRef>
              <c:f>'Case by week'!$K$15</c:f>
              <c:strCache>
                <c:ptCount val="1"/>
                <c:pt idx="0">
                  <c:v>G</c:v>
                </c:pt>
              </c:strCache>
            </c:strRef>
          </c:tx>
          <c:spPr>
            <a:ln w="38100">
              <a:solidFill>
                <a:srgbClr val="000000"/>
              </a:solidFill>
            </a:ln>
          </c:spPr>
          <c:marker>
            <c:symbol val="none"/>
          </c:marker>
          <c:val>
            <c:numRef>
              <c:f>'Case by week'!$L$15:$R$15</c:f>
              <c:numCache>
                <c:formatCode>General</c:formatCode>
                <c:ptCount val="7"/>
                <c:pt idx="0">
                  <c:v>1</c:v>
                </c:pt>
                <c:pt idx="1">
                  <c:v>4</c:v>
                </c:pt>
                <c:pt idx="2">
                  <c:v>2</c:v>
                </c:pt>
                <c:pt idx="3">
                  <c:v>0</c:v>
                </c:pt>
                <c:pt idx="4">
                  <c:v>1</c:v>
                </c:pt>
                <c:pt idx="5">
                  <c:v>1</c:v>
                </c:pt>
                <c:pt idx="6">
                  <c:v>4</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6-AAD8-42B0-AD35-FF383736F72C}"/>
            </c:ext>
          </c:extLst>
        </c:ser>
        <c:dLbls>
          <c:showLegendKey val="0"/>
          <c:showVal val="0"/>
          <c:showCatName val="0"/>
          <c:showSerName val="0"/>
          <c:showPercent val="0"/>
          <c:showBubbleSize val="0"/>
        </c:dLbls>
        <c:smooth val="0"/>
        <c:axId val="2088350376"/>
        <c:axId val="2088342952"/>
      </c:lineChart>
      <c:catAx>
        <c:axId val="2088350376"/>
        <c:scaling>
          <c:orientation val="minMax"/>
        </c:scaling>
        <c:delete val="0"/>
        <c:axPos val="b"/>
        <c:majorTickMark val="out"/>
        <c:minorTickMark val="none"/>
        <c:tickLblPos val="nextTo"/>
        <c:spPr>
          <a:ln>
            <a:solidFill>
              <a:srgbClr val="000000"/>
            </a:solidFill>
          </a:ln>
        </c:spPr>
        <c:crossAx val="2088342952"/>
        <c:crosses val="autoZero"/>
        <c:auto val="1"/>
        <c:lblAlgn val="ctr"/>
        <c:lblOffset val="100"/>
        <c:noMultiLvlLbl val="0"/>
      </c:catAx>
      <c:valAx>
        <c:axId val="2088342952"/>
        <c:scaling>
          <c:orientation val="minMax"/>
          <c:max val="12"/>
        </c:scaling>
        <c:delete val="0"/>
        <c:axPos val="l"/>
        <c:numFmt formatCode="General" sourceLinked="1"/>
        <c:majorTickMark val="out"/>
        <c:minorTickMark val="none"/>
        <c:tickLblPos val="nextTo"/>
        <c:spPr>
          <a:ln>
            <a:solidFill>
              <a:srgbClr val="000000"/>
            </a:solidFill>
          </a:ln>
        </c:spPr>
        <c:crossAx val="2088350376"/>
        <c:crosses val="autoZero"/>
        <c:crossBetween val="between"/>
      </c:valAx>
      <c:spPr>
        <a:noFill/>
        <a:ln w="25400">
          <a:noFill/>
        </a:ln>
      </c:spPr>
    </c:plotArea>
    <c:legend>
      <c:legendPos val="r"/>
      <c:overlay val="0"/>
    </c:legend>
    <c:plotVisOnly val="1"/>
    <c:dispBlanksAs val="gap"/>
    <c:showDLblsOverMax val="0"/>
  </c:chart>
  <c:txPr>
    <a:bodyPr/>
    <a:lstStyle/>
    <a:p>
      <a:pPr>
        <a:defRPr sz="2000"/>
      </a:pPr>
      <a:endParaRPr lang="fr-FR"/>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1"/>
          <c:order val="0"/>
          <c:spPr>
            <a:ln w="50800">
              <a:solidFill>
                <a:srgbClr val="0065A4"/>
              </a:solidFill>
            </a:ln>
          </c:spPr>
          <c:marker>
            <c:symbol val="none"/>
          </c:marker>
          <c:val>
            <c:numRef>
              <c:f>Sheet3!$C$4:$C$26</c:f>
              <c:numCache>
                <c:formatCode>General</c:formatCode>
                <c:ptCount val="23"/>
                <c:pt idx="0">
                  <c:v>0</c:v>
                </c:pt>
                <c:pt idx="1">
                  <c:v>0</c:v>
                </c:pt>
                <c:pt idx="2">
                  <c:v>5</c:v>
                </c:pt>
                <c:pt idx="3">
                  <c:v>3</c:v>
                </c:pt>
                <c:pt idx="4">
                  <c:v>7</c:v>
                </c:pt>
                <c:pt idx="5">
                  <c:v>6</c:v>
                </c:pt>
                <c:pt idx="6">
                  <c:v>7</c:v>
                </c:pt>
                <c:pt idx="7">
                  <c:v>8</c:v>
                </c:pt>
                <c:pt idx="8">
                  <c:v>4</c:v>
                </c:pt>
                <c:pt idx="9">
                  <c:v>2</c:v>
                </c:pt>
                <c:pt idx="10">
                  <c:v>7</c:v>
                </c:pt>
                <c:pt idx="11">
                  <c:v>5</c:v>
                </c:pt>
                <c:pt idx="12">
                  <c:v>8</c:v>
                </c:pt>
                <c:pt idx="13">
                  <c:v>12</c:v>
                </c:pt>
                <c:pt idx="14">
                  <c:v>9</c:v>
                </c:pt>
                <c:pt idx="15">
                  <c:v>6</c:v>
                </c:pt>
                <c:pt idx="16">
                  <c:v>5</c:v>
                </c:pt>
                <c:pt idx="17">
                  <c:v>6</c:v>
                </c:pt>
                <c:pt idx="18">
                  <c:v>5</c:v>
                </c:pt>
                <c:pt idx="19">
                  <c:v>8</c:v>
                </c:pt>
                <c:pt idx="20">
                  <c:v>21</c:v>
                </c:pt>
                <c:pt idx="21">
                  <c:v>29</c:v>
                </c:pt>
                <c:pt idx="22">
                  <c:v>31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F0B8-42A3-97EC-7173FB5228CE}"/>
            </c:ext>
          </c:extLst>
        </c:ser>
        <c:dLbls>
          <c:showLegendKey val="0"/>
          <c:showVal val="0"/>
          <c:showCatName val="0"/>
          <c:showSerName val="0"/>
          <c:showPercent val="0"/>
          <c:showBubbleSize val="0"/>
        </c:dLbls>
        <c:smooth val="0"/>
        <c:axId val="2087486232"/>
        <c:axId val="2087508744"/>
      </c:lineChart>
      <c:catAx>
        <c:axId val="2087486232"/>
        <c:scaling>
          <c:orientation val="minMax"/>
        </c:scaling>
        <c:delete val="0"/>
        <c:axPos val="b"/>
        <c:title>
          <c:tx>
            <c:rich>
              <a:bodyPr/>
              <a:lstStyle/>
              <a:p>
                <a:pPr>
                  <a:defRPr b="0"/>
                </a:pPr>
                <a:r>
                  <a:rPr lang="en-US" b="0"/>
                  <a:t>Semaine</a:t>
                </a:r>
              </a:p>
            </c:rich>
          </c:tx>
          <c:overlay val="0"/>
        </c:title>
        <c:majorTickMark val="out"/>
        <c:minorTickMark val="none"/>
        <c:tickLblPos val="nextTo"/>
        <c:spPr>
          <a:noFill/>
          <a:ln w="9525" cap="flat" cmpd="sng" algn="ctr">
            <a:solidFill>
              <a:sysClr val="windowText" lastClr="000000">
                <a:shade val="95000"/>
                <a:satMod val="105000"/>
              </a:sysClr>
            </a:solidFill>
            <a:prstDash val="solid"/>
          </a:ln>
          <a:effectLst/>
        </c:spPr>
        <c:txPr>
          <a:bodyPr/>
          <a:lstStyle/>
          <a:p>
            <a:pPr>
              <a:defRPr>
                <a:solidFill>
                  <a:sysClr val="windowText" lastClr="000000"/>
                </a:solidFill>
                <a:latin typeface="+mn-lt"/>
                <a:ea typeface="+mn-ea"/>
                <a:cs typeface="+mn-cs"/>
              </a:defRPr>
            </a:pPr>
            <a:endParaRPr lang="fr-FR"/>
          </a:p>
        </c:txPr>
        <c:crossAx val="2087508744"/>
        <c:crosses val="autoZero"/>
        <c:auto val="1"/>
        <c:lblAlgn val="ctr"/>
        <c:lblOffset val="100"/>
        <c:noMultiLvlLbl val="0"/>
      </c:catAx>
      <c:valAx>
        <c:axId val="2087508744"/>
        <c:scaling>
          <c:orientation val="minMax"/>
        </c:scaling>
        <c:delete val="0"/>
        <c:axPos val="l"/>
        <c:title>
          <c:tx>
            <c:rich>
              <a:bodyPr rot="-5400000" vert="horz"/>
              <a:lstStyle/>
              <a:p>
                <a:pPr>
                  <a:defRPr b="0"/>
                </a:pPr>
                <a:r>
                  <a:rPr lang="en-US" b="0"/>
                  <a:t>Nombre de cas</a:t>
                </a:r>
              </a:p>
            </c:rich>
          </c:tx>
          <c:overlay val="0"/>
        </c:title>
        <c:numFmt formatCode="General" sourceLinked="1"/>
        <c:majorTickMark val="out"/>
        <c:minorTickMark val="none"/>
        <c:tickLblPos val="nextTo"/>
        <c:spPr>
          <a:noFill/>
          <a:ln w="9525" cap="flat" cmpd="sng" algn="ctr">
            <a:solidFill>
              <a:sysClr val="windowText" lastClr="000000">
                <a:shade val="95000"/>
                <a:satMod val="105000"/>
              </a:sysClr>
            </a:solidFill>
            <a:prstDash val="solid"/>
          </a:ln>
          <a:effectLst/>
        </c:spPr>
        <c:txPr>
          <a:bodyPr/>
          <a:lstStyle/>
          <a:p>
            <a:pPr>
              <a:defRPr>
                <a:solidFill>
                  <a:sysClr val="windowText" lastClr="000000"/>
                </a:solidFill>
                <a:latin typeface="+mn-lt"/>
                <a:ea typeface="+mn-ea"/>
                <a:cs typeface="+mn-cs"/>
              </a:defRPr>
            </a:pPr>
            <a:endParaRPr lang="fr-FR"/>
          </a:p>
        </c:txPr>
        <c:crossAx val="2087486232"/>
        <c:crosses val="autoZero"/>
        <c:crossBetween val="midCat"/>
      </c:valAx>
      <c:spPr>
        <a:noFill/>
        <a:ln>
          <a:noFill/>
        </a:ln>
      </c:spPr>
    </c:plotArea>
    <c:plotVisOnly val="1"/>
    <c:dispBlanksAs val="gap"/>
    <c:showDLblsOverMax val="0"/>
  </c:chart>
  <c:spPr>
    <a:ln>
      <a:noFill/>
    </a:ln>
  </c:spPr>
  <c:txPr>
    <a:bodyPr/>
    <a:lstStyle/>
    <a:p>
      <a:pPr>
        <a:defRPr sz="2000"/>
      </a:pPr>
      <a:endParaRPr lang="fr-FR"/>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'1.07 - S52'!$C$3</c:f>
              <c:strCache>
                <c:ptCount val="1"/>
                <c:pt idx="0">
                  <c:v># Cases</c:v>
                </c:pt>
              </c:strCache>
            </c:strRef>
          </c:tx>
          <c:spPr>
            <a:solidFill>
              <a:srgbClr val="0065A4"/>
            </a:solidFill>
            <a:ln>
              <a:solidFill>
                <a:schemeClr val="tx1"/>
              </a:solidFill>
            </a:ln>
            <a:effectLst/>
          </c:spPr>
          <c:invertIfNegative val="0"/>
          <c:cat>
            <c:numRef>
              <c:f>'1.07 - S52'!$B$4:$B$26</c:f>
              <c:numCache>
                <c:formatCode>[$-40C]d\-mmm;@</c:formatCode>
                <c:ptCount val="23"/>
                <c:pt idx="0">
                  <c:v>44652</c:v>
                </c:pt>
                <c:pt idx="1">
                  <c:v>44653</c:v>
                </c:pt>
                <c:pt idx="2">
                  <c:v>44654</c:v>
                </c:pt>
                <c:pt idx="3">
                  <c:v>44655</c:v>
                </c:pt>
                <c:pt idx="4">
                  <c:v>44656</c:v>
                </c:pt>
                <c:pt idx="5">
                  <c:v>44657</c:v>
                </c:pt>
                <c:pt idx="6">
                  <c:v>44658</c:v>
                </c:pt>
                <c:pt idx="7">
                  <c:v>44659</c:v>
                </c:pt>
                <c:pt idx="8">
                  <c:v>44660</c:v>
                </c:pt>
                <c:pt idx="9">
                  <c:v>44661</c:v>
                </c:pt>
                <c:pt idx="10">
                  <c:v>44662</c:v>
                </c:pt>
                <c:pt idx="11">
                  <c:v>44663</c:v>
                </c:pt>
                <c:pt idx="12">
                  <c:v>44664</c:v>
                </c:pt>
                <c:pt idx="13">
                  <c:v>44665</c:v>
                </c:pt>
                <c:pt idx="14">
                  <c:v>44666</c:v>
                </c:pt>
                <c:pt idx="15">
                  <c:v>44667</c:v>
                </c:pt>
                <c:pt idx="16">
                  <c:v>44668</c:v>
                </c:pt>
                <c:pt idx="17">
                  <c:v>44669</c:v>
                </c:pt>
                <c:pt idx="18">
                  <c:v>44670</c:v>
                </c:pt>
                <c:pt idx="19">
                  <c:v>44671</c:v>
                </c:pt>
                <c:pt idx="20">
                  <c:v>44672</c:v>
                </c:pt>
                <c:pt idx="21">
                  <c:v>44673</c:v>
                </c:pt>
                <c:pt idx="22">
                  <c:v>44674</c:v>
                </c:pt>
              </c:numCache>
            </c:numRef>
          </c:cat>
          <c:val>
            <c:numRef>
              <c:f>'1.07 - S52'!$C$4:$C$26</c:f>
              <c:numCache>
                <c:formatCode>General</c:formatCode>
                <c:ptCount val="23"/>
                <c:pt idx="0">
                  <c:v>0</c:v>
                </c:pt>
                <c:pt idx="1">
                  <c:v>1</c:v>
                </c:pt>
                <c:pt idx="2">
                  <c:v>0</c:v>
                </c:pt>
                <c:pt idx="3">
                  <c:v>0</c:v>
                </c:pt>
                <c:pt idx="4">
                  <c:v>0</c:v>
                </c:pt>
                <c:pt idx="5">
                  <c:v>0</c:v>
                </c:pt>
                <c:pt idx="6">
                  <c:v>1</c:v>
                </c:pt>
                <c:pt idx="7">
                  <c:v>1</c:v>
                </c:pt>
                <c:pt idx="8">
                  <c:v>0</c:v>
                </c:pt>
                <c:pt idx="9">
                  <c:v>1</c:v>
                </c:pt>
                <c:pt idx="10">
                  <c:v>0</c:v>
                </c:pt>
                <c:pt idx="11">
                  <c:v>0</c:v>
                </c:pt>
                <c:pt idx="12">
                  <c:v>1</c:v>
                </c:pt>
                <c:pt idx="13">
                  <c:v>1</c:v>
                </c:pt>
                <c:pt idx="14">
                  <c:v>0</c:v>
                </c:pt>
                <c:pt idx="15">
                  <c:v>0</c:v>
                </c:pt>
                <c:pt idx="16">
                  <c:v>3</c:v>
                </c:pt>
                <c:pt idx="17">
                  <c:v>0</c:v>
                </c:pt>
                <c:pt idx="18">
                  <c:v>1</c:v>
                </c:pt>
                <c:pt idx="19">
                  <c:v>0</c:v>
                </c:pt>
                <c:pt idx="20">
                  <c:v>0</c:v>
                </c:pt>
                <c:pt idx="21">
                  <c:v>1</c:v>
                </c:pt>
                <c:pt idx="22">
                  <c:v>0</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8343-4A9A-9004-097D993907FB}"/>
            </c:ext>
          </c:extLst>
        </c:ser>
        <c:dLbls>
          <c:showLegendKey val="0"/>
          <c:showVal val="0"/>
          <c:showCatName val="0"/>
          <c:showSerName val="0"/>
          <c:showPercent val="0"/>
          <c:showBubbleSize val="0"/>
        </c:dLbls>
        <c:gapWidth val="0"/>
        <c:overlap val="100"/>
        <c:axId val="13577648"/>
        <c:axId val="13576400"/>
      </c:barChart>
      <c:dateAx>
        <c:axId val="1357764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a:latin typeface="Arial" panose="020B0604020202020204" pitchFamily="34" charset="0"/>
                    <a:cs typeface="Arial" panose="020B0604020202020204" pitchFamily="34" charset="0"/>
                  </a:rPr>
                  <a:t>Date</a:t>
                </a:r>
              </a:p>
            </c:rich>
          </c:tx>
          <c:layout>
            <c:manualLayout>
              <c:xMode val="edge"/>
              <c:yMode val="edge"/>
              <c:x val="0.5105843445247038"/>
              <c:y val="0.90885991393717203"/>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40C]d\-mmm;@" sourceLinked="1"/>
        <c:majorTickMark val="out"/>
        <c:minorTickMark val="none"/>
        <c:tickLblPos val="nextTo"/>
        <c:spPr>
          <a:noFill/>
          <a:ln w="9525" cap="flat" cmpd="sng" algn="ctr">
            <a:solidFill>
              <a:sysClr val="windowText" lastClr="000000"/>
            </a:solidFill>
            <a:round/>
          </a:ln>
          <a:effectLst/>
        </c:spPr>
        <c:txPr>
          <a:bodyPr rot="-5400000" spcFirstLastPara="1" vertOverflow="ellipsis" wrap="square" anchor="ctr" anchorCtr="1"/>
          <a:lstStyle/>
          <a:p>
            <a:pPr>
              <a:defRPr sz="2000" b="0" i="0" u="none" strike="noStrike" kern="1200" baseline="0">
                <a:solidFill>
                  <a:schemeClr val="tx1"/>
                </a:solidFill>
                <a:latin typeface="+mn-lt"/>
                <a:ea typeface="+mn-ea"/>
                <a:cs typeface="+mn-cs"/>
              </a:defRPr>
            </a:pPr>
            <a:endParaRPr lang="fr-FR"/>
          </a:p>
        </c:txPr>
        <c:crossAx val="13576400"/>
        <c:crosses val="autoZero"/>
        <c:auto val="1"/>
        <c:lblOffset val="100"/>
        <c:baseTimeUnit val="days"/>
        <c:majorUnit val="2"/>
        <c:majorTimeUnit val="days"/>
      </c:dateAx>
      <c:valAx>
        <c:axId val="13576400"/>
        <c:scaling>
          <c:orientation val="minMax"/>
          <c:max val="4"/>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a:latin typeface="Arial" panose="020B0604020202020204" pitchFamily="34" charset="0"/>
                    <a:cs typeface="Arial" panose="020B0604020202020204" pitchFamily="34" charset="0"/>
                  </a:rPr>
                  <a:t>Nombre de cas</a:t>
                </a:r>
              </a:p>
            </c:rich>
          </c:tx>
          <c:layout>
            <c:manualLayout>
              <c:xMode val="edge"/>
              <c:yMode val="edge"/>
              <c:x val="1.5802997592220445E-2"/>
              <c:y val="0.14577422145539767"/>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3577648"/>
        <c:crosses val="autoZero"/>
        <c:crossBetween val="between"/>
        <c:majorUnit val="1"/>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fr-FR"/>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'1.07 - S52'!$C$3</c:f>
              <c:strCache>
                <c:ptCount val="1"/>
                <c:pt idx="0">
                  <c:v># Cases</c:v>
                </c:pt>
              </c:strCache>
            </c:strRef>
          </c:tx>
          <c:spPr>
            <a:solidFill>
              <a:srgbClr val="0065A4"/>
            </a:solidFill>
            <a:ln>
              <a:solidFill>
                <a:schemeClr val="tx1"/>
              </a:solidFill>
            </a:ln>
            <a:effectLst/>
          </c:spPr>
          <c:invertIfNegative val="0"/>
          <c:cat>
            <c:numRef>
              <c:f>'1.07 - S52'!$B$27:$B$49</c:f>
              <c:numCache>
                <c:formatCode>[$-40C]d\-mmm;@</c:formatCode>
                <c:ptCount val="23"/>
                <c:pt idx="0">
                  <c:v>44652</c:v>
                </c:pt>
                <c:pt idx="1">
                  <c:v>44653</c:v>
                </c:pt>
                <c:pt idx="2">
                  <c:v>44654</c:v>
                </c:pt>
                <c:pt idx="3">
                  <c:v>44655</c:v>
                </c:pt>
                <c:pt idx="4">
                  <c:v>44656</c:v>
                </c:pt>
                <c:pt idx="5">
                  <c:v>44657</c:v>
                </c:pt>
                <c:pt idx="6">
                  <c:v>44658</c:v>
                </c:pt>
                <c:pt idx="7">
                  <c:v>44659</c:v>
                </c:pt>
                <c:pt idx="8">
                  <c:v>44660</c:v>
                </c:pt>
                <c:pt idx="9">
                  <c:v>44661</c:v>
                </c:pt>
                <c:pt idx="10">
                  <c:v>44662</c:v>
                </c:pt>
                <c:pt idx="11">
                  <c:v>44663</c:v>
                </c:pt>
                <c:pt idx="12">
                  <c:v>44664</c:v>
                </c:pt>
                <c:pt idx="13">
                  <c:v>44665</c:v>
                </c:pt>
                <c:pt idx="14">
                  <c:v>44666</c:v>
                </c:pt>
                <c:pt idx="15">
                  <c:v>44667</c:v>
                </c:pt>
                <c:pt idx="16">
                  <c:v>44668</c:v>
                </c:pt>
                <c:pt idx="17">
                  <c:v>44669</c:v>
                </c:pt>
                <c:pt idx="18">
                  <c:v>44670</c:v>
                </c:pt>
                <c:pt idx="19">
                  <c:v>44671</c:v>
                </c:pt>
                <c:pt idx="20">
                  <c:v>44672</c:v>
                </c:pt>
                <c:pt idx="21">
                  <c:v>44673</c:v>
                </c:pt>
                <c:pt idx="22">
                  <c:v>44674</c:v>
                </c:pt>
              </c:numCache>
            </c:numRef>
          </c:cat>
          <c:val>
            <c:numRef>
              <c:f>'1.07 - S52'!$C$27:$C$49</c:f>
              <c:numCache>
                <c:formatCode>General</c:formatCode>
                <c:ptCount val="23"/>
                <c:pt idx="0">
                  <c:v>0</c:v>
                </c:pt>
                <c:pt idx="1">
                  <c:v>1</c:v>
                </c:pt>
                <c:pt idx="2">
                  <c:v>0</c:v>
                </c:pt>
                <c:pt idx="3">
                  <c:v>0</c:v>
                </c:pt>
                <c:pt idx="4">
                  <c:v>0</c:v>
                </c:pt>
                <c:pt idx="5">
                  <c:v>0</c:v>
                </c:pt>
                <c:pt idx="6">
                  <c:v>1</c:v>
                </c:pt>
                <c:pt idx="7">
                  <c:v>1</c:v>
                </c:pt>
                <c:pt idx="8">
                  <c:v>0</c:v>
                </c:pt>
                <c:pt idx="9">
                  <c:v>1</c:v>
                </c:pt>
                <c:pt idx="10">
                  <c:v>0</c:v>
                </c:pt>
                <c:pt idx="11">
                  <c:v>0</c:v>
                </c:pt>
                <c:pt idx="12">
                  <c:v>1</c:v>
                </c:pt>
                <c:pt idx="13">
                  <c:v>1</c:v>
                </c:pt>
                <c:pt idx="14">
                  <c:v>0</c:v>
                </c:pt>
                <c:pt idx="15">
                  <c:v>0</c:v>
                </c:pt>
                <c:pt idx="16">
                  <c:v>3</c:v>
                </c:pt>
                <c:pt idx="17">
                  <c:v>0</c:v>
                </c:pt>
                <c:pt idx="18">
                  <c:v>1</c:v>
                </c:pt>
                <c:pt idx="19">
                  <c:v>0</c:v>
                </c:pt>
                <c:pt idx="20">
                  <c:v>0</c:v>
                </c:pt>
                <c:pt idx="21">
                  <c:v>1</c:v>
                </c:pt>
                <c:pt idx="22">
                  <c:v>0</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8343-4A9A-9004-097D993907FB}"/>
            </c:ext>
          </c:extLst>
        </c:ser>
        <c:dLbls>
          <c:showLegendKey val="0"/>
          <c:showVal val="0"/>
          <c:showCatName val="0"/>
          <c:showSerName val="0"/>
          <c:showPercent val="0"/>
          <c:showBubbleSize val="0"/>
        </c:dLbls>
        <c:gapWidth val="0"/>
        <c:overlap val="100"/>
        <c:axId val="13577648"/>
        <c:axId val="13576400"/>
      </c:barChart>
      <c:dateAx>
        <c:axId val="13577648"/>
        <c:scaling>
          <c:orientation val="minMax"/>
          <c:max val="44704"/>
          <c:min val="44621"/>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a:latin typeface="Arial" panose="020B0604020202020204" pitchFamily="34" charset="0"/>
                    <a:cs typeface="Arial" panose="020B0604020202020204" pitchFamily="34" charset="0"/>
                  </a:rPr>
                  <a:t>Date</a:t>
                </a:r>
              </a:p>
            </c:rich>
          </c:tx>
          <c:layout>
            <c:manualLayout>
              <c:xMode val="edge"/>
              <c:yMode val="edge"/>
              <c:x val="0.50004282406918055"/>
              <c:y val="0.9080245231171569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40C]d\-mmm;@" sourceLinked="1"/>
        <c:majorTickMark val="out"/>
        <c:minorTickMark val="none"/>
        <c:tickLblPos val="nextTo"/>
        <c:spPr>
          <a:noFill/>
          <a:ln w="9525" cap="flat" cmpd="sng" algn="ctr">
            <a:solidFill>
              <a:sysClr val="windowText" lastClr="000000"/>
            </a:solidFill>
            <a:round/>
          </a:ln>
          <a:effectLst/>
        </c:spPr>
        <c:txPr>
          <a:bodyPr rot="-5400000" spcFirstLastPara="1" vertOverflow="ellipsis" wrap="square" anchor="ctr" anchorCtr="1"/>
          <a:lstStyle/>
          <a:p>
            <a:pPr>
              <a:defRPr sz="2000" b="0" i="0" u="none" strike="noStrike" kern="1200" baseline="0">
                <a:solidFill>
                  <a:schemeClr val="tx1"/>
                </a:solidFill>
                <a:latin typeface="+mn-lt"/>
                <a:ea typeface="+mn-ea"/>
                <a:cs typeface="+mn-cs"/>
              </a:defRPr>
            </a:pPr>
            <a:endParaRPr lang="fr-FR"/>
          </a:p>
        </c:txPr>
        <c:crossAx val="13576400"/>
        <c:crosses val="autoZero"/>
        <c:auto val="1"/>
        <c:lblOffset val="100"/>
        <c:baseTimeUnit val="days"/>
      </c:dateAx>
      <c:valAx>
        <c:axId val="13576400"/>
        <c:scaling>
          <c:orientation val="minMax"/>
          <c:max val="4"/>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a:latin typeface="Arial" panose="020B0604020202020204" pitchFamily="34" charset="0"/>
                    <a:cs typeface="Arial" panose="020B0604020202020204" pitchFamily="34" charset="0"/>
                  </a:rPr>
                  <a:t>Nombre de cas</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13577648"/>
        <c:crosses val="autoZero"/>
        <c:crossBetween val="between"/>
        <c:majorUnit val="1"/>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fr-FR"/>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Months!$J$2</c:f>
              <c:strCache>
                <c:ptCount val="1"/>
                <c:pt idx="0">
                  <c:v>Nombre de cas</c:v>
                </c:pt>
              </c:strCache>
            </c:strRef>
          </c:tx>
          <c:spPr>
            <a:solidFill>
              <a:schemeClr val="tx2">
                <a:lumMod val="75000"/>
                <a:lumOff val="25000"/>
              </a:schemeClr>
            </a:solidFill>
            <a:ln>
              <a:solidFill>
                <a:schemeClr val="tx1"/>
              </a:solidFill>
            </a:ln>
            <a:effectLst/>
          </c:spPr>
          <c:invertIfNegative val="0"/>
          <c:cat>
            <c:strRef>
              <c:f>Months!$I$3:$I$18</c:f>
              <c:strCache>
                <c:ptCount val="16"/>
                <c:pt idx="0">
                  <c:v>jan</c:v>
                </c:pt>
                <c:pt idx="1">
                  <c:v>fév</c:v>
                </c:pt>
                <c:pt idx="2">
                  <c:v>mar</c:v>
                </c:pt>
                <c:pt idx="3">
                  <c:v>avr</c:v>
                </c:pt>
                <c:pt idx="4">
                  <c:v>mai</c:v>
                </c:pt>
                <c:pt idx="5">
                  <c:v>juin</c:v>
                </c:pt>
                <c:pt idx="6">
                  <c:v>juil</c:v>
                </c:pt>
                <c:pt idx="7">
                  <c:v>aou</c:v>
                </c:pt>
                <c:pt idx="8">
                  <c:v>sep</c:v>
                </c:pt>
                <c:pt idx="9">
                  <c:v>oct</c:v>
                </c:pt>
                <c:pt idx="10">
                  <c:v>nov</c:v>
                </c:pt>
                <c:pt idx="11">
                  <c:v>déc</c:v>
                </c:pt>
                <c:pt idx="12">
                  <c:v>jan</c:v>
                </c:pt>
                <c:pt idx="13">
                  <c:v>fév</c:v>
                </c:pt>
                <c:pt idx="14">
                  <c:v>mar</c:v>
                </c:pt>
                <c:pt idx="15">
                  <c:v>avr</c:v>
                </c:pt>
              </c:strCache>
            </c:strRef>
          </c:cat>
          <c:val>
            <c:numRef>
              <c:f>Months!$J$3:$J$18</c:f>
              <c:numCache>
                <c:formatCode>General</c:formatCode>
                <c:ptCount val="16"/>
                <c:pt idx="3">
                  <c:v>6</c:v>
                </c:pt>
                <c:pt idx="15">
                  <c:v>11</c:v>
                </c:pt>
              </c:numCache>
            </c:numRef>
          </c:val>
          <c:extLst>
            <c:ext xmlns:c16="http://schemas.microsoft.com/office/drawing/2014/chart" uri="{C3380CC4-5D6E-409C-BE32-E72D297353CC}">
              <c16:uniqueId val="{00000000-9CD0-4DDF-B074-37D9148F489E}"/>
            </c:ext>
          </c:extLst>
        </c:ser>
        <c:dLbls>
          <c:showLegendKey val="0"/>
          <c:showVal val="0"/>
          <c:showCatName val="0"/>
          <c:showSerName val="0"/>
          <c:showPercent val="0"/>
          <c:showBubbleSize val="0"/>
        </c:dLbls>
        <c:gapWidth val="18"/>
        <c:overlap val="-41"/>
        <c:axId val="399837920"/>
        <c:axId val="399838400"/>
      </c:barChart>
      <c:catAx>
        <c:axId val="399837920"/>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5400000" spcFirstLastPara="1" vertOverflow="ellipsis"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crossAx val="399838400"/>
        <c:crosses val="autoZero"/>
        <c:auto val="1"/>
        <c:lblAlgn val="ctr"/>
        <c:lblOffset val="100"/>
        <c:noMultiLvlLbl val="0"/>
      </c:catAx>
      <c:valAx>
        <c:axId val="399838400"/>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fr-FR" sz="1800">
                    <a:solidFill>
                      <a:sysClr val="windowText" lastClr="000000"/>
                    </a:solidFill>
                    <a:latin typeface="Arial" panose="020B0604020202020204" pitchFamily="34" charset="0"/>
                    <a:cs typeface="Arial" panose="020B0604020202020204" pitchFamily="34" charset="0"/>
                  </a:rPr>
                  <a:t>Nombre de cas</a:t>
                </a:r>
              </a:p>
            </c:rich>
          </c:tx>
          <c:overlay val="0"/>
          <c:spPr>
            <a:noFill/>
            <a:ln>
              <a:noFill/>
            </a:ln>
            <a:effectLst/>
          </c:spPr>
          <c:txPr>
            <a:bodyPr rot="-540000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crossAx val="39983792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fr-F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3866696074267907E-2"/>
          <c:y val="4.2081764235992199E-2"/>
          <c:w val="0.62605010951415063"/>
          <c:h val="0.71718232911103497"/>
        </c:manualLayout>
      </c:layout>
      <c:barChart>
        <c:barDir val="col"/>
        <c:grouping val="stacked"/>
        <c:varyColors val="0"/>
        <c:ser>
          <c:idx val="0"/>
          <c:order val="0"/>
          <c:tx>
            <c:strRef>
              <c:f>Sheet1!$B$1</c:f>
              <c:strCache>
                <c:ptCount val="1"/>
                <c:pt idx="0">
                  <c:v>S. Paratyphi A</c:v>
                </c:pt>
              </c:strCache>
            </c:strRef>
          </c:tx>
          <c:spPr>
            <a:solidFill>
              <a:srgbClr val="109648"/>
            </a:solidFill>
            <a:ln>
              <a:solidFill>
                <a:schemeClr val="tx1"/>
              </a:solidFill>
            </a:ln>
            <a:effectLst/>
          </c:spPr>
          <c:invertIfNegative val="0"/>
          <c:cat>
            <c:strRef>
              <c:f>Sheet1!$A$2:$A$33</c:f>
              <c:strCache>
                <c:ptCount val="32"/>
                <c:pt idx="0">
                  <c:v>Jan</c:v>
                </c:pt>
                <c:pt idx="1">
                  <c:v>Feb</c:v>
                </c:pt>
                <c:pt idx="2">
                  <c:v>Mar</c:v>
                </c:pt>
                <c:pt idx="3">
                  <c:v>Apr</c:v>
                </c:pt>
                <c:pt idx="4">
                  <c:v>May</c:v>
                </c:pt>
                <c:pt idx="5">
                  <c:v>Jun</c:v>
                </c:pt>
                <c:pt idx="6">
                  <c:v>Jul</c:v>
                </c:pt>
                <c:pt idx="7">
                  <c:v>Aug</c:v>
                </c:pt>
                <c:pt idx="8">
                  <c:v>Sep</c:v>
                </c:pt>
                <c:pt idx="9">
                  <c:v>Oct</c:v>
                </c:pt>
                <c:pt idx="10">
                  <c:v>Nov</c:v>
                </c:pt>
                <c:pt idx="11">
                  <c:v>Dec</c:v>
                </c:pt>
                <c:pt idx="12">
                  <c:v>Jan</c:v>
                </c:pt>
                <c:pt idx="13">
                  <c:v>Feb</c:v>
                </c:pt>
                <c:pt idx="14">
                  <c:v>Mar</c:v>
                </c:pt>
                <c:pt idx="15">
                  <c:v>Apr</c:v>
                </c:pt>
                <c:pt idx="16">
                  <c:v>May</c:v>
                </c:pt>
                <c:pt idx="17">
                  <c:v>Jun</c:v>
                </c:pt>
                <c:pt idx="18">
                  <c:v>Jul</c:v>
                </c:pt>
                <c:pt idx="19">
                  <c:v>Aug</c:v>
                </c:pt>
                <c:pt idx="20">
                  <c:v>Sep</c:v>
                </c:pt>
                <c:pt idx="21">
                  <c:v>Oct</c:v>
                </c:pt>
                <c:pt idx="22">
                  <c:v>Nov</c:v>
                </c:pt>
                <c:pt idx="23">
                  <c:v>Dec</c:v>
                </c:pt>
                <c:pt idx="24">
                  <c:v>Jan</c:v>
                </c:pt>
                <c:pt idx="25">
                  <c:v>Feb</c:v>
                </c:pt>
                <c:pt idx="26">
                  <c:v>Mar</c:v>
                </c:pt>
                <c:pt idx="27">
                  <c:v>Apr</c:v>
                </c:pt>
                <c:pt idx="28">
                  <c:v>May</c:v>
                </c:pt>
                <c:pt idx="29">
                  <c:v>Jun</c:v>
                </c:pt>
                <c:pt idx="30">
                  <c:v>Jul</c:v>
                </c:pt>
                <c:pt idx="31">
                  <c:v>Aug</c:v>
                </c:pt>
              </c:strCache>
            </c:strRef>
          </c:cat>
          <c:val>
            <c:numRef>
              <c:f>Sheet1!$B$2:$B$33</c:f>
              <c:numCache>
                <c:formatCode>General</c:formatCode>
                <c:ptCount val="32"/>
                <c:pt idx="0">
                  <c:v>0</c:v>
                </c:pt>
                <c:pt idx="1">
                  <c:v>0</c:v>
                </c:pt>
                <c:pt idx="2">
                  <c:v>1</c:v>
                </c:pt>
                <c:pt idx="3">
                  <c:v>0</c:v>
                </c:pt>
                <c:pt idx="4">
                  <c:v>0</c:v>
                </c:pt>
                <c:pt idx="5">
                  <c:v>0</c:v>
                </c:pt>
                <c:pt idx="6">
                  <c:v>0</c:v>
                </c:pt>
                <c:pt idx="7">
                  <c:v>0</c:v>
                </c:pt>
                <c:pt idx="8">
                  <c:v>0</c:v>
                </c:pt>
                <c:pt idx="9">
                  <c:v>0</c:v>
                </c:pt>
                <c:pt idx="10">
                  <c:v>0</c:v>
                </c:pt>
                <c:pt idx="11">
                  <c:v>0</c:v>
                </c:pt>
                <c:pt idx="12">
                  <c:v>0</c:v>
                </c:pt>
                <c:pt idx="13">
                  <c:v>0</c:v>
                </c:pt>
                <c:pt idx="14">
                  <c:v>0</c:v>
                </c:pt>
                <c:pt idx="15">
                  <c:v>1</c:v>
                </c:pt>
                <c:pt idx="16">
                  <c:v>1</c:v>
                </c:pt>
                <c:pt idx="17">
                  <c:v>2</c:v>
                </c:pt>
                <c:pt idx="18">
                  <c:v>1</c:v>
                </c:pt>
                <c:pt idx="19">
                  <c:v>1</c:v>
                </c:pt>
                <c:pt idx="20">
                  <c:v>3</c:v>
                </c:pt>
                <c:pt idx="21">
                  <c:v>0</c:v>
                </c:pt>
                <c:pt idx="22">
                  <c:v>0</c:v>
                </c:pt>
                <c:pt idx="23">
                  <c:v>0</c:v>
                </c:pt>
                <c:pt idx="24">
                  <c:v>1</c:v>
                </c:pt>
                <c:pt idx="25">
                  <c:v>5</c:v>
                </c:pt>
                <c:pt idx="26">
                  <c:v>9</c:v>
                </c:pt>
                <c:pt idx="27">
                  <c:v>14</c:v>
                </c:pt>
                <c:pt idx="28">
                  <c:v>10</c:v>
                </c:pt>
                <c:pt idx="29">
                  <c:v>4</c:v>
                </c:pt>
                <c:pt idx="30">
                  <c:v>9</c:v>
                </c:pt>
                <c:pt idx="31">
                  <c:v>9</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5439-4BF7-AF2C-0A95A06081DD}"/>
            </c:ext>
          </c:extLst>
        </c:ser>
        <c:ser>
          <c:idx val="1"/>
          <c:order val="1"/>
          <c:tx>
            <c:strRef>
              <c:f>Sheet1!$C$1</c:f>
              <c:strCache>
                <c:ptCount val="1"/>
                <c:pt idx="0">
                  <c:v>S. Typhi</c:v>
                </c:pt>
              </c:strCache>
            </c:strRef>
          </c:tx>
          <c:spPr>
            <a:solidFill>
              <a:srgbClr val="0065A4"/>
            </a:solidFill>
            <a:ln>
              <a:solidFill>
                <a:schemeClr val="tx1"/>
              </a:solidFill>
            </a:ln>
            <a:effectLst/>
          </c:spPr>
          <c:invertIfNegative val="0"/>
          <c:cat>
            <c:strRef>
              <c:f>Sheet1!$A$2:$A$33</c:f>
              <c:strCache>
                <c:ptCount val="32"/>
                <c:pt idx="0">
                  <c:v>Jan</c:v>
                </c:pt>
                <c:pt idx="1">
                  <c:v>Feb</c:v>
                </c:pt>
                <c:pt idx="2">
                  <c:v>Mar</c:v>
                </c:pt>
                <c:pt idx="3">
                  <c:v>Apr</c:v>
                </c:pt>
                <c:pt idx="4">
                  <c:v>May</c:v>
                </c:pt>
                <c:pt idx="5">
                  <c:v>Jun</c:v>
                </c:pt>
                <c:pt idx="6">
                  <c:v>Jul</c:v>
                </c:pt>
                <c:pt idx="7">
                  <c:v>Aug</c:v>
                </c:pt>
                <c:pt idx="8">
                  <c:v>Sep</c:v>
                </c:pt>
                <c:pt idx="9">
                  <c:v>Oct</c:v>
                </c:pt>
                <c:pt idx="10">
                  <c:v>Nov</c:v>
                </c:pt>
                <c:pt idx="11">
                  <c:v>Dec</c:v>
                </c:pt>
                <c:pt idx="12">
                  <c:v>Jan</c:v>
                </c:pt>
                <c:pt idx="13">
                  <c:v>Feb</c:v>
                </c:pt>
                <c:pt idx="14">
                  <c:v>Mar</c:v>
                </c:pt>
                <c:pt idx="15">
                  <c:v>Apr</c:v>
                </c:pt>
                <c:pt idx="16">
                  <c:v>May</c:v>
                </c:pt>
                <c:pt idx="17">
                  <c:v>Jun</c:v>
                </c:pt>
                <c:pt idx="18">
                  <c:v>Jul</c:v>
                </c:pt>
                <c:pt idx="19">
                  <c:v>Aug</c:v>
                </c:pt>
                <c:pt idx="20">
                  <c:v>Sep</c:v>
                </c:pt>
                <c:pt idx="21">
                  <c:v>Oct</c:v>
                </c:pt>
                <c:pt idx="22">
                  <c:v>Nov</c:v>
                </c:pt>
                <c:pt idx="23">
                  <c:v>Dec</c:v>
                </c:pt>
                <c:pt idx="24">
                  <c:v>Jan</c:v>
                </c:pt>
                <c:pt idx="25">
                  <c:v>Feb</c:v>
                </c:pt>
                <c:pt idx="26">
                  <c:v>Mar</c:v>
                </c:pt>
                <c:pt idx="27">
                  <c:v>Apr</c:v>
                </c:pt>
                <c:pt idx="28">
                  <c:v>May</c:v>
                </c:pt>
                <c:pt idx="29">
                  <c:v>Jun</c:v>
                </c:pt>
                <c:pt idx="30">
                  <c:v>Jul</c:v>
                </c:pt>
                <c:pt idx="31">
                  <c:v>Aug</c:v>
                </c:pt>
              </c:strCache>
            </c:strRef>
          </c:cat>
          <c:val>
            <c:numRef>
              <c:f>Sheet1!$C$2:$C$33</c:f>
              <c:numCache>
                <c:formatCode>General</c:formatCode>
                <c:ptCount val="32"/>
                <c:pt idx="0">
                  <c:v>0</c:v>
                </c:pt>
                <c:pt idx="1">
                  <c:v>0</c:v>
                </c:pt>
                <c:pt idx="2">
                  <c:v>0</c:v>
                </c:pt>
                <c:pt idx="3">
                  <c:v>0</c:v>
                </c:pt>
                <c:pt idx="4">
                  <c:v>0</c:v>
                </c:pt>
                <c:pt idx="5">
                  <c:v>1</c:v>
                </c:pt>
                <c:pt idx="6">
                  <c:v>1</c:v>
                </c:pt>
                <c:pt idx="7">
                  <c:v>0</c:v>
                </c:pt>
                <c:pt idx="8">
                  <c:v>0</c:v>
                </c:pt>
                <c:pt idx="9">
                  <c:v>0</c:v>
                </c:pt>
                <c:pt idx="10">
                  <c:v>1</c:v>
                </c:pt>
                <c:pt idx="11">
                  <c:v>1</c:v>
                </c:pt>
                <c:pt idx="12">
                  <c:v>0</c:v>
                </c:pt>
                <c:pt idx="13">
                  <c:v>1</c:v>
                </c:pt>
                <c:pt idx="14">
                  <c:v>0</c:v>
                </c:pt>
                <c:pt idx="15">
                  <c:v>0</c:v>
                </c:pt>
                <c:pt idx="16">
                  <c:v>3</c:v>
                </c:pt>
                <c:pt idx="17">
                  <c:v>1</c:v>
                </c:pt>
                <c:pt idx="18">
                  <c:v>0</c:v>
                </c:pt>
                <c:pt idx="19">
                  <c:v>1</c:v>
                </c:pt>
                <c:pt idx="20">
                  <c:v>2</c:v>
                </c:pt>
                <c:pt idx="21">
                  <c:v>2</c:v>
                </c:pt>
                <c:pt idx="22">
                  <c:v>0</c:v>
                </c:pt>
                <c:pt idx="23">
                  <c:v>0</c:v>
                </c:pt>
                <c:pt idx="24">
                  <c:v>0</c:v>
                </c:pt>
                <c:pt idx="25">
                  <c:v>1</c:v>
                </c:pt>
                <c:pt idx="26">
                  <c:v>2</c:v>
                </c:pt>
                <c:pt idx="27">
                  <c:v>2</c:v>
                </c:pt>
                <c:pt idx="28">
                  <c:v>3</c:v>
                </c:pt>
                <c:pt idx="29">
                  <c:v>3</c:v>
                </c:pt>
                <c:pt idx="30">
                  <c:v>3</c:v>
                </c:pt>
                <c:pt idx="31">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5439-4BF7-AF2C-0A95A06081DD}"/>
            </c:ext>
          </c:extLst>
        </c:ser>
        <c:dLbls>
          <c:showLegendKey val="0"/>
          <c:showVal val="0"/>
          <c:showCatName val="0"/>
          <c:showSerName val="0"/>
          <c:showPercent val="0"/>
          <c:showBubbleSize val="0"/>
        </c:dLbls>
        <c:gapWidth val="0"/>
        <c:overlap val="100"/>
        <c:axId val="2086732728"/>
        <c:axId val="2086725944"/>
      </c:barChart>
      <c:catAx>
        <c:axId val="2086732728"/>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2086725944"/>
        <c:crosses val="autoZero"/>
        <c:auto val="1"/>
        <c:lblAlgn val="ctr"/>
        <c:lblOffset val="100"/>
        <c:tickLblSkip val="3"/>
        <c:noMultiLvlLbl val="0"/>
      </c:catAx>
      <c:valAx>
        <c:axId val="2086725944"/>
        <c:scaling>
          <c:orientation val="minMax"/>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a:t>Nombre de cas</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crossAx val="2086732728"/>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legendEntry>
      <c:legendEntry>
        <c:idx val="1"/>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legendEntry>
      <c:layout>
        <c:manualLayout>
          <c:xMode val="edge"/>
          <c:yMode val="edge"/>
          <c:x val="0.68127377730029948"/>
          <c:y val="0.13924541390473255"/>
          <c:w val="0.27110551550162898"/>
          <c:h val="0.22471530511811"/>
        </c:manualLayout>
      </c:layout>
      <c:overlay val="0"/>
      <c:spPr>
        <a:noFill/>
        <a:ln>
          <a:noFill/>
        </a:ln>
        <a:effectLst/>
      </c:spPr>
      <c:txPr>
        <a:bodyPr rot="0" spcFirstLastPara="1" vertOverflow="ellipsis" vert="horz" wrap="square" anchor="ctr" anchorCtr="1"/>
        <a:lstStyle/>
        <a:p>
          <a:pPr>
            <a:defRPr sz="2000" b="0" i="1" u="none" strike="noStrike" kern="1200" baseline="0">
              <a:solidFill>
                <a:schemeClr val="tx1"/>
              </a:solidFill>
              <a:latin typeface="+mn-lt"/>
              <a:ea typeface="+mn-ea"/>
              <a:cs typeface="+mn-cs"/>
            </a:defRPr>
          </a:pPr>
          <a:endParaRPr lang="fr-FR"/>
        </a:p>
      </c:txPr>
    </c:legend>
    <c:plotVisOnly val="1"/>
    <c:dispBlanksAs val="gap"/>
    <c:showDLblsOverMax val="0"/>
  </c:chart>
  <c:spPr>
    <a:noFill/>
    <a:ln>
      <a:noFill/>
    </a:ln>
    <a:effectLst/>
  </c:spPr>
  <c:txPr>
    <a:bodyPr/>
    <a:lstStyle/>
    <a:p>
      <a:pPr>
        <a:defRPr sz="2000">
          <a:solidFill>
            <a:schemeClr val="tx1"/>
          </a:solidFill>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8132625959326"/>
          <c:y val="0.103868050306893"/>
          <c:w val="0.83729370078740095"/>
          <c:h val="0.733266171439378"/>
        </c:manualLayout>
      </c:layout>
      <c:barChart>
        <c:barDir val="col"/>
        <c:grouping val="clustered"/>
        <c:varyColors val="0"/>
        <c:ser>
          <c:idx val="2"/>
          <c:order val="0"/>
          <c:tx>
            <c:v>Cas</c:v>
          </c:tx>
          <c:spPr>
            <a:solidFill>
              <a:srgbClr val="F7941D"/>
            </a:solidFill>
            <a:ln>
              <a:solidFill>
                <a:schemeClr val="tx1"/>
              </a:solidFill>
            </a:ln>
          </c:spPr>
          <c:invertIfNegative val="0"/>
          <c:val>
            <c:numRef>
              <c:f>National!$K$61:$K$112</c:f>
              <c:numCache>
                <c:formatCode>General</c:formatCode>
                <c:ptCount val="52"/>
                <c:pt idx="0">
                  <c:v>214</c:v>
                </c:pt>
                <c:pt idx="1">
                  <c:v>290</c:v>
                </c:pt>
                <c:pt idx="2">
                  <c:v>275</c:v>
                </c:pt>
                <c:pt idx="3">
                  <c:v>321</c:v>
                </c:pt>
                <c:pt idx="4">
                  <c:v>263</c:v>
                </c:pt>
                <c:pt idx="5">
                  <c:v>275</c:v>
                </c:pt>
                <c:pt idx="6">
                  <c:v>231</c:v>
                </c:pt>
                <c:pt idx="7">
                  <c:v>231</c:v>
                </c:pt>
                <c:pt idx="8">
                  <c:v>210</c:v>
                </c:pt>
                <c:pt idx="9">
                  <c:v>174</c:v>
                </c:pt>
                <c:pt idx="10">
                  <c:v>186</c:v>
                </c:pt>
                <c:pt idx="11">
                  <c:v>164</c:v>
                </c:pt>
                <c:pt idx="12">
                  <c:v>190</c:v>
                </c:pt>
                <c:pt idx="13">
                  <c:v>137</c:v>
                </c:pt>
                <c:pt idx="14">
                  <c:v>180</c:v>
                </c:pt>
                <c:pt idx="15">
                  <c:v>155</c:v>
                </c:pt>
                <c:pt idx="16">
                  <c:v>122</c:v>
                </c:pt>
                <c:pt idx="17">
                  <c:v>157</c:v>
                </c:pt>
                <c:pt idx="18">
                  <c:v>210</c:v>
                </c:pt>
                <c:pt idx="19">
                  <c:v>216</c:v>
                </c:pt>
                <c:pt idx="20">
                  <c:v>174</c:v>
                </c:pt>
                <c:pt idx="21">
                  <c:v>162</c:v>
                </c:pt>
                <c:pt idx="22">
                  <c:v>151</c:v>
                </c:pt>
                <c:pt idx="23">
                  <c:v>130</c:v>
                </c:pt>
                <c:pt idx="24">
                  <c:v>140</c:v>
                </c:pt>
                <c:pt idx="25">
                  <c:v>112</c:v>
                </c:pt>
                <c:pt idx="26">
                  <c:v>128</c:v>
                </c:pt>
                <c:pt idx="27">
                  <c:v>101</c:v>
                </c:pt>
                <c:pt idx="28">
                  <c:v>100</c:v>
                </c:pt>
                <c:pt idx="29">
                  <c:v>144</c:v>
                </c:pt>
                <c:pt idx="30">
                  <c:v>131</c:v>
                </c:pt>
                <c:pt idx="31">
                  <c:v>210</c:v>
                </c:pt>
                <c:pt idx="32">
                  <c:v>323</c:v>
                </c:pt>
                <c:pt idx="33">
                  <c:v>441</c:v>
                </c:pt>
                <c:pt idx="34">
                  <c:v>403</c:v>
                </c:pt>
                <c:pt idx="35">
                  <c:v>271</c:v>
                </c:pt>
                <c:pt idx="36">
                  <c:v>282</c:v>
                </c:pt>
                <c:pt idx="37">
                  <c:v>243</c:v>
                </c:pt>
                <c:pt idx="38">
                  <c:v>196</c:v>
                </c:pt>
                <c:pt idx="39">
                  <c:v>198</c:v>
                </c:pt>
                <c:pt idx="40">
                  <c:v>243</c:v>
                </c:pt>
                <c:pt idx="41">
                  <c:v>249</c:v>
                </c:pt>
                <c:pt idx="42">
                  <c:v>210</c:v>
                </c:pt>
                <c:pt idx="43">
                  <c:v>161</c:v>
                </c:pt>
                <c:pt idx="44">
                  <c:v>149</c:v>
                </c:pt>
                <c:pt idx="45">
                  <c:v>252</c:v>
                </c:pt>
                <c:pt idx="46">
                  <c:v>0</c:v>
                </c:pt>
                <c:pt idx="47">
                  <c:v>0</c:v>
                </c:pt>
                <c:pt idx="48">
                  <c:v>0</c:v>
                </c:pt>
                <c:pt idx="49">
                  <c:v>0</c:v>
                </c:pt>
                <c:pt idx="50">
                  <c:v>0</c:v>
                </c:pt>
                <c:pt idx="51">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3EF5-44CA-92D6-F5B6E41AC13B}"/>
            </c:ext>
          </c:extLst>
        </c:ser>
        <c:dLbls>
          <c:showLegendKey val="0"/>
          <c:showVal val="0"/>
          <c:showCatName val="0"/>
          <c:showSerName val="0"/>
          <c:showPercent val="0"/>
          <c:showBubbleSize val="0"/>
        </c:dLbls>
        <c:gapWidth val="0"/>
        <c:axId val="2089294504"/>
        <c:axId val="2089300712"/>
      </c:barChart>
      <c:catAx>
        <c:axId val="2089294504"/>
        <c:scaling>
          <c:orientation val="minMax"/>
        </c:scaling>
        <c:delete val="0"/>
        <c:axPos val="b"/>
        <c:majorTickMark val="out"/>
        <c:minorTickMark val="none"/>
        <c:tickLblPos val="nextTo"/>
        <c:crossAx val="2089300712"/>
        <c:crosses val="autoZero"/>
        <c:auto val="1"/>
        <c:lblAlgn val="ctr"/>
        <c:lblOffset val="100"/>
        <c:tickLblSkip val="2"/>
        <c:noMultiLvlLbl val="0"/>
      </c:catAx>
      <c:valAx>
        <c:axId val="2089300712"/>
        <c:scaling>
          <c:orientation val="minMax"/>
          <c:max val="600"/>
        </c:scaling>
        <c:delete val="0"/>
        <c:axPos val="l"/>
        <c:majorGridlines>
          <c:spPr>
            <a:ln>
              <a:noFill/>
            </a:ln>
          </c:spPr>
        </c:majorGridlines>
        <c:title>
          <c:tx>
            <c:rich>
              <a:bodyPr rot="-5400000" vert="horz"/>
              <a:lstStyle/>
              <a:p>
                <a:pPr>
                  <a:defRPr b="0"/>
                </a:pPr>
                <a:r>
                  <a:rPr lang="en-US" b="0"/>
                  <a:t>Nombre de cas</a:t>
                </a:r>
              </a:p>
            </c:rich>
          </c:tx>
          <c:overlay val="0"/>
        </c:title>
        <c:numFmt formatCode="General" sourceLinked="1"/>
        <c:majorTickMark val="out"/>
        <c:minorTickMark val="none"/>
        <c:tickLblPos val="nextTo"/>
        <c:crossAx val="2089294504"/>
        <c:crosses val="autoZero"/>
        <c:crossBetween val="between"/>
      </c:valAx>
      <c:spPr>
        <a:noFill/>
        <a:ln w="25400">
          <a:noFill/>
        </a:ln>
      </c:spPr>
    </c:plotArea>
    <c:plotVisOnly val="1"/>
    <c:dispBlanksAs val="gap"/>
    <c:showDLblsOverMax val="0"/>
  </c:chart>
  <c:spPr>
    <a:ln>
      <a:noFill/>
    </a:ln>
    <a:scene3d>
      <a:camera prst="orthographicFront"/>
      <a:lightRig rig="threePt" dir="t"/>
    </a:scene3d>
    <a:sp3d>
      <a:bevelT/>
    </a:sp3d>
  </c:spPr>
  <c:txPr>
    <a:bodyPr/>
    <a:lstStyle/>
    <a:p>
      <a:pPr>
        <a:defRPr sz="2000">
          <a:solidFill>
            <a:schemeClr val="tx1"/>
          </a:solidFill>
        </a:defRPr>
      </a:pPr>
      <a:endParaRPr lang="fr-FR"/>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8132625959326"/>
          <c:y val="0.103868050306893"/>
          <c:w val="0.83729370078740095"/>
          <c:h val="0.733266171439378"/>
        </c:manualLayout>
      </c:layout>
      <c:barChart>
        <c:barDir val="col"/>
        <c:grouping val="clustered"/>
        <c:varyColors val="0"/>
        <c:ser>
          <c:idx val="2"/>
          <c:order val="2"/>
          <c:tx>
            <c:v>Cas</c:v>
          </c:tx>
          <c:spPr>
            <a:solidFill>
              <a:srgbClr val="F7941D"/>
            </a:solidFill>
            <a:ln>
              <a:solidFill>
                <a:schemeClr val="tx1"/>
              </a:solidFill>
            </a:ln>
          </c:spPr>
          <c:invertIfNegative val="0"/>
          <c:val>
            <c:numRef>
              <c:f>National!$K$61:$K$112</c:f>
              <c:numCache>
                <c:formatCode>General</c:formatCode>
                <c:ptCount val="52"/>
                <c:pt idx="0">
                  <c:v>214</c:v>
                </c:pt>
                <c:pt idx="1">
                  <c:v>290</c:v>
                </c:pt>
                <c:pt idx="2">
                  <c:v>275</c:v>
                </c:pt>
                <c:pt idx="3">
                  <c:v>321</c:v>
                </c:pt>
                <c:pt idx="4">
                  <c:v>263</c:v>
                </c:pt>
                <c:pt idx="5">
                  <c:v>275</c:v>
                </c:pt>
                <c:pt idx="6">
                  <c:v>231</c:v>
                </c:pt>
                <c:pt idx="7">
                  <c:v>231</c:v>
                </c:pt>
                <c:pt idx="8">
                  <c:v>210</c:v>
                </c:pt>
                <c:pt idx="9">
                  <c:v>174</c:v>
                </c:pt>
                <c:pt idx="10">
                  <c:v>186</c:v>
                </c:pt>
                <c:pt idx="11">
                  <c:v>164</c:v>
                </c:pt>
                <c:pt idx="12">
                  <c:v>190</c:v>
                </c:pt>
                <c:pt idx="13">
                  <c:v>137</c:v>
                </c:pt>
                <c:pt idx="14">
                  <c:v>180</c:v>
                </c:pt>
                <c:pt idx="15">
                  <c:v>155</c:v>
                </c:pt>
                <c:pt idx="16">
                  <c:v>122</c:v>
                </c:pt>
                <c:pt idx="17">
                  <c:v>157</c:v>
                </c:pt>
                <c:pt idx="18">
                  <c:v>210</c:v>
                </c:pt>
                <c:pt idx="19">
                  <c:v>216</c:v>
                </c:pt>
                <c:pt idx="20">
                  <c:v>174</c:v>
                </c:pt>
                <c:pt idx="21">
                  <c:v>162</c:v>
                </c:pt>
                <c:pt idx="22">
                  <c:v>151</c:v>
                </c:pt>
                <c:pt idx="23">
                  <c:v>130</c:v>
                </c:pt>
                <c:pt idx="24">
                  <c:v>140</c:v>
                </c:pt>
                <c:pt idx="25">
                  <c:v>112</c:v>
                </c:pt>
                <c:pt idx="26">
                  <c:v>128</c:v>
                </c:pt>
                <c:pt idx="27">
                  <c:v>101</c:v>
                </c:pt>
                <c:pt idx="28">
                  <c:v>100</c:v>
                </c:pt>
                <c:pt idx="29">
                  <c:v>144</c:v>
                </c:pt>
                <c:pt idx="30">
                  <c:v>131</c:v>
                </c:pt>
                <c:pt idx="31">
                  <c:v>210</c:v>
                </c:pt>
                <c:pt idx="32">
                  <c:v>323</c:v>
                </c:pt>
                <c:pt idx="33">
                  <c:v>441</c:v>
                </c:pt>
                <c:pt idx="34">
                  <c:v>403</c:v>
                </c:pt>
                <c:pt idx="35">
                  <c:v>271</c:v>
                </c:pt>
                <c:pt idx="36">
                  <c:v>282</c:v>
                </c:pt>
                <c:pt idx="37">
                  <c:v>243</c:v>
                </c:pt>
                <c:pt idx="38">
                  <c:v>196</c:v>
                </c:pt>
                <c:pt idx="39">
                  <c:v>198</c:v>
                </c:pt>
                <c:pt idx="40">
                  <c:v>243</c:v>
                </c:pt>
                <c:pt idx="41">
                  <c:v>249</c:v>
                </c:pt>
                <c:pt idx="42">
                  <c:v>210</c:v>
                </c:pt>
                <c:pt idx="43">
                  <c:v>161</c:v>
                </c:pt>
                <c:pt idx="44">
                  <c:v>149</c:v>
                </c:pt>
                <c:pt idx="45">
                  <c:v>252</c:v>
                </c:pt>
                <c:pt idx="46">
                  <c:v>0</c:v>
                </c:pt>
                <c:pt idx="47">
                  <c:v>0</c:v>
                </c:pt>
                <c:pt idx="48">
                  <c:v>0</c:v>
                </c:pt>
                <c:pt idx="49">
                  <c:v>0</c:v>
                </c:pt>
                <c:pt idx="50">
                  <c:v>0</c:v>
                </c:pt>
                <c:pt idx="51">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9140-4225-A5D5-35C8518FEFAA}"/>
            </c:ext>
          </c:extLst>
        </c:ser>
        <c:dLbls>
          <c:showLegendKey val="0"/>
          <c:showVal val="0"/>
          <c:showCatName val="0"/>
          <c:showSerName val="0"/>
          <c:showPercent val="0"/>
          <c:showBubbleSize val="0"/>
        </c:dLbls>
        <c:gapWidth val="0"/>
        <c:axId val="2086791256"/>
        <c:axId val="2086754456"/>
      </c:barChart>
      <c:lineChart>
        <c:grouping val="standard"/>
        <c:varyColors val="0"/>
        <c:ser>
          <c:idx val="0"/>
          <c:order val="0"/>
          <c:tx>
            <c:strRef>
              <c:f>National!$I$60</c:f>
              <c:strCache>
                <c:ptCount val="1"/>
                <c:pt idx="0">
                  <c:v>Alerte</c:v>
                </c:pt>
              </c:strCache>
            </c:strRef>
          </c:tx>
          <c:spPr>
            <a:ln w="38100">
              <a:solidFill>
                <a:srgbClr val="0065A4"/>
              </a:solidFill>
            </a:ln>
          </c:spPr>
          <c:marker>
            <c:symbol val="none"/>
          </c:marker>
          <c:val>
            <c:numRef>
              <c:f>National!$I$61:$I$112</c:f>
              <c:numCache>
                <c:formatCode>General</c:formatCode>
                <c:ptCount val="52"/>
                <c:pt idx="0">
                  <c:v>380</c:v>
                </c:pt>
                <c:pt idx="1">
                  <c:v>498</c:v>
                </c:pt>
                <c:pt idx="2">
                  <c:v>469</c:v>
                </c:pt>
                <c:pt idx="3">
                  <c:v>526</c:v>
                </c:pt>
                <c:pt idx="4">
                  <c:v>575</c:v>
                </c:pt>
                <c:pt idx="5">
                  <c:v>506</c:v>
                </c:pt>
                <c:pt idx="6">
                  <c:v>482</c:v>
                </c:pt>
                <c:pt idx="7">
                  <c:v>532</c:v>
                </c:pt>
                <c:pt idx="8">
                  <c:v>483</c:v>
                </c:pt>
                <c:pt idx="9">
                  <c:v>482</c:v>
                </c:pt>
                <c:pt idx="10">
                  <c:v>492</c:v>
                </c:pt>
                <c:pt idx="11">
                  <c:v>482</c:v>
                </c:pt>
                <c:pt idx="12">
                  <c:v>412</c:v>
                </c:pt>
                <c:pt idx="13">
                  <c:v>388</c:v>
                </c:pt>
                <c:pt idx="14">
                  <c:v>395</c:v>
                </c:pt>
                <c:pt idx="15">
                  <c:v>387</c:v>
                </c:pt>
                <c:pt idx="16">
                  <c:v>325</c:v>
                </c:pt>
                <c:pt idx="17">
                  <c:v>306</c:v>
                </c:pt>
                <c:pt idx="18">
                  <c:v>390</c:v>
                </c:pt>
                <c:pt idx="19">
                  <c:v>334</c:v>
                </c:pt>
                <c:pt idx="20">
                  <c:v>327</c:v>
                </c:pt>
                <c:pt idx="21">
                  <c:v>309</c:v>
                </c:pt>
                <c:pt idx="22">
                  <c:v>275</c:v>
                </c:pt>
                <c:pt idx="23">
                  <c:v>256</c:v>
                </c:pt>
                <c:pt idx="24">
                  <c:v>295</c:v>
                </c:pt>
                <c:pt idx="25">
                  <c:v>343</c:v>
                </c:pt>
                <c:pt idx="26">
                  <c:v>176</c:v>
                </c:pt>
                <c:pt idx="27">
                  <c:v>232</c:v>
                </c:pt>
                <c:pt idx="28">
                  <c:v>201</c:v>
                </c:pt>
                <c:pt idx="29">
                  <c:v>291</c:v>
                </c:pt>
                <c:pt idx="30">
                  <c:v>379</c:v>
                </c:pt>
                <c:pt idx="31">
                  <c:v>587</c:v>
                </c:pt>
                <c:pt idx="32">
                  <c:v>661</c:v>
                </c:pt>
                <c:pt idx="33">
                  <c:v>650</c:v>
                </c:pt>
                <c:pt idx="34">
                  <c:v>697</c:v>
                </c:pt>
                <c:pt idx="35">
                  <c:v>694</c:v>
                </c:pt>
                <c:pt idx="36">
                  <c:v>731</c:v>
                </c:pt>
                <c:pt idx="37">
                  <c:v>692</c:v>
                </c:pt>
                <c:pt idx="38">
                  <c:v>366</c:v>
                </c:pt>
                <c:pt idx="39">
                  <c:v>382</c:v>
                </c:pt>
                <c:pt idx="40">
                  <c:v>472</c:v>
                </c:pt>
                <c:pt idx="41">
                  <c:v>417</c:v>
                </c:pt>
                <c:pt idx="42">
                  <c:v>321</c:v>
                </c:pt>
                <c:pt idx="43">
                  <c:v>335</c:v>
                </c:pt>
                <c:pt idx="44">
                  <c:v>360</c:v>
                </c:pt>
                <c:pt idx="45">
                  <c:v>450</c:v>
                </c:pt>
                <c:pt idx="46">
                  <c:v>387</c:v>
                </c:pt>
                <c:pt idx="47">
                  <c:v>290</c:v>
                </c:pt>
                <c:pt idx="48">
                  <c:v>255</c:v>
                </c:pt>
                <c:pt idx="49">
                  <c:v>296</c:v>
                </c:pt>
                <c:pt idx="50">
                  <c:v>300</c:v>
                </c:pt>
                <c:pt idx="51">
                  <c:v>277</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9140-4225-A5D5-35C8518FEFAA}"/>
            </c:ext>
          </c:extLst>
        </c:ser>
        <c:ser>
          <c:idx val="1"/>
          <c:order val="1"/>
          <c:tx>
            <c:strRef>
              <c:f>National!$J$60</c:f>
              <c:strCache>
                <c:ptCount val="1"/>
                <c:pt idx="0">
                  <c:v>Action</c:v>
                </c:pt>
              </c:strCache>
            </c:strRef>
          </c:tx>
          <c:spPr>
            <a:ln w="38100">
              <a:solidFill>
                <a:srgbClr val="C00000"/>
              </a:solidFill>
            </a:ln>
          </c:spPr>
          <c:marker>
            <c:symbol val="none"/>
          </c:marker>
          <c:val>
            <c:numRef>
              <c:f>National!$J$61:$J$112</c:f>
              <c:numCache>
                <c:formatCode>General</c:formatCode>
                <c:ptCount val="52"/>
                <c:pt idx="0">
                  <c:v>523.94560207947643</c:v>
                </c:pt>
                <c:pt idx="1">
                  <c:v>633.60449023688784</c:v>
                </c:pt>
                <c:pt idx="2">
                  <c:v>607.45588912735809</c:v>
                </c:pt>
                <c:pt idx="3">
                  <c:v>713.8650544506072</c:v>
                </c:pt>
                <c:pt idx="4">
                  <c:v>694.07878580027182</c:v>
                </c:pt>
                <c:pt idx="5">
                  <c:v>638.0232334210466</c:v>
                </c:pt>
                <c:pt idx="6">
                  <c:v>641.17051555144951</c:v>
                </c:pt>
                <c:pt idx="7">
                  <c:v>648.62206895357497</c:v>
                </c:pt>
                <c:pt idx="8">
                  <c:v>555.11242463615577</c:v>
                </c:pt>
                <c:pt idx="9">
                  <c:v>598.5027637977704</c:v>
                </c:pt>
                <c:pt idx="10">
                  <c:v>657.52863404375057</c:v>
                </c:pt>
                <c:pt idx="11">
                  <c:v>624.53420958322022</c:v>
                </c:pt>
                <c:pt idx="12">
                  <c:v>592.56468994444413</c:v>
                </c:pt>
                <c:pt idx="13">
                  <c:v>515.73729845055368</c:v>
                </c:pt>
                <c:pt idx="14">
                  <c:v>448.84343837927332</c:v>
                </c:pt>
                <c:pt idx="15">
                  <c:v>492.80548080572242</c:v>
                </c:pt>
                <c:pt idx="16">
                  <c:v>391.39563125582953</c:v>
                </c:pt>
                <c:pt idx="17">
                  <c:v>413.44916064298963</c:v>
                </c:pt>
                <c:pt idx="18">
                  <c:v>549.6698948099604</c:v>
                </c:pt>
                <c:pt idx="19">
                  <c:v>560.87840095229171</c:v>
                </c:pt>
                <c:pt idx="20">
                  <c:v>482.92453762904449</c:v>
                </c:pt>
                <c:pt idx="21">
                  <c:v>418.20832774049182</c:v>
                </c:pt>
                <c:pt idx="22">
                  <c:v>341.71285377301251</c:v>
                </c:pt>
                <c:pt idx="23">
                  <c:v>404.87815251294762</c:v>
                </c:pt>
                <c:pt idx="24">
                  <c:v>367.43626824226851</c:v>
                </c:pt>
                <c:pt idx="25">
                  <c:v>469.07418595183373</c:v>
                </c:pt>
                <c:pt idx="26">
                  <c:v>619.14313956633146</c:v>
                </c:pt>
                <c:pt idx="27">
                  <c:v>694.696997678966</c:v>
                </c:pt>
                <c:pt idx="28">
                  <c:v>532.62475296431967</c:v>
                </c:pt>
                <c:pt idx="29">
                  <c:v>669.65486674733552</c:v>
                </c:pt>
                <c:pt idx="30">
                  <c:v>621.42975383099542</c:v>
                </c:pt>
                <c:pt idx="31">
                  <c:v>716.93526201085581</c:v>
                </c:pt>
                <c:pt idx="32">
                  <c:v>942.61220499349827</c:v>
                </c:pt>
                <c:pt idx="33">
                  <c:v>1542.1832962838091</c:v>
                </c:pt>
                <c:pt idx="34">
                  <c:v>1396.3547439100421</c:v>
                </c:pt>
                <c:pt idx="35">
                  <c:v>1027.875800951243</c:v>
                </c:pt>
                <c:pt idx="36">
                  <c:v>1087.4367510832469</c:v>
                </c:pt>
                <c:pt idx="37">
                  <c:v>914.88004812371241</c:v>
                </c:pt>
                <c:pt idx="38">
                  <c:v>695.77179280536052</c:v>
                </c:pt>
                <c:pt idx="39">
                  <c:v>577.61333364592826</c:v>
                </c:pt>
                <c:pt idx="40">
                  <c:v>624.90588226444754</c:v>
                </c:pt>
                <c:pt idx="41">
                  <c:v>536.38829177083562</c:v>
                </c:pt>
                <c:pt idx="42">
                  <c:v>434.84750671460728</c:v>
                </c:pt>
                <c:pt idx="43">
                  <c:v>505.0674855054973</c:v>
                </c:pt>
                <c:pt idx="44">
                  <c:v>413.45166803654229</c:v>
                </c:pt>
                <c:pt idx="45">
                  <c:v>511.29810923368342</c:v>
                </c:pt>
                <c:pt idx="46">
                  <c:v>528.20832918409337</c:v>
                </c:pt>
                <c:pt idx="47">
                  <c:v>427.43826487374201</c:v>
                </c:pt>
                <c:pt idx="48">
                  <c:v>347.10535550939261</c:v>
                </c:pt>
                <c:pt idx="49">
                  <c:v>374.33485708949308</c:v>
                </c:pt>
                <c:pt idx="50">
                  <c:v>420.77533054102361</c:v>
                </c:pt>
                <c:pt idx="51">
                  <c:v>444.84799394873681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9140-4225-A5D5-35C8518FEFAA}"/>
            </c:ext>
          </c:extLst>
        </c:ser>
        <c:dLbls>
          <c:showLegendKey val="0"/>
          <c:showVal val="0"/>
          <c:showCatName val="0"/>
          <c:showSerName val="0"/>
          <c:showPercent val="0"/>
          <c:showBubbleSize val="0"/>
        </c:dLbls>
        <c:marker val="1"/>
        <c:smooth val="0"/>
        <c:axId val="2086791256"/>
        <c:axId val="2086754456"/>
      </c:lineChart>
      <c:catAx>
        <c:axId val="2086791256"/>
        <c:scaling>
          <c:orientation val="minMax"/>
        </c:scaling>
        <c:delete val="0"/>
        <c:axPos val="b"/>
        <c:majorTickMark val="out"/>
        <c:minorTickMark val="none"/>
        <c:tickLblPos val="nextTo"/>
        <c:crossAx val="2086754456"/>
        <c:crosses val="autoZero"/>
        <c:auto val="1"/>
        <c:lblAlgn val="ctr"/>
        <c:lblOffset val="100"/>
        <c:tickLblSkip val="2"/>
        <c:noMultiLvlLbl val="0"/>
      </c:catAx>
      <c:valAx>
        <c:axId val="2086754456"/>
        <c:scaling>
          <c:orientation val="minMax"/>
        </c:scaling>
        <c:delete val="0"/>
        <c:axPos val="l"/>
        <c:majorGridlines>
          <c:spPr>
            <a:ln>
              <a:noFill/>
            </a:ln>
          </c:spPr>
        </c:majorGridlines>
        <c:title>
          <c:tx>
            <c:rich>
              <a:bodyPr rot="-5400000" vert="horz"/>
              <a:lstStyle/>
              <a:p>
                <a:pPr>
                  <a:defRPr b="0"/>
                </a:pPr>
                <a:r>
                  <a:rPr lang="en-US" b="0">
                    <a:latin typeface="Arial" panose="020B0604020202020204" pitchFamily="34" charset="0"/>
                    <a:cs typeface="Arial" panose="020B0604020202020204" pitchFamily="34" charset="0"/>
                  </a:rPr>
                  <a:t>Nombre de cas</a:t>
                </a:r>
              </a:p>
            </c:rich>
          </c:tx>
          <c:overlay val="0"/>
        </c:title>
        <c:numFmt formatCode="General" sourceLinked="1"/>
        <c:majorTickMark val="out"/>
        <c:minorTickMark val="none"/>
        <c:tickLblPos val="nextTo"/>
        <c:crossAx val="2086791256"/>
        <c:crosses val="autoZero"/>
        <c:crossBetween val="between"/>
      </c:valAx>
    </c:plotArea>
    <c:plotVisOnly val="1"/>
    <c:dispBlanksAs val="gap"/>
    <c:showDLblsOverMax val="0"/>
  </c:chart>
  <c:spPr>
    <a:ln>
      <a:noFill/>
    </a:ln>
    <a:scene3d>
      <a:camera prst="orthographicFront"/>
      <a:lightRig rig="threePt" dir="t"/>
    </a:scene3d>
    <a:sp3d>
      <a:bevelT/>
    </a:sp3d>
  </c:spPr>
  <c:txPr>
    <a:bodyPr/>
    <a:lstStyle/>
    <a:p>
      <a:pPr>
        <a:defRPr sz="2000">
          <a:latin typeface="+mn-lt"/>
          <a:cs typeface="Arial" panose="020B0604020202020204" pitchFamily="34" charset="0"/>
        </a:defRPr>
      </a:pPr>
      <a:endParaRPr lang="fr-FR"/>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8970199454068"/>
          <c:y val="4.1904749334908301E-2"/>
          <c:w val="0.85369303938876395"/>
          <c:h val="0.77528825638147603"/>
        </c:manualLayout>
      </c:layout>
      <c:lineChart>
        <c:grouping val="standard"/>
        <c:varyColors val="0"/>
        <c:ser>
          <c:idx val="2"/>
          <c:order val="0"/>
          <c:tx>
            <c:v>2015-2016</c:v>
          </c:tx>
          <c:spPr>
            <a:ln w="38100" cap="rnd">
              <a:solidFill>
                <a:srgbClr val="C00000"/>
              </a:solidFill>
              <a:round/>
            </a:ln>
            <a:effectLst/>
          </c:spPr>
          <c:marker>
            <c:symbol val="none"/>
          </c:marker>
          <c:cat>
            <c:numRef>
              <c:f>'By year'!$E$25:$BD$25</c:f>
              <c:numCache>
                <c:formatCode>General</c:formatCode>
                <c:ptCount val="52"/>
                <c:pt idx="0">
                  <c:v>40</c:v>
                </c:pt>
                <c:pt idx="1">
                  <c:v>41</c:v>
                </c:pt>
                <c:pt idx="2">
                  <c:v>42</c:v>
                </c:pt>
                <c:pt idx="3">
                  <c:v>43</c:v>
                </c:pt>
                <c:pt idx="4">
                  <c:v>44</c:v>
                </c:pt>
                <c:pt idx="5">
                  <c:v>45</c:v>
                </c:pt>
                <c:pt idx="6">
                  <c:v>46</c:v>
                </c:pt>
                <c:pt idx="7">
                  <c:v>47</c:v>
                </c:pt>
                <c:pt idx="8">
                  <c:v>48</c:v>
                </c:pt>
                <c:pt idx="9">
                  <c:v>49</c:v>
                </c:pt>
                <c:pt idx="10">
                  <c:v>50</c:v>
                </c:pt>
                <c:pt idx="11">
                  <c:v>51</c:v>
                </c:pt>
                <c:pt idx="12">
                  <c:v>52</c:v>
                </c:pt>
                <c:pt idx="13">
                  <c:v>1</c:v>
                </c:pt>
                <c:pt idx="14">
                  <c:v>2</c:v>
                </c:pt>
                <c:pt idx="15">
                  <c:v>3</c:v>
                </c:pt>
                <c:pt idx="16">
                  <c:v>4</c:v>
                </c:pt>
                <c:pt idx="17">
                  <c:v>5</c:v>
                </c:pt>
                <c:pt idx="18">
                  <c:v>6</c:v>
                </c:pt>
                <c:pt idx="19">
                  <c:v>7</c:v>
                </c:pt>
                <c:pt idx="20">
                  <c:v>8</c:v>
                </c:pt>
                <c:pt idx="21">
                  <c:v>9</c:v>
                </c:pt>
                <c:pt idx="22">
                  <c:v>10</c:v>
                </c:pt>
                <c:pt idx="23">
                  <c:v>11</c:v>
                </c:pt>
                <c:pt idx="24">
                  <c:v>12</c:v>
                </c:pt>
                <c:pt idx="25">
                  <c:v>13</c:v>
                </c:pt>
                <c:pt idx="26">
                  <c:v>14</c:v>
                </c:pt>
                <c:pt idx="27">
                  <c:v>15</c:v>
                </c:pt>
                <c:pt idx="28">
                  <c:v>16</c:v>
                </c:pt>
                <c:pt idx="29">
                  <c:v>17</c:v>
                </c:pt>
                <c:pt idx="30">
                  <c:v>18</c:v>
                </c:pt>
                <c:pt idx="31">
                  <c:v>19</c:v>
                </c:pt>
                <c:pt idx="32">
                  <c:v>20</c:v>
                </c:pt>
                <c:pt idx="33">
                  <c:v>21</c:v>
                </c:pt>
                <c:pt idx="34">
                  <c:v>22</c:v>
                </c:pt>
                <c:pt idx="35">
                  <c:v>23</c:v>
                </c:pt>
                <c:pt idx="36">
                  <c:v>24</c:v>
                </c:pt>
                <c:pt idx="37">
                  <c:v>25</c:v>
                </c:pt>
                <c:pt idx="38">
                  <c:v>26</c:v>
                </c:pt>
                <c:pt idx="39">
                  <c:v>27</c:v>
                </c:pt>
                <c:pt idx="40">
                  <c:v>28</c:v>
                </c:pt>
                <c:pt idx="41">
                  <c:v>29</c:v>
                </c:pt>
                <c:pt idx="42">
                  <c:v>30</c:v>
                </c:pt>
                <c:pt idx="43">
                  <c:v>31</c:v>
                </c:pt>
                <c:pt idx="44">
                  <c:v>32</c:v>
                </c:pt>
                <c:pt idx="45">
                  <c:v>33</c:v>
                </c:pt>
                <c:pt idx="46">
                  <c:v>34</c:v>
                </c:pt>
                <c:pt idx="47">
                  <c:v>35</c:v>
                </c:pt>
                <c:pt idx="48">
                  <c:v>36</c:v>
                </c:pt>
                <c:pt idx="49">
                  <c:v>37</c:v>
                </c:pt>
                <c:pt idx="50">
                  <c:v>38</c:v>
                </c:pt>
                <c:pt idx="51">
                  <c:v>39</c:v>
                </c:pt>
              </c:numCache>
            </c:numRef>
          </c:cat>
          <c:val>
            <c:numRef>
              <c:f>'By year'!$E$28:$BD$28</c:f>
              <c:numCache>
                <c:formatCode>0.0</c:formatCode>
                <c:ptCount val="52"/>
                <c:pt idx="0">
                  <c:v>6.3</c:v>
                </c:pt>
                <c:pt idx="1">
                  <c:v>6.3</c:v>
                </c:pt>
                <c:pt idx="2">
                  <c:v>6.3</c:v>
                </c:pt>
                <c:pt idx="3">
                  <c:v>6.4</c:v>
                </c:pt>
                <c:pt idx="4">
                  <c:v>6.3</c:v>
                </c:pt>
                <c:pt idx="5">
                  <c:v>6.6</c:v>
                </c:pt>
                <c:pt idx="6">
                  <c:v>6.4</c:v>
                </c:pt>
                <c:pt idx="7">
                  <c:v>6.5</c:v>
                </c:pt>
                <c:pt idx="8">
                  <c:v>6.5</c:v>
                </c:pt>
                <c:pt idx="9">
                  <c:v>6.7</c:v>
                </c:pt>
                <c:pt idx="10">
                  <c:v>6.6</c:v>
                </c:pt>
                <c:pt idx="11">
                  <c:v>6.7</c:v>
                </c:pt>
                <c:pt idx="12">
                  <c:v>6.7</c:v>
                </c:pt>
                <c:pt idx="13">
                  <c:v>7.5</c:v>
                </c:pt>
                <c:pt idx="14">
                  <c:v>7.7</c:v>
                </c:pt>
                <c:pt idx="15">
                  <c:v>7.8</c:v>
                </c:pt>
                <c:pt idx="16">
                  <c:v>7.4</c:v>
                </c:pt>
                <c:pt idx="17">
                  <c:v>7.5</c:v>
                </c:pt>
                <c:pt idx="18">
                  <c:v>7.5</c:v>
                </c:pt>
                <c:pt idx="19">
                  <c:v>7.4</c:v>
                </c:pt>
                <c:pt idx="20">
                  <c:v>7.5</c:v>
                </c:pt>
                <c:pt idx="21">
                  <c:v>8</c:v>
                </c:pt>
                <c:pt idx="22">
                  <c:v>8.1</c:v>
                </c:pt>
                <c:pt idx="23">
                  <c:v>8.1</c:v>
                </c:pt>
                <c:pt idx="24">
                  <c:v>8.3000000000000007</c:v>
                </c:pt>
                <c:pt idx="25">
                  <c:v>8.2000000000000011</c:v>
                </c:pt>
                <c:pt idx="26">
                  <c:v>7.7</c:v>
                </c:pt>
                <c:pt idx="27">
                  <c:v>7.8</c:v>
                </c:pt>
                <c:pt idx="28">
                  <c:v>7.6</c:v>
                </c:pt>
                <c:pt idx="29">
                  <c:v>7.2</c:v>
                </c:pt>
                <c:pt idx="30">
                  <c:v>6.9</c:v>
                </c:pt>
                <c:pt idx="31">
                  <c:v>6.8</c:v>
                </c:pt>
                <c:pt idx="32">
                  <c:v>6.5</c:v>
                </c:pt>
                <c:pt idx="33">
                  <c:v>6.6</c:v>
                </c:pt>
                <c:pt idx="34">
                  <c:v>6.4</c:v>
                </c:pt>
                <c:pt idx="35">
                  <c:v>6.1</c:v>
                </c:pt>
                <c:pt idx="36">
                  <c:v>6.4</c:v>
                </c:pt>
                <c:pt idx="37">
                  <c:v>5.9</c:v>
                </c:pt>
                <c:pt idx="38">
                  <c:v>5.8</c:v>
                </c:pt>
                <c:pt idx="39">
                  <c:v>5.9</c:v>
                </c:pt>
                <c:pt idx="40">
                  <c:v>5.9</c:v>
                </c:pt>
                <c:pt idx="41">
                  <c:v>5.9</c:v>
                </c:pt>
                <c:pt idx="42">
                  <c:v>5.6</c:v>
                </c:pt>
                <c:pt idx="43">
                  <c:v>5.7</c:v>
                </c:pt>
                <c:pt idx="44">
                  <c:v>5.8</c:v>
                </c:pt>
                <c:pt idx="45">
                  <c:v>5.7</c:v>
                </c:pt>
                <c:pt idx="46">
                  <c:v>5.8</c:v>
                </c:pt>
                <c:pt idx="47">
                  <c:v>5.7</c:v>
                </c:pt>
                <c:pt idx="48">
                  <c:v>5.8</c:v>
                </c:pt>
                <c:pt idx="49">
                  <c:v>5.8</c:v>
                </c:pt>
                <c:pt idx="50">
                  <c:v>6.2</c:v>
                </c:pt>
                <c:pt idx="51">
                  <c:v>6.1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EF06-4551-9E37-FA372D5D4E67}"/>
            </c:ext>
          </c:extLst>
        </c:ser>
        <c:dLbls>
          <c:showLegendKey val="0"/>
          <c:showVal val="0"/>
          <c:showCatName val="0"/>
          <c:showSerName val="0"/>
          <c:showPercent val="0"/>
          <c:showBubbleSize val="0"/>
        </c:dLbls>
        <c:smooth val="0"/>
        <c:axId val="2090164184"/>
        <c:axId val="2090167928"/>
      </c:lineChart>
      <c:catAx>
        <c:axId val="2090164184"/>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sz="2000">
                    <a:solidFill>
                      <a:schemeClr val="tx1"/>
                    </a:solidFill>
                  </a:rPr>
                  <a:t>L'heure</a:t>
                </a:r>
              </a:p>
            </c:rich>
          </c:tx>
          <c:layout>
            <c:manualLayout>
              <c:xMode val="edge"/>
              <c:yMode val="edge"/>
              <c:x val="0.5096566054243219"/>
              <c:y val="0.8477996500437445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General" sourceLinked="1"/>
        <c:majorTickMark val="out"/>
        <c:minorTickMark val="none"/>
        <c:tickLblPos val="none"/>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lumMod val="95000"/>
                    <a:lumOff val="5000"/>
                  </a:schemeClr>
                </a:solidFill>
                <a:latin typeface="Arial" panose="020B0604020202020204" pitchFamily="34" charset="0"/>
                <a:ea typeface="+mn-ea"/>
                <a:cs typeface="+mn-cs"/>
              </a:defRPr>
            </a:pPr>
            <a:endParaRPr lang="fr-FR"/>
          </a:p>
        </c:txPr>
        <c:crossAx val="2090167928"/>
        <c:crosses val="autoZero"/>
        <c:auto val="1"/>
        <c:lblAlgn val="ctr"/>
        <c:lblOffset val="100"/>
        <c:tickLblSkip val="2"/>
        <c:tickMarkSkip val="1"/>
        <c:noMultiLvlLbl val="0"/>
      </c:catAx>
      <c:valAx>
        <c:axId val="2090167928"/>
        <c:scaling>
          <c:orientation val="minMax"/>
          <c:max val="11"/>
          <c:min val="4"/>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sz="2000">
                    <a:solidFill>
                      <a:schemeClr val="tx1"/>
                    </a:solidFill>
                  </a:rPr>
                  <a:t>Nombre de cas</a:t>
                </a:r>
              </a:p>
            </c:rich>
          </c:tx>
          <c:layout>
            <c:manualLayout>
              <c:xMode val="edge"/>
              <c:yMode val="edge"/>
              <c:x val="5.7834517008903304E-2"/>
              <c:y val="0.22905577427821525"/>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fr-FR"/>
            </a:p>
          </c:txPr>
        </c:title>
        <c:numFmt formatCode="0" sourceLinked="0"/>
        <c:majorTickMark val="out"/>
        <c:minorTickMark val="out"/>
        <c:tickLblPos val="none"/>
        <c:spPr>
          <a:noFill/>
          <a:ln>
            <a:solidFill>
              <a:schemeClr val="tx1"/>
            </a:solidFill>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Arial" panose="020B0604020202020204" pitchFamily="34" charset="0"/>
                <a:ea typeface="+mn-ea"/>
                <a:cs typeface="+mn-cs"/>
              </a:defRPr>
            </a:pPr>
            <a:endParaRPr lang="fr-FR"/>
          </a:p>
        </c:txPr>
        <c:crossAx val="2090164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8970199454068"/>
          <c:y val="4.1904749334908301E-2"/>
          <c:w val="0.85369303938876395"/>
          <c:h val="0.77528825638147603"/>
        </c:manualLayout>
      </c:layout>
      <c:lineChart>
        <c:grouping val="standard"/>
        <c:varyColors val="0"/>
        <c:ser>
          <c:idx val="2"/>
          <c:order val="0"/>
          <c:tx>
            <c:v>2015-2016</c:v>
          </c:tx>
          <c:spPr>
            <a:ln w="38100" cap="rnd">
              <a:solidFill>
                <a:srgbClr val="C00000"/>
              </a:solidFill>
              <a:round/>
            </a:ln>
            <a:effectLst/>
          </c:spPr>
          <c:marker>
            <c:symbol val="none"/>
          </c:marker>
          <c:cat>
            <c:numRef>
              <c:f>'By year'!$E$25:$BD$25</c:f>
              <c:numCache>
                <c:formatCode>General</c:formatCode>
                <c:ptCount val="52"/>
                <c:pt idx="0">
                  <c:v>40</c:v>
                </c:pt>
                <c:pt idx="1">
                  <c:v>41</c:v>
                </c:pt>
                <c:pt idx="2">
                  <c:v>42</c:v>
                </c:pt>
                <c:pt idx="3">
                  <c:v>43</c:v>
                </c:pt>
                <c:pt idx="4">
                  <c:v>44</c:v>
                </c:pt>
                <c:pt idx="5">
                  <c:v>45</c:v>
                </c:pt>
                <c:pt idx="6">
                  <c:v>46</c:v>
                </c:pt>
                <c:pt idx="7">
                  <c:v>47</c:v>
                </c:pt>
                <c:pt idx="8">
                  <c:v>48</c:v>
                </c:pt>
                <c:pt idx="9">
                  <c:v>49</c:v>
                </c:pt>
                <c:pt idx="10">
                  <c:v>50</c:v>
                </c:pt>
                <c:pt idx="11">
                  <c:v>51</c:v>
                </c:pt>
                <c:pt idx="12">
                  <c:v>52</c:v>
                </c:pt>
                <c:pt idx="13">
                  <c:v>1</c:v>
                </c:pt>
                <c:pt idx="14">
                  <c:v>2</c:v>
                </c:pt>
                <c:pt idx="15">
                  <c:v>3</c:v>
                </c:pt>
                <c:pt idx="16">
                  <c:v>4</c:v>
                </c:pt>
                <c:pt idx="17">
                  <c:v>5</c:v>
                </c:pt>
                <c:pt idx="18">
                  <c:v>6</c:v>
                </c:pt>
                <c:pt idx="19">
                  <c:v>7</c:v>
                </c:pt>
                <c:pt idx="20">
                  <c:v>8</c:v>
                </c:pt>
                <c:pt idx="21">
                  <c:v>9</c:v>
                </c:pt>
                <c:pt idx="22">
                  <c:v>10</c:v>
                </c:pt>
                <c:pt idx="23">
                  <c:v>11</c:v>
                </c:pt>
                <c:pt idx="24">
                  <c:v>12</c:v>
                </c:pt>
                <c:pt idx="25">
                  <c:v>13</c:v>
                </c:pt>
                <c:pt idx="26">
                  <c:v>14</c:v>
                </c:pt>
                <c:pt idx="27">
                  <c:v>15</c:v>
                </c:pt>
                <c:pt idx="28">
                  <c:v>16</c:v>
                </c:pt>
                <c:pt idx="29">
                  <c:v>17</c:v>
                </c:pt>
                <c:pt idx="30">
                  <c:v>18</c:v>
                </c:pt>
                <c:pt idx="31">
                  <c:v>19</c:v>
                </c:pt>
                <c:pt idx="32">
                  <c:v>20</c:v>
                </c:pt>
                <c:pt idx="33">
                  <c:v>21</c:v>
                </c:pt>
                <c:pt idx="34">
                  <c:v>22</c:v>
                </c:pt>
                <c:pt idx="35">
                  <c:v>23</c:v>
                </c:pt>
                <c:pt idx="36">
                  <c:v>24</c:v>
                </c:pt>
                <c:pt idx="37">
                  <c:v>25</c:v>
                </c:pt>
                <c:pt idx="38">
                  <c:v>26</c:v>
                </c:pt>
                <c:pt idx="39">
                  <c:v>27</c:v>
                </c:pt>
                <c:pt idx="40">
                  <c:v>28</c:v>
                </c:pt>
                <c:pt idx="41">
                  <c:v>29</c:v>
                </c:pt>
                <c:pt idx="42">
                  <c:v>30</c:v>
                </c:pt>
                <c:pt idx="43">
                  <c:v>31</c:v>
                </c:pt>
                <c:pt idx="44">
                  <c:v>32</c:v>
                </c:pt>
                <c:pt idx="45">
                  <c:v>33</c:v>
                </c:pt>
                <c:pt idx="46">
                  <c:v>34</c:v>
                </c:pt>
                <c:pt idx="47">
                  <c:v>35</c:v>
                </c:pt>
                <c:pt idx="48">
                  <c:v>36</c:v>
                </c:pt>
                <c:pt idx="49">
                  <c:v>37</c:v>
                </c:pt>
                <c:pt idx="50">
                  <c:v>38</c:v>
                </c:pt>
                <c:pt idx="51">
                  <c:v>39</c:v>
                </c:pt>
              </c:numCache>
            </c:numRef>
          </c:cat>
          <c:val>
            <c:numRef>
              <c:f>'By year'!$E$28:$BD$28</c:f>
              <c:numCache>
                <c:formatCode>0.0</c:formatCode>
                <c:ptCount val="52"/>
                <c:pt idx="0">
                  <c:v>6.3</c:v>
                </c:pt>
                <c:pt idx="1">
                  <c:v>6.3</c:v>
                </c:pt>
                <c:pt idx="2">
                  <c:v>6.3</c:v>
                </c:pt>
                <c:pt idx="3">
                  <c:v>6.4</c:v>
                </c:pt>
                <c:pt idx="4">
                  <c:v>6.3</c:v>
                </c:pt>
                <c:pt idx="5">
                  <c:v>6.6</c:v>
                </c:pt>
                <c:pt idx="6">
                  <c:v>6.4</c:v>
                </c:pt>
                <c:pt idx="7">
                  <c:v>6.5</c:v>
                </c:pt>
                <c:pt idx="8">
                  <c:v>6.5</c:v>
                </c:pt>
                <c:pt idx="9">
                  <c:v>6.7</c:v>
                </c:pt>
                <c:pt idx="10">
                  <c:v>6.6</c:v>
                </c:pt>
                <c:pt idx="11">
                  <c:v>6.7</c:v>
                </c:pt>
                <c:pt idx="12">
                  <c:v>6.7</c:v>
                </c:pt>
                <c:pt idx="13">
                  <c:v>7.5</c:v>
                </c:pt>
                <c:pt idx="14">
                  <c:v>7.7</c:v>
                </c:pt>
                <c:pt idx="15">
                  <c:v>7.8</c:v>
                </c:pt>
                <c:pt idx="16">
                  <c:v>7.4</c:v>
                </c:pt>
                <c:pt idx="17">
                  <c:v>7.5</c:v>
                </c:pt>
                <c:pt idx="18">
                  <c:v>7.5</c:v>
                </c:pt>
                <c:pt idx="19">
                  <c:v>7.4</c:v>
                </c:pt>
                <c:pt idx="20">
                  <c:v>7.5</c:v>
                </c:pt>
                <c:pt idx="21">
                  <c:v>8</c:v>
                </c:pt>
                <c:pt idx="22">
                  <c:v>8.1</c:v>
                </c:pt>
                <c:pt idx="23">
                  <c:v>8.1</c:v>
                </c:pt>
                <c:pt idx="24">
                  <c:v>8.3000000000000007</c:v>
                </c:pt>
                <c:pt idx="25">
                  <c:v>8.2000000000000011</c:v>
                </c:pt>
                <c:pt idx="26">
                  <c:v>7.7</c:v>
                </c:pt>
                <c:pt idx="27">
                  <c:v>7.8</c:v>
                </c:pt>
                <c:pt idx="28">
                  <c:v>7.6</c:v>
                </c:pt>
                <c:pt idx="29">
                  <c:v>7.2</c:v>
                </c:pt>
                <c:pt idx="30">
                  <c:v>6.9</c:v>
                </c:pt>
                <c:pt idx="31">
                  <c:v>6.8</c:v>
                </c:pt>
                <c:pt idx="32">
                  <c:v>6.5</c:v>
                </c:pt>
                <c:pt idx="33">
                  <c:v>6.6</c:v>
                </c:pt>
                <c:pt idx="34">
                  <c:v>6.4</c:v>
                </c:pt>
                <c:pt idx="35">
                  <c:v>6.1</c:v>
                </c:pt>
                <c:pt idx="36">
                  <c:v>6.4</c:v>
                </c:pt>
                <c:pt idx="37">
                  <c:v>5.9</c:v>
                </c:pt>
                <c:pt idx="38">
                  <c:v>5.8</c:v>
                </c:pt>
                <c:pt idx="39">
                  <c:v>5.9</c:v>
                </c:pt>
                <c:pt idx="40">
                  <c:v>5.9</c:v>
                </c:pt>
                <c:pt idx="41">
                  <c:v>5.9</c:v>
                </c:pt>
                <c:pt idx="42">
                  <c:v>5.6</c:v>
                </c:pt>
                <c:pt idx="43">
                  <c:v>5.7</c:v>
                </c:pt>
                <c:pt idx="44">
                  <c:v>5.8</c:v>
                </c:pt>
                <c:pt idx="45">
                  <c:v>5.7</c:v>
                </c:pt>
                <c:pt idx="46">
                  <c:v>5.8</c:v>
                </c:pt>
                <c:pt idx="47">
                  <c:v>5.7</c:v>
                </c:pt>
                <c:pt idx="48">
                  <c:v>5.8</c:v>
                </c:pt>
                <c:pt idx="49">
                  <c:v>5.8</c:v>
                </c:pt>
                <c:pt idx="50">
                  <c:v>6.2</c:v>
                </c:pt>
                <c:pt idx="51">
                  <c:v>6.1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1783-48B1-BAE6-89BC225A2202}"/>
            </c:ext>
          </c:extLst>
        </c:ser>
        <c:dLbls>
          <c:showLegendKey val="0"/>
          <c:showVal val="0"/>
          <c:showCatName val="0"/>
          <c:showSerName val="0"/>
          <c:showPercent val="0"/>
          <c:showBubbleSize val="0"/>
        </c:dLbls>
        <c:smooth val="0"/>
        <c:axId val="2089366216"/>
        <c:axId val="2089372888"/>
      </c:lineChart>
      <c:catAx>
        <c:axId val="2089366216"/>
        <c:scaling>
          <c:orientation val="minMax"/>
        </c:scaling>
        <c:delete val="0"/>
        <c:axPos val="b"/>
        <c:title>
          <c:tx>
            <c:rich>
              <a:bodyPr rot="0" spcFirstLastPara="1" vertOverflow="ellipsis" vert="horz" wrap="square" anchor="ctr" anchorCtr="1"/>
              <a:lstStyle/>
              <a:p>
                <a:pPr>
                  <a:defRPr sz="1600" b="0" i="0" u="none" strike="noStrike" kern="1200" baseline="0">
                    <a:solidFill>
                      <a:schemeClr val="tx1">
                        <a:lumMod val="95000"/>
                        <a:lumOff val="5000"/>
                      </a:schemeClr>
                    </a:solidFill>
                    <a:latin typeface="Arial" panose="020B0604020202020204" pitchFamily="34" charset="0"/>
                    <a:ea typeface="+mn-ea"/>
                    <a:cs typeface="+mn-cs"/>
                  </a:defRPr>
                </a:pPr>
                <a:r>
                  <a:rPr lang="en-US" sz="2000" baseline="0">
                    <a:solidFill>
                      <a:schemeClr val="tx1">
                        <a:lumMod val="95000"/>
                        <a:lumOff val="5000"/>
                      </a:schemeClr>
                    </a:solidFill>
                    <a:latin typeface="Arial" panose="020B0604020202020204" pitchFamily="34" charset="0"/>
                  </a:rPr>
                  <a:t>Semaine épidémiologique</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95000"/>
                      <a:lumOff val="5000"/>
                    </a:schemeClr>
                  </a:solidFill>
                  <a:latin typeface="Arial" panose="020B0604020202020204" pitchFamily="34" charset="0"/>
                  <a:ea typeface="+mn-ea"/>
                  <a:cs typeface="+mn-cs"/>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lumMod val="95000"/>
                    <a:lumOff val="5000"/>
                  </a:schemeClr>
                </a:solidFill>
                <a:latin typeface="Arial" panose="020B0604020202020204" pitchFamily="34" charset="0"/>
                <a:ea typeface="+mn-ea"/>
                <a:cs typeface="+mn-cs"/>
              </a:defRPr>
            </a:pPr>
            <a:endParaRPr lang="fr-FR"/>
          </a:p>
        </c:txPr>
        <c:crossAx val="2089372888"/>
        <c:crosses val="autoZero"/>
        <c:auto val="1"/>
        <c:lblAlgn val="ctr"/>
        <c:lblOffset val="100"/>
        <c:tickLblSkip val="5"/>
        <c:tickMarkSkip val="1"/>
        <c:noMultiLvlLbl val="0"/>
      </c:catAx>
      <c:valAx>
        <c:axId val="2089372888"/>
        <c:scaling>
          <c:orientation val="minMax"/>
          <c:max val="11"/>
          <c:min val="4"/>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baseline="0" dirty="0">
                    <a:solidFill>
                      <a:schemeClr val="tx1"/>
                    </a:solidFill>
                    <a:latin typeface="Arial" panose="020B0604020202020204" pitchFamily="34" charset="0"/>
                    <a:cs typeface="Arial" panose="020B0604020202020204" pitchFamily="34" charset="0"/>
                  </a:rPr>
                  <a:t>% de décès</a:t>
                </a:r>
                <a:endParaRPr lang="en-US" sz="2000" strike="sngStrike" baseline="0" dirty="0">
                  <a:solidFill>
                    <a:schemeClr val="tx1"/>
                  </a:solidFill>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 sourceLinked="0"/>
        <c:majorTickMark val="out"/>
        <c:minorTickMark val="out"/>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mn-cs"/>
              </a:defRPr>
            </a:pPr>
            <a:endParaRPr lang="fr-FR"/>
          </a:p>
        </c:txPr>
        <c:crossAx val="20893662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897020225412998"/>
          <c:y val="6.1349300087489067E-2"/>
          <c:w val="0.85369303938876395"/>
          <c:h val="0.77528825638147603"/>
        </c:manualLayout>
      </c:layout>
      <c:lineChart>
        <c:grouping val="standard"/>
        <c:varyColors val="0"/>
        <c:ser>
          <c:idx val="0"/>
          <c:order val="0"/>
          <c:tx>
            <c:v>2013-2014</c:v>
          </c:tx>
          <c:spPr>
            <a:ln w="38100" cap="rnd">
              <a:solidFill>
                <a:srgbClr val="0065A4"/>
              </a:solidFill>
              <a:round/>
            </a:ln>
            <a:effectLst/>
          </c:spPr>
          <c:marker>
            <c:symbol val="none"/>
          </c:marker>
          <c:cat>
            <c:numRef>
              <c:f>'By year'!$E$25:$BD$25</c:f>
              <c:numCache>
                <c:formatCode>General</c:formatCode>
                <c:ptCount val="52"/>
                <c:pt idx="0">
                  <c:v>40</c:v>
                </c:pt>
                <c:pt idx="1">
                  <c:v>41</c:v>
                </c:pt>
                <c:pt idx="2">
                  <c:v>42</c:v>
                </c:pt>
                <c:pt idx="3">
                  <c:v>43</c:v>
                </c:pt>
                <c:pt idx="4">
                  <c:v>44</c:v>
                </c:pt>
                <c:pt idx="5">
                  <c:v>45</c:v>
                </c:pt>
                <c:pt idx="6">
                  <c:v>46</c:v>
                </c:pt>
                <c:pt idx="7">
                  <c:v>47</c:v>
                </c:pt>
                <c:pt idx="8">
                  <c:v>48</c:v>
                </c:pt>
                <c:pt idx="9">
                  <c:v>49</c:v>
                </c:pt>
                <c:pt idx="10">
                  <c:v>50</c:v>
                </c:pt>
                <c:pt idx="11">
                  <c:v>51</c:v>
                </c:pt>
                <c:pt idx="12">
                  <c:v>52</c:v>
                </c:pt>
                <c:pt idx="13">
                  <c:v>1</c:v>
                </c:pt>
                <c:pt idx="14">
                  <c:v>2</c:v>
                </c:pt>
                <c:pt idx="15">
                  <c:v>3</c:v>
                </c:pt>
                <c:pt idx="16">
                  <c:v>4</c:v>
                </c:pt>
                <c:pt idx="17">
                  <c:v>5</c:v>
                </c:pt>
                <c:pt idx="18">
                  <c:v>6</c:v>
                </c:pt>
                <c:pt idx="19">
                  <c:v>7</c:v>
                </c:pt>
                <c:pt idx="20">
                  <c:v>8</c:v>
                </c:pt>
                <c:pt idx="21">
                  <c:v>9</c:v>
                </c:pt>
                <c:pt idx="22">
                  <c:v>10</c:v>
                </c:pt>
                <c:pt idx="23">
                  <c:v>11</c:v>
                </c:pt>
                <c:pt idx="24">
                  <c:v>12</c:v>
                </c:pt>
                <c:pt idx="25">
                  <c:v>13</c:v>
                </c:pt>
                <c:pt idx="26">
                  <c:v>14</c:v>
                </c:pt>
                <c:pt idx="27">
                  <c:v>15</c:v>
                </c:pt>
                <c:pt idx="28">
                  <c:v>16</c:v>
                </c:pt>
                <c:pt idx="29">
                  <c:v>17</c:v>
                </c:pt>
                <c:pt idx="30">
                  <c:v>18</c:v>
                </c:pt>
                <c:pt idx="31">
                  <c:v>19</c:v>
                </c:pt>
                <c:pt idx="32">
                  <c:v>20</c:v>
                </c:pt>
                <c:pt idx="33">
                  <c:v>21</c:v>
                </c:pt>
                <c:pt idx="34">
                  <c:v>22</c:v>
                </c:pt>
                <c:pt idx="35">
                  <c:v>23</c:v>
                </c:pt>
                <c:pt idx="36">
                  <c:v>24</c:v>
                </c:pt>
                <c:pt idx="37">
                  <c:v>25</c:v>
                </c:pt>
                <c:pt idx="38">
                  <c:v>26</c:v>
                </c:pt>
                <c:pt idx="39">
                  <c:v>27</c:v>
                </c:pt>
                <c:pt idx="40">
                  <c:v>28</c:v>
                </c:pt>
                <c:pt idx="41">
                  <c:v>29</c:v>
                </c:pt>
                <c:pt idx="42">
                  <c:v>30</c:v>
                </c:pt>
                <c:pt idx="43">
                  <c:v>31</c:v>
                </c:pt>
                <c:pt idx="44">
                  <c:v>32</c:v>
                </c:pt>
                <c:pt idx="45">
                  <c:v>33</c:v>
                </c:pt>
                <c:pt idx="46">
                  <c:v>34</c:v>
                </c:pt>
                <c:pt idx="47">
                  <c:v>35</c:v>
                </c:pt>
                <c:pt idx="48">
                  <c:v>36</c:v>
                </c:pt>
                <c:pt idx="49">
                  <c:v>37</c:v>
                </c:pt>
                <c:pt idx="50">
                  <c:v>38</c:v>
                </c:pt>
                <c:pt idx="51">
                  <c:v>39</c:v>
                </c:pt>
              </c:numCache>
            </c:numRef>
          </c:cat>
          <c:val>
            <c:numRef>
              <c:f>'By year'!$E$26:$BD$26</c:f>
              <c:numCache>
                <c:formatCode>0.0</c:formatCode>
                <c:ptCount val="52"/>
                <c:pt idx="0">
                  <c:v>6.6</c:v>
                </c:pt>
                <c:pt idx="1">
                  <c:v>6.7</c:v>
                </c:pt>
                <c:pt idx="2" formatCode="General">
                  <c:v>6.8</c:v>
                </c:pt>
                <c:pt idx="3" formatCode="General">
                  <c:v>6.6</c:v>
                </c:pt>
                <c:pt idx="4" formatCode="General">
                  <c:v>6.7</c:v>
                </c:pt>
                <c:pt idx="5" formatCode="General">
                  <c:v>7</c:v>
                </c:pt>
                <c:pt idx="6" formatCode="General">
                  <c:v>6.7</c:v>
                </c:pt>
                <c:pt idx="7" formatCode="General">
                  <c:v>7</c:v>
                </c:pt>
                <c:pt idx="8" formatCode="General">
                  <c:v>6.9</c:v>
                </c:pt>
                <c:pt idx="9">
                  <c:v>7.2</c:v>
                </c:pt>
                <c:pt idx="10">
                  <c:v>7.6</c:v>
                </c:pt>
                <c:pt idx="11">
                  <c:v>7.7</c:v>
                </c:pt>
                <c:pt idx="12">
                  <c:v>8</c:v>
                </c:pt>
                <c:pt idx="13">
                  <c:v>9.1</c:v>
                </c:pt>
                <c:pt idx="14">
                  <c:v>9.8000000000000007</c:v>
                </c:pt>
                <c:pt idx="15">
                  <c:v>10</c:v>
                </c:pt>
                <c:pt idx="16">
                  <c:v>9.7000000000000011</c:v>
                </c:pt>
                <c:pt idx="17">
                  <c:v>9.3000000000000007</c:v>
                </c:pt>
                <c:pt idx="18">
                  <c:v>9</c:v>
                </c:pt>
                <c:pt idx="19">
                  <c:v>8.6</c:v>
                </c:pt>
                <c:pt idx="20">
                  <c:v>8</c:v>
                </c:pt>
                <c:pt idx="21">
                  <c:v>7.8</c:v>
                </c:pt>
                <c:pt idx="22">
                  <c:v>8</c:v>
                </c:pt>
                <c:pt idx="23">
                  <c:v>7.8</c:v>
                </c:pt>
                <c:pt idx="24">
                  <c:v>7.6</c:v>
                </c:pt>
                <c:pt idx="25">
                  <c:v>7.6</c:v>
                </c:pt>
                <c:pt idx="26">
                  <c:v>7.6</c:v>
                </c:pt>
                <c:pt idx="27">
                  <c:v>7.5</c:v>
                </c:pt>
                <c:pt idx="28">
                  <c:v>7.3</c:v>
                </c:pt>
                <c:pt idx="29">
                  <c:v>7.1</c:v>
                </c:pt>
                <c:pt idx="30">
                  <c:v>7.1</c:v>
                </c:pt>
                <c:pt idx="31">
                  <c:v>7.1</c:v>
                </c:pt>
                <c:pt idx="32">
                  <c:v>6.8</c:v>
                </c:pt>
                <c:pt idx="33">
                  <c:v>6.7</c:v>
                </c:pt>
                <c:pt idx="34">
                  <c:v>6.5</c:v>
                </c:pt>
                <c:pt idx="35">
                  <c:v>6.8</c:v>
                </c:pt>
                <c:pt idx="36">
                  <c:v>6.8</c:v>
                </c:pt>
                <c:pt idx="37">
                  <c:v>6.5</c:v>
                </c:pt>
                <c:pt idx="38">
                  <c:v>6.3</c:v>
                </c:pt>
                <c:pt idx="39">
                  <c:v>6.3</c:v>
                </c:pt>
                <c:pt idx="40">
                  <c:v>6.3</c:v>
                </c:pt>
                <c:pt idx="41">
                  <c:v>6.2</c:v>
                </c:pt>
                <c:pt idx="42">
                  <c:v>6.3</c:v>
                </c:pt>
                <c:pt idx="43">
                  <c:v>6.2</c:v>
                </c:pt>
                <c:pt idx="44">
                  <c:v>6</c:v>
                </c:pt>
                <c:pt idx="45">
                  <c:v>6.1</c:v>
                </c:pt>
                <c:pt idx="46">
                  <c:v>6.2</c:v>
                </c:pt>
                <c:pt idx="47">
                  <c:v>6.1</c:v>
                </c:pt>
                <c:pt idx="48">
                  <c:v>6.2</c:v>
                </c:pt>
                <c:pt idx="49">
                  <c:v>6.1</c:v>
                </c:pt>
                <c:pt idx="50">
                  <c:v>6.2</c:v>
                </c:pt>
                <c:pt idx="51">
                  <c:v>6.2</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007C-441E-ABCF-315A4AB8EC33}"/>
            </c:ext>
          </c:extLst>
        </c:ser>
        <c:ser>
          <c:idx val="1"/>
          <c:order val="1"/>
          <c:tx>
            <c:v>2014-2015</c:v>
          </c:tx>
          <c:spPr>
            <a:ln w="38100" cap="rnd">
              <a:solidFill>
                <a:sysClr val="windowText" lastClr="000000"/>
              </a:solidFill>
              <a:prstDash val="solid"/>
              <a:round/>
            </a:ln>
            <a:effectLst/>
          </c:spPr>
          <c:marker>
            <c:symbol val="none"/>
          </c:marker>
          <c:cat>
            <c:numRef>
              <c:f>'By year'!$E$25:$BD$25</c:f>
              <c:numCache>
                <c:formatCode>General</c:formatCode>
                <c:ptCount val="52"/>
                <c:pt idx="0">
                  <c:v>40</c:v>
                </c:pt>
                <c:pt idx="1">
                  <c:v>41</c:v>
                </c:pt>
                <c:pt idx="2">
                  <c:v>42</c:v>
                </c:pt>
                <c:pt idx="3">
                  <c:v>43</c:v>
                </c:pt>
                <c:pt idx="4">
                  <c:v>44</c:v>
                </c:pt>
                <c:pt idx="5">
                  <c:v>45</c:v>
                </c:pt>
                <c:pt idx="6">
                  <c:v>46</c:v>
                </c:pt>
                <c:pt idx="7">
                  <c:v>47</c:v>
                </c:pt>
                <c:pt idx="8">
                  <c:v>48</c:v>
                </c:pt>
                <c:pt idx="9">
                  <c:v>49</c:v>
                </c:pt>
                <c:pt idx="10">
                  <c:v>50</c:v>
                </c:pt>
                <c:pt idx="11">
                  <c:v>51</c:v>
                </c:pt>
                <c:pt idx="12">
                  <c:v>52</c:v>
                </c:pt>
                <c:pt idx="13">
                  <c:v>1</c:v>
                </c:pt>
                <c:pt idx="14">
                  <c:v>2</c:v>
                </c:pt>
                <c:pt idx="15">
                  <c:v>3</c:v>
                </c:pt>
                <c:pt idx="16">
                  <c:v>4</c:v>
                </c:pt>
                <c:pt idx="17">
                  <c:v>5</c:v>
                </c:pt>
                <c:pt idx="18">
                  <c:v>6</c:v>
                </c:pt>
                <c:pt idx="19">
                  <c:v>7</c:v>
                </c:pt>
                <c:pt idx="20">
                  <c:v>8</c:v>
                </c:pt>
                <c:pt idx="21">
                  <c:v>9</c:v>
                </c:pt>
                <c:pt idx="22">
                  <c:v>10</c:v>
                </c:pt>
                <c:pt idx="23">
                  <c:v>11</c:v>
                </c:pt>
                <c:pt idx="24">
                  <c:v>12</c:v>
                </c:pt>
                <c:pt idx="25">
                  <c:v>13</c:v>
                </c:pt>
                <c:pt idx="26">
                  <c:v>14</c:v>
                </c:pt>
                <c:pt idx="27">
                  <c:v>15</c:v>
                </c:pt>
                <c:pt idx="28">
                  <c:v>16</c:v>
                </c:pt>
                <c:pt idx="29">
                  <c:v>17</c:v>
                </c:pt>
                <c:pt idx="30">
                  <c:v>18</c:v>
                </c:pt>
                <c:pt idx="31">
                  <c:v>19</c:v>
                </c:pt>
                <c:pt idx="32">
                  <c:v>20</c:v>
                </c:pt>
                <c:pt idx="33">
                  <c:v>21</c:v>
                </c:pt>
                <c:pt idx="34">
                  <c:v>22</c:v>
                </c:pt>
                <c:pt idx="35">
                  <c:v>23</c:v>
                </c:pt>
                <c:pt idx="36">
                  <c:v>24</c:v>
                </c:pt>
                <c:pt idx="37">
                  <c:v>25</c:v>
                </c:pt>
                <c:pt idx="38">
                  <c:v>26</c:v>
                </c:pt>
                <c:pt idx="39">
                  <c:v>27</c:v>
                </c:pt>
                <c:pt idx="40">
                  <c:v>28</c:v>
                </c:pt>
                <c:pt idx="41">
                  <c:v>29</c:v>
                </c:pt>
                <c:pt idx="42">
                  <c:v>30</c:v>
                </c:pt>
                <c:pt idx="43">
                  <c:v>31</c:v>
                </c:pt>
                <c:pt idx="44">
                  <c:v>32</c:v>
                </c:pt>
                <c:pt idx="45">
                  <c:v>33</c:v>
                </c:pt>
                <c:pt idx="46">
                  <c:v>34</c:v>
                </c:pt>
                <c:pt idx="47">
                  <c:v>35</c:v>
                </c:pt>
                <c:pt idx="48">
                  <c:v>36</c:v>
                </c:pt>
                <c:pt idx="49">
                  <c:v>37</c:v>
                </c:pt>
                <c:pt idx="50">
                  <c:v>38</c:v>
                </c:pt>
                <c:pt idx="51">
                  <c:v>39</c:v>
                </c:pt>
              </c:numCache>
            </c:numRef>
          </c:cat>
          <c:val>
            <c:numRef>
              <c:f>'By year'!$E$27:$BD$27</c:f>
              <c:numCache>
                <c:formatCode>0.0</c:formatCode>
                <c:ptCount val="52"/>
                <c:pt idx="0">
                  <c:v>6.4</c:v>
                </c:pt>
                <c:pt idx="1">
                  <c:v>6.4</c:v>
                </c:pt>
                <c:pt idx="2">
                  <c:v>6.3</c:v>
                </c:pt>
                <c:pt idx="3">
                  <c:v>6.5</c:v>
                </c:pt>
                <c:pt idx="4">
                  <c:v>6.5</c:v>
                </c:pt>
                <c:pt idx="5">
                  <c:v>6.3</c:v>
                </c:pt>
                <c:pt idx="6">
                  <c:v>6.4</c:v>
                </c:pt>
                <c:pt idx="7">
                  <c:v>6.5</c:v>
                </c:pt>
                <c:pt idx="8">
                  <c:v>6.7</c:v>
                </c:pt>
                <c:pt idx="9">
                  <c:v>7</c:v>
                </c:pt>
                <c:pt idx="10">
                  <c:v>7.4</c:v>
                </c:pt>
                <c:pt idx="11">
                  <c:v>8.1</c:v>
                </c:pt>
                <c:pt idx="12">
                  <c:v>8.5</c:v>
                </c:pt>
                <c:pt idx="13">
                  <c:v>10.199999999999999</c:v>
                </c:pt>
                <c:pt idx="14">
                  <c:v>10.8</c:v>
                </c:pt>
                <c:pt idx="15">
                  <c:v>10.7</c:v>
                </c:pt>
                <c:pt idx="16">
                  <c:v>10</c:v>
                </c:pt>
                <c:pt idx="17">
                  <c:v>9.5</c:v>
                </c:pt>
                <c:pt idx="18">
                  <c:v>9.1</c:v>
                </c:pt>
                <c:pt idx="19">
                  <c:v>8.8000000000000007</c:v>
                </c:pt>
                <c:pt idx="20">
                  <c:v>8.4</c:v>
                </c:pt>
                <c:pt idx="21">
                  <c:v>8.5</c:v>
                </c:pt>
                <c:pt idx="22">
                  <c:v>8.4</c:v>
                </c:pt>
                <c:pt idx="23">
                  <c:v>8.3000000000000007</c:v>
                </c:pt>
                <c:pt idx="24">
                  <c:v>8</c:v>
                </c:pt>
                <c:pt idx="25">
                  <c:v>7.5</c:v>
                </c:pt>
                <c:pt idx="26">
                  <c:v>7.4</c:v>
                </c:pt>
                <c:pt idx="27">
                  <c:v>7.5</c:v>
                </c:pt>
                <c:pt idx="28">
                  <c:v>7.6</c:v>
                </c:pt>
                <c:pt idx="29">
                  <c:v>7.6</c:v>
                </c:pt>
                <c:pt idx="30">
                  <c:v>7.2</c:v>
                </c:pt>
                <c:pt idx="31">
                  <c:v>6.9</c:v>
                </c:pt>
                <c:pt idx="32">
                  <c:v>6.9</c:v>
                </c:pt>
                <c:pt idx="33">
                  <c:v>6.6</c:v>
                </c:pt>
                <c:pt idx="34">
                  <c:v>6.8</c:v>
                </c:pt>
                <c:pt idx="35">
                  <c:v>6.5</c:v>
                </c:pt>
                <c:pt idx="36">
                  <c:v>6.4</c:v>
                </c:pt>
                <c:pt idx="37">
                  <c:v>6.4</c:v>
                </c:pt>
                <c:pt idx="38">
                  <c:v>6.5</c:v>
                </c:pt>
                <c:pt idx="39">
                  <c:v>6.3</c:v>
                </c:pt>
                <c:pt idx="40">
                  <c:v>6.3</c:v>
                </c:pt>
                <c:pt idx="41">
                  <c:v>6.2</c:v>
                </c:pt>
                <c:pt idx="42">
                  <c:v>6.2</c:v>
                </c:pt>
                <c:pt idx="43">
                  <c:v>6</c:v>
                </c:pt>
                <c:pt idx="44">
                  <c:v>6.1</c:v>
                </c:pt>
                <c:pt idx="45">
                  <c:v>5.9</c:v>
                </c:pt>
                <c:pt idx="46">
                  <c:v>6.1</c:v>
                </c:pt>
                <c:pt idx="47">
                  <c:v>6</c:v>
                </c:pt>
                <c:pt idx="48">
                  <c:v>6</c:v>
                </c:pt>
                <c:pt idx="49">
                  <c:v>6.1</c:v>
                </c:pt>
                <c:pt idx="50">
                  <c:v>6.2</c:v>
                </c:pt>
                <c:pt idx="51">
                  <c:v>6.2</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007C-441E-ABCF-315A4AB8EC33}"/>
            </c:ext>
          </c:extLst>
        </c:ser>
        <c:ser>
          <c:idx val="2"/>
          <c:order val="2"/>
          <c:tx>
            <c:v>2015-2016</c:v>
          </c:tx>
          <c:spPr>
            <a:ln w="38100" cap="rnd">
              <a:solidFill>
                <a:srgbClr val="C00000"/>
              </a:solidFill>
              <a:round/>
            </a:ln>
            <a:effectLst/>
          </c:spPr>
          <c:marker>
            <c:symbol val="none"/>
          </c:marker>
          <c:cat>
            <c:numRef>
              <c:f>'By year'!$E$25:$BD$25</c:f>
              <c:numCache>
                <c:formatCode>General</c:formatCode>
                <c:ptCount val="52"/>
                <c:pt idx="0">
                  <c:v>40</c:v>
                </c:pt>
                <c:pt idx="1">
                  <c:v>41</c:v>
                </c:pt>
                <c:pt idx="2">
                  <c:v>42</c:v>
                </c:pt>
                <c:pt idx="3">
                  <c:v>43</c:v>
                </c:pt>
                <c:pt idx="4">
                  <c:v>44</c:v>
                </c:pt>
                <c:pt idx="5">
                  <c:v>45</c:v>
                </c:pt>
                <c:pt idx="6">
                  <c:v>46</c:v>
                </c:pt>
                <c:pt idx="7">
                  <c:v>47</c:v>
                </c:pt>
                <c:pt idx="8">
                  <c:v>48</c:v>
                </c:pt>
                <c:pt idx="9">
                  <c:v>49</c:v>
                </c:pt>
                <c:pt idx="10">
                  <c:v>50</c:v>
                </c:pt>
                <c:pt idx="11">
                  <c:v>51</c:v>
                </c:pt>
                <c:pt idx="12">
                  <c:v>52</c:v>
                </c:pt>
                <c:pt idx="13">
                  <c:v>1</c:v>
                </c:pt>
                <c:pt idx="14">
                  <c:v>2</c:v>
                </c:pt>
                <c:pt idx="15">
                  <c:v>3</c:v>
                </c:pt>
                <c:pt idx="16">
                  <c:v>4</c:v>
                </c:pt>
                <c:pt idx="17">
                  <c:v>5</c:v>
                </c:pt>
                <c:pt idx="18">
                  <c:v>6</c:v>
                </c:pt>
                <c:pt idx="19">
                  <c:v>7</c:v>
                </c:pt>
                <c:pt idx="20">
                  <c:v>8</c:v>
                </c:pt>
                <c:pt idx="21">
                  <c:v>9</c:v>
                </c:pt>
                <c:pt idx="22">
                  <c:v>10</c:v>
                </c:pt>
                <c:pt idx="23">
                  <c:v>11</c:v>
                </c:pt>
                <c:pt idx="24">
                  <c:v>12</c:v>
                </c:pt>
                <c:pt idx="25">
                  <c:v>13</c:v>
                </c:pt>
                <c:pt idx="26">
                  <c:v>14</c:v>
                </c:pt>
                <c:pt idx="27">
                  <c:v>15</c:v>
                </c:pt>
                <c:pt idx="28">
                  <c:v>16</c:v>
                </c:pt>
                <c:pt idx="29">
                  <c:v>17</c:v>
                </c:pt>
                <c:pt idx="30">
                  <c:v>18</c:v>
                </c:pt>
                <c:pt idx="31">
                  <c:v>19</c:v>
                </c:pt>
                <c:pt idx="32">
                  <c:v>20</c:v>
                </c:pt>
                <c:pt idx="33">
                  <c:v>21</c:v>
                </c:pt>
                <c:pt idx="34">
                  <c:v>22</c:v>
                </c:pt>
                <c:pt idx="35">
                  <c:v>23</c:v>
                </c:pt>
                <c:pt idx="36">
                  <c:v>24</c:v>
                </c:pt>
                <c:pt idx="37">
                  <c:v>25</c:v>
                </c:pt>
                <c:pt idx="38">
                  <c:v>26</c:v>
                </c:pt>
                <c:pt idx="39">
                  <c:v>27</c:v>
                </c:pt>
                <c:pt idx="40">
                  <c:v>28</c:v>
                </c:pt>
                <c:pt idx="41">
                  <c:v>29</c:v>
                </c:pt>
                <c:pt idx="42">
                  <c:v>30</c:v>
                </c:pt>
                <c:pt idx="43">
                  <c:v>31</c:v>
                </c:pt>
                <c:pt idx="44">
                  <c:v>32</c:v>
                </c:pt>
                <c:pt idx="45">
                  <c:v>33</c:v>
                </c:pt>
                <c:pt idx="46">
                  <c:v>34</c:v>
                </c:pt>
                <c:pt idx="47">
                  <c:v>35</c:v>
                </c:pt>
                <c:pt idx="48">
                  <c:v>36</c:v>
                </c:pt>
                <c:pt idx="49">
                  <c:v>37</c:v>
                </c:pt>
                <c:pt idx="50">
                  <c:v>38</c:v>
                </c:pt>
                <c:pt idx="51">
                  <c:v>39</c:v>
                </c:pt>
              </c:numCache>
            </c:numRef>
          </c:cat>
          <c:val>
            <c:numRef>
              <c:f>'By year'!$E$28:$BD$28</c:f>
              <c:numCache>
                <c:formatCode>0.0</c:formatCode>
                <c:ptCount val="52"/>
                <c:pt idx="0">
                  <c:v>6.3</c:v>
                </c:pt>
                <c:pt idx="1">
                  <c:v>6.3</c:v>
                </c:pt>
                <c:pt idx="2">
                  <c:v>6.3</c:v>
                </c:pt>
                <c:pt idx="3">
                  <c:v>6.4</c:v>
                </c:pt>
                <c:pt idx="4">
                  <c:v>6.3</c:v>
                </c:pt>
                <c:pt idx="5">
                  <c:v>6.6</c:v>
                </c:pt>
                <c:pt idx="6">
                  <c:v>6.4</c:v>
                </c:pt>
                <c:pt idx="7">
                  <c:v>6.5</c:v>
                </c:pt>
                <c:pt idx="8">
                  <c:v>6.5</c:v>
                </c:pt>
                <c:pt idx="9">
                  <c:v>6.7</c:v>
                </c:pt>
                <c:pt idx="10">
                  <c:v>6.6</c:v>
                </c:pt>
                <c:pt idx="11">
                  <c:v>6.7</c:v>
                </c:pt>
                <c:pt idx="12">
                  <c:v>6.7</c:v>
                </c:pt>
                <c:pt idx="13">
                  <c:v>7.5</c:v>
                </c:pt>
                <c:pt idx="14">
                  <c:v>7.7</c:v>
                </c:pt>
                <c:pt idx="15">
                  <c:v>7.8</c:v>
                </c:pt>
                <c:pt idx="16">
                  <c:v>7.4</c:v>
                </c:pt>
                <c:pt idx="17">
                  <c:v>7.5</c:v>
                </c:pt>
                <c:pt idx="18">
                  <c:v>7.5</c:v>
                </c:pt>
                <c:pt idx="19">
                  <c:v>7.4</c:v>
                </c:pt>
                <c:pt idx="20">
                  <c:v>7.5</c:v>
                </c:pt>
                <c:pt idx="21">
                  <c:v>8</c:v>
                </c:pt>
                <c:pt idx="22">
                  <c:v>8.1</c:v>
                </c:pt>
                <c:pt idx="23">
                  <c:v>8.1</c:v>
                </c:pt>
                <c:pt idx="24">
                  <c:v>8.3000000000000007</c:v>
                </c:pt>
                <c:pt idx="25">
                  <c:v>8.2000000000000011</c:v>
                </c:pt>
                <c:pt idx="26">
                  <c:v>7.7</c:v>
                </c:pt>
                <c:pt idx="27">
                  <c:v>7.8</c:v>
                </c:pt>
                <c:pt idx="28">
                  <c:v>7.6</c:v>
                </c:pt>
                <c:pt idx="29">
                  <c:v>7.2</c:v>
                </c:pt>
                <c:pt idx="30">
                  <c:v>6.9</c:v>
                </c:pt>
                <c:pt idx="31">
                  <c:v>6.8</c:v>
                </c:pt>
                <c:pt idx="32">
                  <c:v>6.5</c:v>
                </c:pt>
                <c:pt idx="33">
                  <c:v>6.6</c:v>
                </c:pt>
                <c:pt idx="34">
                  <c:v>6.4</c:v>
                </c:pt>
                <c:pt idx="35">
                  <c:v>6.1</c:v>
                </c:pt>
                <c:pt idx="36">
                  <c:v>6.4</c:v>
                </c:pt>
                <c:pt idx="37">
                  <c:v>5.9</c:v>
                </c:pt>
                <c:pt idx="38">
                  <c:v>5.8</c:v>
                </c:pt>
                <c:pt idx="39">
                  <c:v>5.9</c:v>
                </c:pt>
                <c:pt idx="40">
                  <c:v>5.9</c:v>
                </c:pt>
                <c:pt idx="41">
                  <c:v>5.9</c:v>
                </c:pt>
                <c:pt idx="42">
                  <c:v>5.6</c:v>
                </c:pt>
                <c:pt idx="43">
                  <c:v>5.7</c:v>
                </c:pt>
                <c:pt idx="44">
                  <c:v>5.8</c:v>
                </c:pt>
                <c:pt idx="45">
                  <c:v>5.7</c:v>
                </c:pt>
                <c:pt idx="46">
                  <c:v>5.8</c:v>
                </c:pt>
                <c:pt idx="47">
                  <c:v>5.7</c:v>
                </c:pt>
                <c:pt idx="48">
                  <c:v>5.8</c:v>
                </c:pt>
                <c:pt idx="49">
                  <c:v>5.8</c:v>
                </c:pt>
                <c:pt idx="50">
                  <c:v>6.2</c:v>
                </c:pt>
                <c:pt idx="51">
                  <c:v>6.1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007C-441E-ABCF-315A4AB8EC33}"/>
            </c:ext>
          </c:extLst>
        </c:ser>
        <c:dLbls>
          <c:showLegendKey val="0"/>
          <c:showVal val="0"/>
          <c:showCatName val="0"/>
          <c:showSerName val="0"/>
          <c:showPercent val="0"/>
          <c:showBubbleSize val="0"/>
        </c:dLbls>
        <c:smooth val="0"/>
        <c:axId val="2090327960"/>
        <c:axId val="2090334568"/>
      </c:lineChart>
      <c:catAx>
        <c:axId val="2090327960"/>
        <c:scaling>
          <c:orientation val="minMax"/>
        </c:scaling>
        <c:delete val="0"/>
        <c:axPos val="b"/>
        <c:title>
          <c:tx>
            <c:rich>
              <a:bodyPr rot="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r>
                  <a:rPr lang="en-US" sz="2000" baseline="0">
                    <a:solidFill>
                      <a:schemeClr val="tx1"/>
                    </a:solidFill>
                    <a:latin typeface="Arial" panose="020B0604020202020204" pitchFamily="34" charset="0"/>
                  </a:rPr>
                  <a:t>Semaine épidémiologique</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fr-FR"/>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fr-FR"/>
          </a:p>
        </c:txPr>
        <c:crossAx val="2090334568"/>
        <c:crosses val="autoZero"/>
        <c:auto val="1"/>
        <c:lblAlgn val="ctr"/>
        <c:lblOffset val="100"/>
        <c:tickLblSkip val="5"/>
        <c:tickMarkSkip val="1"/>
        <c:noMultiLvlLbl val="0"/>
      </c:catAx>
      <c:valAx>
        <c:axId val="2090334568"/>
        <c:scaling>
          <c:orientation val="minMax"/>
          <c:max val="11"/>
          <c:min val="4"/>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baseline="0" dirty="0">
                    <a:solidFill>
                      <a:schemeClr val="tx1"/>
                    </a:solidFill>
                    <a:latin typeface="Arial" panose="020B0604020202020204" pitchFamily="34" charset="0"/>
                    <a:cs typeface="Arial" panose="020B0604020202020204" pitchFamily="34" charset="0"/>
                  </a:rPr>
                  <a:t>% de décès</a:t>
                </a:r>
                <a:endParaRPr lang="en-US" sz="2000" strike="sngStrike" baseline="0" dirty="0">
                  <a:solidFill>
                    <a:schemeClr val="tx1"/>
                  </a:solidFill>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 sourceLinked="0"/>
        <c:majorTickMark val="out"/>
        <c:minorTickMark val="out"/>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mn-cs"/>
              </a:defRPr>
            </a:pPr>
            <a:endParaRPr lang="fr-FR"/>
          </a:p>
        </c:txPr>
        <c:crossAx val="2090327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6599985943173"/>
          <c:y val="0.14714575209413813"/>
          <c:w val="0.82499771470923"/>
          <c:h val="0.52604765578028012"/>
        </c:manualLayout>
      </c:layout>
      <c:barChart>
        <c:barDir val="col"/>
        <c:grouping val="clustered"/>
        <c:varyColors val="0"/>
        <c:ser>
          <c:idx val="0"/>
          <c:order val="0"/>
          <c:tx>
            <c:v>2014</c:v>
          </c:tx>
          <c:spPr>
            <a:solidFill>
              <a:schemeClr val="accent1"/>
            </a:solidFill>
            <a:ln>
              <a:solidFill>
                <a:schemeClr val="tx1"/>
              </a:solidFill>
            </a:ln>
            <a:effectLst/>
          </c:spPr>
          <c:invertIfNegative val="0"/>
          <c:cat>
            <c:strRef>
              <c:f>Sheet1!$A$2:$A$9</c:f>
              <c:strCache>
                <c:ptCount val="8"/>
                <c:pt idx="0">
                  <c:v>Gaborone</c:v>
                </c:pt>
                <c:pt idx="1">
                  <c:v>Bobirwa</c:v>
                </c:pt>
                <c:pt idx="2">
                  <c:v>SPTC</c:v>
                </c:pt>
                <c:pt idx="3">
                  <c:v>Boteti</c:v>
                </c:pt>
                <c:pt idx="4">
                  <c:v>Charleshill</c:v>
                </c:pt>
                <c:pt idx="5">
                  <c:v>Chobe</c:v>
                </c:pt>
                <c:pt idx="6">
                  <c:v>Goodhope</c:v>
                </c:pt>
                <c:pt idx="7">
                  <c:v>Kgatleng</c:v>
                </c:pt>
              </c:strCache>
            </c:strRef>
          </c:cat>
          <c:val>
            <c:numRef>
              <c:f>Sheet1!$B$2:$B$9</c:f>
              <c:numCache>
                <c:formatCode>General</c:formatCode>
                <c:ptCount val="8"/>
                <c:pt idx="0">
                  <c:v>10</c:v>
                </c:pt>
                <c:pt idx="1">
                  <c:v>7</c:v>
                </c:pt>
                <c:pt idx="2">
                  <c:v>4</c:v>
                </c:pt>
                <c:pt idx="3">
                  <c:v>2</c:v>
                </c:pt>
                <c:pt idx="4">
                  <c:v>1</c:v>
                </c:pt>
                <c:pt idx="5">
                  <c:v>0</c:v>
                </c:pt>
                <c:pt idx="6">
                  <c:v>0</c:v>
                </c:pt>
                <c:pt idx="7">
                  <c:v>0</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C605-49DA-BE74-202B1A7C00FB}"/>
            </c:ext>
          </c:extLst>
        </c:ser>
        <c:ser>
          <c:idx val="1"/>
          <c:order val="1"/>
          <c:tx>
            <c:v>2015</c:v>
          </c:tx>
          <c:spPr>
            <a:solidFill>
              <a:schemeClr val="accent2"/>
            </a:solidFill>
            <a:ln>
              <a:solidFill>
                <a:schemeClr val="tx1"/>
              </a:solidFill>
            </a:ln>
            <a:effectLst/>
          </c:spPr>
          <c:invertIfNegative val="0"/>
          <c:cat>
            <c:strRef>
              <c:f>Sheet1!$A$2:$A$9</c:f>
              <c:strCache>
                <c:ptCount val="8"/>
                <c:pt idx="0">
                  <c:v>Gaborone</c:v>
                </c:pt>
                <c:pt idx="1">
                  <c:v>Bobirwa</c:v>
                </c:pt>
                <c:pt idx="2">
                  <c:v>SPTC</c:v>
                </c:pt>
                <c:pt idx="3">
                  <c:v>Boteti</c:v>
                </c:pt>
                <c:pt idx="4">
                  <c:v>Charleshill</c:v>
                </c:pt>
                <c:pt idx="5">
                  <c:v>Chobe</c:v>
                </c:pt>
                <c:pt idx="6">
                  <c:v>Goodhope</c:v>
                </c:pt>
                <c:pt idx="7">
                  <c:v>Kgatleng</c:v>
                </c:pt>
              </c:strCache>
            </c:strRef>
          </c:cat>
          <c:val>
            <c:numRef>
              <c:f>Sheet1!$C$2:$C$9</c:f>
              <c:numCache>
                <c:formatCode>General</c:formatCode>
                <c:ptCount val="8"/>
                <c:pt idx="0">
                  <c:v>1</c:v>
                </c:pt>
                <c:pt idx="1">
                  <c:v>4</c:v>
                </c:pt>
                <c:pt idx="2">
                  <c:v>0</c:v>
                </c:pt>
                <c:pt idx="3">
                  <c:v>1</c:v>
                </c:pt>
                <c:pt idx="4">
                  <c:v>0</c:v>
                </c:pt>
                <c:pt idx="5">
                  <c:v>1</c:v>
                </c:pt>
                <c:pt idx="6">
                  <c:v>2</c:v>
                </c:pt>
                <c:pt idx="7">
                  <c:v>0</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C605-49DA-BE74-202B1A7C00FB}"/>
            </c:ext>
          </c:extLst>
        </c:ser>
        <c:dLbls>
          <c:showLegendKey val="0"/>
          <c:showVal val="0"/>
          <c:showCatName val="0"/>
          <c:showSerName val="0"/>
          <c:showPercent val="0"/>
          <c:showBubbleSize val="0"/>
        </c:dLbls>
        <c:gapWidth val="150"/>
        <c:axId val="1745347887"/>
        <c:axId val="1736332463"/>
      </c:barChart>
      <c:catAx>
        <c:axId val="1745347887"/>
        <c:scaling>
          <c:orientation val="minMax"/>
        </c:scaling>
        <c:delete val="0"/>
        <c:axPos val="b"/>
        <c:title>
          <c:tx>
            <c:rich>
              <a:bodyPr rot="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sz="1800"/>
                  <a:t>District</a:t>
                </a:r>
              </a:p>
            </c:rich>
          </c:tx>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title>
        <c:numFmt formatCode="General"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crossAx val="1736332463"/>
        <c:crosses val="autoZero"/>
        <c:auto val="1"/>
        <c:lblAlgn val="ctr"/>
        <c:lblOffset val="100"/>
        <c:noMultiLvlLbl val="0"/>
      </c:catAx>
      <c:valAx>
        <c:axId val="1736332463"/>
        <c:scaling>
          <c:orientation val="minMax"/>
        </c:scaling>
        <c:delete val="0"/>
        <c:axPos val="l"/>
        <c:title>
          <c:tx>
            <c:rich>
              <a:bodyPr rot="-540000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sz="1800"/>
                  <a:t>Nombre de décès</a:t>
                </a:r>
              </a:p>
            </c:rich>
          </c:tx>
          <c:overlay val="0"/>
          <c:spPr>
            <a:noFill/>
            <a:ln>
              <a:noFill/>
            </a:ln>
            <a:effectLst/>
          </c:spPr>
          <c:txPr>
            <a:bodyPr rot="-540000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title>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crossAx val="1745347887"/>
        <c:crosses val="autoZero"/>
        <c:crossBetween val="between"/>
      </c:valAx>
      <c:spPr>
        <a:noFill/>
        <a:ln>
          <a:noFill/>
        </a:ln>
        <a:effectLst/>
      </c:spPr>
    </c:plotArea>
    <c:legend>
      <c:legendPos val="t"/>
      <c:layout>
        <c:manualLayout>
          <c:xMode val="edge"/>
          <c:yMode val="edge"/>
          <c:x val="0.6265981365830614"/>
          <c:y val="0.17567572704390663"/>
          <c:w val="0.24639744509421665"/>
          <c:h val="7.1452079153209738E-2"/>
        </c:manualLayout>
      </c:layout>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fr-FR"/>
        </a:p>
      </c:txPr>
    </c:legend>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ysClr val="windowText" lastClr="000000"/>
          </a:solidFill>
          <a:latin typeface="Arial" panose="020B0604020202020204" pitchFamily="34" charset="0"/>
          <a:cs typeface="Arial" panose="020B0604020202020204" pitchFamily="34" charset="0"/>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800" b="1" noProof="0" dirty="0">
              <a:solidFill>
                <a:schemeClr val="tx1"/>
              </a:solidFill>
              <a:latin typeface="+mn-lt"/>
            </a:rPr>
            <a:t>Détecter, diagnostique</a:t>
          </a:r>
        </a:p>
      </dgm:t>
    </dgm:pt>
    <dgm:pt modelId="{FB260FCA-968B-4532-B7C0-C7E4458DAA50}" type="parTrans" cxnId="{03E7EA8F-C6C9-4D96-85BC-5402EDBD62F6}">
      <dgm:prSet/>
      <dgm:spPr/>
      <dgm:t>
        <a:bodyPr/>
        <a:lstStyle/>
        <a:p>
          <a:endParaRPr lang="fr-FR" noProof="0" dirty="0"/>
        </a:p>
      </dgm:t>
    </dgm:pt>
    <dgm:pt modelId="{9EFDDFF1-2279-486B-9F12-EA5F590C8C00}" type="sibTrans" cxnId="{03E7EA8F-C6C9-4D96-85BC-5402EDBD62F6}">
      <dgm:prSet/>
      <dgm:spPr>
        <a:solidFill>
          <a:srgbClr val="00943B"/>
        </a:solidFill>
        <a:ln>
          <a:noFill/>
        </a:ln>
      </dgm:spPr>
      <dgm:t>
        <a:bodyPr/>
        <a:lstStyle/>
        <a:p>
          <a:endParaRPr lang="fr-FR" noProof="0" dirty="0"/>
        </a:p>
      </dgm:t>
    </dgm:pt>
    <dgm:pt modelId="{C93BFA43-C0F0-4D8C-8530-4A21A2D3204E}">
      <dgm:prSet phldrT="[Text]" custT="1"/>
      <dgm:spPr>
        <a:solidFill>
          <a:schemeClr val="bg1"/>
        </a:solidFill>
        <a:ln w="28575">
          <a:solidFill>
            <a:schemeClr val="tx1"/>
          </a:solidFill>
        </a:ln>
      </dgm:spPr>
      <dgm:t>
        <a:bodyPr/>
        <a:lstStyle/>
        <a:p>
          <a:r>
            <a:rPr lang="fr-FR" sz="2800" b="1" noProof="0" dirty="0">
              <a:solidFill>
                <a:schemeClr val="tx1"/>
              </a:solidFill>
              <a:latin typeface="+mn-lt"/>
            </a:rPr>
            <a:t>Collecter</a:t>
          </a:r>
        </a:p>
      </dgm:t>
    </dgm:pt>
    <dgm:pt modelId="{9765D9CD-EF3A-452D-9EA9-5487042B2018}" type="parTrans" cxnId="{7AE24D85-6EBC-4169-9E2B-3D31F5DD533C}">
      <dgm:prSet/>
      <dgm:spPr/>
      <dgm:t>
        <a:bodyPr/>
        <a:lstStyle/>
        <a:p>
          <a:endParaRPr lang="fr-FR" noProof="0" dirty="0"/>
        </a:p>
      </dgm:t>
    </dgm:pt>
    <dgm:pt modelId="{14C6ACC0-9A20-4A31-9323-11A5312A8790}" type="sibTrans" cxnId="{7AE24D85-6EBC-4169-9E2B-3D31F5DD533C}">
      <dgm:prSet/>
      <dgm:spPr/>
      <dgm:t>
        <a:bodyPr/>
        <a:lstStyle/>
        <a:p>
          <a:endParaRPr lang="fr-FR" noProof="0" dirty="0"/>
        </a:p>
      </dgm:t>
    </dgm:pt>
    <dgm:pt modelId="{FA237A2E-C526-4388-8C57-CACFFBE14482}">
      <dgm:prSet phldrT="[Text]" custT="1"/>
      <dgm:spPr>
        <a:solidFill>
          <a:schemeClr val="bg1"/>
        </a:solidFill>
        <a:ln w="28575">
          <a:solidFill>
            <a:schemeClr val="tx1"/>
          </a:solidFill>
        </a:ln>
      </dgm:spPr>
      <dgm:t>
        <a:bodyPr/>
        <a:lstStyle/>
        <a:p>
          <a:r>
            <a:rPr lang="fr-FR" sz="2800" b="1" noProof="0" dirty="0">
              <a:solidFill>
                <a:schemeClr val="tx1"/>
              </a:solidFill>
              <a:latin typeface="+mn-lt"/>
            </a:rPr>
            <a:t>Compiler, analyser</a:t>
          </a:r>
        </a:p>
      </dgm:t>
    </dgm:pt>
    <dgm:pt modelId="{BE914DF7-8329-4ABF-A71E-F5D40D6578C3}" type="parTrans" cxnId="{BC2F50EA-991E-4C55-A67A-F74585DC2A48}">
      <dgm:prSet/>
      <dgm:spPr/>
      <dgm:t>
        <a:bodyPr/>
        <a:lstStyle/>
        <a:p>
          <a:endParaRPr lang="fr-FR" noProof="0" dirty="0"/>
        </a:p>
      </dgm:t>
    </dgm:pt>
    <dgm:pt modelId="{CF168877-46ED-4EF8-A595-769BD9638DF0}" type="sibTrans" cxnId="{BC2F50EA-991E-4C55-A67A-F74585DC2A48}">
      <dgm:prSet/>
      <dgm:spPr/>
      <dgm:t>
        <a:bodyPr/>
        <a:lstStyle/>
        <a:p>
          <a:endParaRPr lang="fr-FR" noProof="0" dirty="0"/>
        </a:p>
      </dgm:t>
    </dgm:pt>
    <dgm:pt modelId="{E92DDBA3-7A28-46DA-913C-765734FDD153}">
      <dgm:prSet phldrT="[Text]" custT="1"/>
      <dgm:spPr>
        <a:solidFill>
          <a:schemeClr val="bg1"/>
        </a:solidFill>
        <a:ln w="28575">
          <a:solidFill>
            <a:schemeClr val="tx1"/>
          </a:solidFill>
        </a:ln>
      </dgm:spPr>
      <dgm:t>
        <a:bodyPr/>
        <a:lstStyle/>
        <a:p>
          <a:r>
            <a:rPr lang="fr-FR" sz="2800" b="1" noProof="0" dirty="0">
              <a:solidFill>
                <a:schemeClr val="tx1"/>
              </a:solidFill>
              <a:latin typeface="+mn-lt"/>
            </a:rPr>
            <a:t>Interpréter</a:t>
          </a:r>
        </a:p>
      </dgm:t>
    </dgm:pt>
    <dgm:pt modelId="{2B45E9E5-D7FF-4F92-8BFA-4D32B0F2927B}" type="parTrans" cxnId="{C950ED09-DF7C-4709-9E02-15921BEDBFF3}">
      <dgm:prSet/>
      <dgm:spPr/>
      <dgm:t>
        <a:bodyPr/>
        <a:lstStyle/>
        <a:p>
          <a:endParaRPr lang="fr-FR" noProof="0" dirty="0"/>
        </a:p>
      </dgm:t>
    </dgm:pt>
    <dgm:pt modelId="{6068EEB7-7E6E-427F-9467-3C9735AE205D}" type="sibTrans" cxnId="{C950ED09-DF7C-4709-9E02-15921BEDBFF3}">
      <dgm:prSet/>
      <dgm:spPr/>
      <dgm:t>
        <a:bodyPr/>
        <a:lstStyle/>
        <a:p>
          <a:endParaRPr lang="fr-FR" noProof="0" dirty="0"/>
        </a:p>
      </dgm:t>
    </dgm:pt>
    <dgm:pt modelId="{C7EE9216-F411-4BAB-897B-D2E3D4AA3C70}">
      <dgm:prSet phldrT="[Text]" custT="1"/>
      <dgm:spPr>
        <a:solidFill>
          <a:schemeClr val="bg1"/>
        </a:solidFill>
        <a:ln w="28575">
          <a:solidFill>
            <a:schemeClr val="tx1"/>
          </a:solidFill>
        </a:ln>
      </dgm:spPr>
      <dgm:t>
        <a:bodyPr/>
        <a:lstStyle/>
        <a:p>
          <a:r>
            <a:rPr lang="fr-FR" sz="2800" b="1" noProof="0" dirty="0">
              <a:solidFill>
                <a:schemeClr val="tx1"/>
              </a:solidFill>
              <a:latin typeface="+mn-lt"/>
            </a:rPr>
            <a:t>Agir</a:t>
          </a:r>
        </a:p>
      </dgm:t>
    </dgm:pt>
    <dgm:pt modelId="{FA231D2B-1989-4D30-A8FE-ABEC0F278957}" type="parTrans" cxnId="{963EB135-48FB-451D-BE53-FAEEEF4F717B}">
      <dgm:prSet/>
      <dgm:spPr/>
      <dgm:t>
        <a:bodyPr/>
        <a:lstStyle/>
        <a:p>
          <a:endParaRPr lang="fr-FR" noProof="0" dirty="0"/>
        </a:p>
      </dgm:t>
    </dgm:pt>
    <dgm:pt modelId="{BE80A37D-3C75-4FC8-9768-AAD4ADC8664A}" type="sibTrans" cxnId="{963EB135-48FB-451D-BE53-FAEEEF4F717B}">
      <dgm:prSet/>
      <dgm:spPr/>
      <dgm:t>
        <a:bodyPr/>
        <a:lstStyle/>
        <a:p>
          <a:endParaRPr lang="fr-FR" noProof="0" dirty="0"/>
        </a:p>
      </dgm:t>
    </dgm:pt>
    <dgm:pt modelId="{26DB14CD-EFE5-45C5-BA9B-0741D9AB0491}">
      <dgm:prSet phldrT="[Text]" custT="1"/>
      <dgm:spPr>
        <a:solidFill>
          <a:schemeClr val="bg1"/>
        </a:solidFill>
        <a:ln w="28575">
          <a:solidFill>
            <a:schemeClr val="tx1"/>
          </a:solidFill>
        </a:ln>
      </dgm:spPr>
      <dgm:t>
        <a:bodyPr/>
        <a:lstStyle/>
        <a:p>
          <a:r>
            <a:rPr lang="fr-FR" sz="2800" b="1" noProof="0" dirty="0">
              <a:solidFill>
                <a:schemeClr val="tx1"/>
              </a:solidFill>
              <a:latin typeface="+mn-lt"/>
            </a:rPr>
            <a:t>Communiquer</a:t>
          </a:r>
        </a:p>
      </dgm:t>
    </dgm:pt>
    <dgm:pt modelId="{12DAC2CD-BDDF-46C6-B789-4ADD0ABFB623}" type="parTrans" cxnId="{CAE0F8CE-9B0D-443D-A2DE-F50A01F0FBEC}">
      <dgm:prSet/>
      <dgm:spPr/>
      <dgm:t>
        <a:bodyPr/>
        <a:lstStyle/>
        <a:p>
          <a:endParaRPr lang="fr-FR" noProof="0" dirty="0"/>
        </a:p>
      </dgm:t>
    </dgm:pt>
    <dgm:pt modelId="{D2B9AB04-9D0E-4FE8-BD3C-D4052D46AA6F}" type="sibTrans" cxnId="{CAE0F8CE-9B0D-443D-A2DE-F50A01F0FBEC}">
      <dgm:prSet/>
      <dgm:spPr/>
      <dgm:t>
        <a:bodyPr/>
        <a:lstStyle/>
        <a:p>
          <a:endParaRPr lang="fr-FR" noProof="0" dirty="0"/>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342">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700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07898" y="-214617"/>
          <a:ext cx="7267426" cy="4909295"/>
        </a:xfrm>
        <a:prstGeom prst="circularArrow">
          <a:avLst>
            <a:gd name="adj1" fmla="val 5274"/>
            <a:gd name="adj2" fmla="val 312630"/>
            <a:gd name="adj3" fmla="val 13509548"/>
            <a:gd name="adj4" fmla="val 17561606"/>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46410" y="1619"/>
          <a:ext cx="2590402"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Détecter, diagnostique</a:t>
          </a:r>
        </a:p>
      </dsp:txBody>
      <dsp:txXfrm>
        <a:off x="3792446" y="47655"/>
        <a:ext cx="2498330" cy="850976"/>
      </dsp:txXfrm>
    </dsp:sp>
    <dsp:sp modelId="{1695DC22-9A36-4B48-AEFF-7E4FDFC1713F}">
      <dsp:nvSpPr>
        <dsp:cNvPr id="0" name=""/>
        <dsp:cNvSpPr/>
      </dsp:nvSpPr>
      <dsp:spPr>
        <a:xfrm>
          <a:off x="6968160" y="928908"/>
          <a:ext cx="1886096"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Collecter</a:t>
          </a:r>
        </a:p>
      </dsp:txBody>
      <dsp:txXfrm>
        <a:off x="7014196" y="974944"/>
        <a:ext cx="1794024" cy="850976"/>
      </dsp:txXfrm>
    </dsp:sp>
    <dsp:sp modelId="{07166AA7-B419-46BE-8707-58768C01B0F0}">
      <dsp:nvSpPr>
        <dsp:cNvPr id="0" name=""/>
        <dsp:cNvSpPr/>
      </dsp:nvSpPr>
      <dsp:spPr>
        <a:xfrm>
          <a:off x="6841342" y="2986004"/>
          <a:ext cx="2018236"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Compiler, analyser</a:t>
          </a:r>
        </a:p>
      </dsp:txBody>
      <dsp:txXfrm>
        <a:off x="6887378" y="3032040"/>
        <a:ext cx="1926164" cy="850976"/>
      </dsp:txXfrm>
    </dsp:sp>
    <dsp:sp modelId="{03ED3239-7976-43C1-9470-0A426C83A8ED}">
      <dsp:nvSpPr>
        <dsp:cNvPr id="0" name=""/>
        <dsp:cNvSpPr/>
      </dsp:nvSpPr>
      <dsp:spPr>
        <a:xfrm>
          <a:off x="4042386" y="3986440"/>
          <a:ext cx="2131515"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Interpréter</a:t>
          </a:r>
        </a:p>
      </dsp:txBody>
      <dsp:txXfrm>
        <a:off x="4088422" y="4032476"/>
        <a:ext cx="2039443" cy="850976"/>
      </dsp:txXfrm>
    </dsp:sp>
    <dsp:sp modelId="{CB7BE2BC-AC16-42C7-9D95-B7BD321D88D7}">
      <dsp:nvSpPr>
        <dsp:cNvPr id="0" name=""/>
        <dsp:cNvSpPr/>
      </dsp:nvSpPr>
      <dsp:spPr>
        <a:xfrm>
          <a:off x="700521" y="3028598"/>
          <a:ext cx="2725107"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Communiquer</a:t>
          </a:r>
        </a:p>
      </dsp:txBody>
      <dsp:txXfrm>
        <a:off x="746557" y="3074634"/>
        <a:ext cx="2633035" cy="850976"/>
      </dsp:txXfrm>
    </dsp:sp>
    <dsp:sp modelId="{74BED3F0-1F3F-4B93-9710-4F13C5417E70}">
      <dsp:nvSpPr>
        <dsp:cNvPr id="0" name=""/>
        <dsp:cNvSpPr/>
      </dsp:nvSpPr>
      <dsp:spPr>
        <a:xfrm>
          <a:off x="638161" y="928910"/>
          <a:ext cx="2219558"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Agir</a:t>
          </a:r>
        </a:p>
      </dsp:txBody>
      <dsp:txXfrm>
        <a:off x="684197" y="974946"/>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62" name="Google Shape;362;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p>
          <a:p>
            <a:pPr marL="0" indent="0">
              <a:spcBef>
                <a:spcPts val="0"/>
              </a:spcBef>
            </a:pPr>
            <a:endParaRPr lang="fr-FR" b="1" noProof="0" dirty="0">
              <a:latin typeface="Arial"/>
              <a:cs typeface="Arial"/>
              <a:sym typeface="Arial"/>
            </a:endParaRPr>
          </a:p>
          <a:p>
            <a:pPr marL="177845" indent="-177845" defTabSz="948507">
              <a:spcBef>
                <a:spcPts val="0"/>
              </a:spcBef>
              <a:buFont typeface="Wingdings" panose="05000000000000000000" pitchFamily="2" charset="2"/>
              <a:buChar char="v"/>
              <a:defRPr/>
            </a:pPr>
            <a:r>
              <a:rPr lang="fr-FR" i="1" dirty="0">
                <a:latin typeface="+mn-lt"/>
                <a:ea typeface="Aptos" panose="020B0004020202020204" pitchFamily="34" charset="0"/>
              </a:rPr>
              <a:t>N'hésitez pas à modifier cette présentation pour l'adapter à votre contexte local.  Si des modifications sont apportées, veuillez l'indiquer : </a:t>
            </a:r>
            <a:r>
              <a:rPr lang="fr-FR" b="1" i="1" dirty="0">
                <a:latin typeface="+mn-lt"/>
                <a:ea typeface="Aptos" panose="020B0004020202020204" pitchFamily="34" charset="0"/>
              </a:rPr>
              <a:t>« Cette présentation a été partiellement modifiée par rapport à la version originale du CDC » </a:t>
            </a:r>
            <a:r>
              <a:rPr lang="fr-FR" i="1" dirty="0">
                <a:latin typeface="+mn-lt"/>
                <a:ea typeface="Aptos" panose="020B0004020202020204" pitchFamily="34" charset="0"/>
              </a:rPr>
              <a:t>sur cette diapositive.</a:t>
            </a:r>
            <a:endParaRPr lang="fr-FR" i="1" dirty="0">
              <a:latin typeface="+mn-lt"/>
            </a:endParaRPr>
          </a:p>
          <a:p>
            <a:pPr marL="0" indent="0">
              <a:spcBef>
                <a:spcPts val="0"/>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a:t>
            </a:r>
            <a:r>
              <a:rPr lang="fr-FR" b="0" u="none" noProof="0" dirty="0">
                <a:latin typeface="Arial"/>
                <a:ea typeface="Arial"/>
                <a:cs typeface="Arial"/>
                <a:sym typeface="Arial"/>
              </a:rPr>
              <a:t> l'interprétation </a:t>
            </a:r>
            <a:r>
              <a:rPr lang="fr-FR" b="0" noProof="0" dirty="0">
                <a:latin typeface="Arial"/>
                <a:ea typeface="Arial"/>
                <a:cs typeface="Arial"/>
                <a:sym typeface="Arial"/>
              </a:rPr>
              <a:t>des données est le </a:t>
            </a:r>
            <a:r>
              <a:rPr lang="fr-FR" noProof="0" dirty="0">
                <a:latin typeface="Arial"/>
                <a:ea typeface="Arial"/>
                <a:cs typeface="Arial"/>
                <a:sym typeface="Arial"/>
              </a:rPr>
              <a:t>processus qui consiste à donner un sens aux observations et aux résultats de l'analyse, et c'est le prochain sujet que nous examinerons. </a:t>
            </a:r>
            <a:endParaRPr lang="fr-FR" noProof="0" dirty="0"/>
          </a:p>
          <a:p>
            <a:pPr marL="0" indent="0">
              <a:spcBef>
                <a:spcPts val="373"/>
              </a:spcBef>
            </a:pPr>
            <a:endParaRPr b="0" dirty="0">
              <a:latin typeface="Arial"/>
              <a:ea typeface="Arial"/>
              <a:cs typeface="Arial"/>
              <a:sym typeface="Arial"/>
            </a:endParaRPr>
          </a:p>
        </p:txBody>
      </p:sp>
      <p:sp>
        <p:nvSpPr>
          <p:cNvPr id="363" name="Google Shape;363;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a:t>
            </a:fld>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1" name="Google Shape;431;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lnSpc>
                <a:spcPct val="115000"/>
              </a:lnSpc>
              <a:spcBef>
                <a:spcPts val="622"/>
              </a:spcBef>
            </a:pPr>
            <a:endParaRPr lang="fr-FR" i="1" dirty="0"/>
          </a:p>
          <a:p>
            <a:pPr marL="177845" indent="-177845">
              <a:lnSpc>
                <a:spcPct val="115000"/>
              </a:lnSpc>
              <a:spcBef>
                <a:spcPts val="622"/>
              </a:spcBef>
              <a:buClr>
                <a:schemeClr val="dk1"/>
              </a:buClr>
              <a:buSzPts val="1200"/>
              <a:buFont typeface="Noto Sans Symbols"/>
              <a:buChar char="❖"/>
            </a:pPr>
            <a:r>
              <a:rPr lang="fr-FR" b="1" i="1" dirty="0"/>
              <a:t>Les déclarations suivantes sont des exemples de réponses. Le langage utilisé par les participants peut être très différent, à condition qu'il soit clair.</a:t>
            </a:r>
            <a:endParaRPr lang="fr-FR" noProof="0" dirty="0"/>
          </a:p>
          <a:p>
            <a:pPr marL="474254" lvl="1" indent="0">
              <a:lnSpc>
                <a:spcPct val="115000"/>
              </a:lnSpc>
              <a:spcBef>
                <a:spcPts val="622"/>
              </a:spcBef>
              <a:buClr>
                <a:schemeClr val="dk1"/>
              </a:buClr>
              <a:buSzPts val="1200"/>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Lire</a:t>
            </a:r>
            <a:r>
              <a:rPr lang="fr-FR" b="1" dirty="0"/>
              <a:t> : Dengue, Province H, 2023 </a:t>
            </a:r>
            <a:r>
              <a:rPr lang="fr-FR" dirty="0"/>
              <a:t>« </a:t>
            </a:r>
            <a:r>
              <a:rPr lang="fr-FR" i="1" dirty="0"/>
              <a:t>L'âge moyen des </a:t>
            </a:r>
            <a:r>
              <a:rPr lang="fr-FR" b="1" i="1" dirty="0"/>
              <a:t>patients atteints de dengue dans la province H en 2023</a:t>
            </a:r>
            <a:r>
              <a:rPr lang="fr-FR" i="1" dirty="0"/>
              <a:t> était légèrement supérieur à 30 ans. L'âge médian ou moyen était de 28 ans, ce qui signifie que la moitié des cas avait moins de 28 ans et l'autre moitié était plus âgée. L'âge des patients variait entre moins d'un an et 91 ans. »</a:t>
            </a:r>
            <a:r>
              <a:rPr lang="fr-FR" b="1" dirty="0"/>
              <a:t> &lt;CLIQUER&gt;</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Lire</a:t>
            </a:r>
            <a:r>
              <a:rPr lang="fr-FR" b="1" dirty="0"/>
              <a:t> : Diabète, District M, 2023 </a:t>
            </a:r>
            <a:r>
              <a:rPr lang="fr-FR" i="1" dirty="0"/>
              <a:t>«</a:t>
            </a:r>
            <a:r>
              <a:rPr lang="fr-FR" b="1" i="1" dirty="0"/>
              <a:t> </a:t>
            </a:r>
            <a:r>
              <a:rPr lang="fr-FR" i="1" dirty="0"/>
              <a:t>Dans le District M en 2023, l'incidence était de 4 pour 1 000 adultes, ce qui signifie que 4 nouveaux cas de diabète ont été diagnostiqués en 2017 pour 1 000 adultes dans le district. D'autre part, la prévalence était de 6,9 %, ce qui signifie que 6,9 % (ou un peu moins de 7 %) de la population adulte était atteinte de diabète. »</a:t>
            </a:r>
            <a:endParaRPr lang="fr-FR" noProof="0" dirty="0"/>
          </a:p>
          <a:p>
            <a:pPr marL="0" indent="0">
              <a:spcBef>
                <a:spcPts val="373"/>
              </a:spcBef>
            </a:pPr>
            <a:endParaRPr dirty="0">
              <a:latin typeface="Calibri"/>
              <a:ea typeface="Calibri"/>
              <a:cs typeface="Calibri"/>
              <a:sym typeface="Calibri"/>
            </a:endParaRPr>
          </a:p>
        </p:txBody>
      </p:sp>
      <p:sp>
        <p:nvSpPr>
          <p:cNvPr id="432" name="Google Shape;432;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1" name="Google Shape;441;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buClr>
                <a:schemeClr val="dk1"/>
              </a:buClr>
              <a:buSzPts val="1200"/>
            </a:pPr>
            <a:endParaRPr lang="fr-FR" b="1" i="1" dirty="0"/>
          </a:p>
          <a:p>
            <a:pPr marL="177845" indent="-177845">
              <a:spcBef>
                <a:spcPts val="1867"/>
              </a:spcBef>
              <a:buClr>
                <a:schemeClr val="dk1"/>
              </a:buClr>
              <a:buSzPts val="1200"/>
              <a:buFont typeface="Noto Sans Symbols"/>
              <a:buChar char="❖"/>
            </a:pPr>
            <a:r>
              <a:rPr lang="fr-FR" b="1" i="1" dirty="0"/>
              <a:t>Demandez aux participants de travailler en paires. Attribuez une puce à chaque paire.  Laissez cette diapositive en vue jusqu'à ce que les participants aient terminé leur travail et que vous soyez prêts à partager la diapositive suivante.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Voici deux exemples de résultats utilisant des termes épidémiologiques.  Vous aurez 3 minutes pour examiner les résultats de votre puce de cette diapositive et développer un langage qui explique les mesures et les résultats dans un langage clair et compréhensible. Je demanderai à un volontaire de lire ce texte au reste de la classe, qui pourra alors dire si le texte est clair et compréhensible. Vous ne devez pas expliquer la maladie (par exemple</a:t>
            </a:r>
            <a:r>
              <a:rPr lang="fr-FR" i="1" dirty="0"/>
              <a:t>, vous ne devez pas décrire la dengue</a:t>
            </a:r>
            <a:r>
              <a:rPr lang="fr-FR" dirty="0"/>
              <a:t>), mais seulement les mesures et les résultats.</a:t>
            </a:r>
            <a:endParaRPr lang="fr-FR" noProof="0" dirty="0"/>
          </a:p>
          <a:p>
            <a:pPr marL="0" indent="0">
              <a:lnSpc>
                <a:spcPct val="115000"/>
              </a:lnSpc>
              <a:spcBef>
                <a:spcPts val="1245"/>
              </a:spcBef>
            </a:pPr>
            <a:endParaRPr dirty="0">
              <a:latin typeface="Calibri"/>
              <a:ea typeface="Calibri"/>
              <a:cs typeface="Calibri"/>
              <a:sym typeface="Calibri"/>
            </a:endParaRPr>
          </a:p>
          <a:p>
            <a:pPr marL="237127" indent="0">
              <a:lnSpc>
                <a:spcPct val="115000"/>
              </a:lnSpc>
              <a:spcBef>
                <a:spcPts val="622"/>
              </a:spcBef>
            </a:pPr>
            <a:endParaRPr dirty="0">
              <a:latin typeface="Calibri"/>
              <a:ea typeface="Calibri"/>
              <a:cs typeface="Calibri"/>
              <a:sym typeface="Calibri"/>
            </a:endParaRPr>
          </a:p>
          <a:p>
            <a:pPr marL="0" indent="0">
              <a:spcBef>
                <a:spcPts val="996"/>
              </a:spcBef>
            </a:pPr>
            <a:endParaRPr dirty="0">
              <a:latin typeface="Calibri"/>
              <a:ea typeface="Calibri"/>
              <a:cs typeface="Calibri"/>
              <a:sym typeface="Calibri"/>
            </a:endParaRPr>
          </a:p>
        </p:txBody>
      </p:sp>
      <p:sp>
        <p:nvSpPr>
          <p:cNvPr id="442" name="Google Shape;442;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3" name="Google Shape;453;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r>
              <a:rPr lang="fr-FR" dirty="0"/>
              <a:t>: </a:t>
            </a:r>
          </a:p>
          <a:p>
            <a:pPr marL="0" indent="0">
              <a:lnSpc>
                <a:spcPct val="115000"/>
              </a:lnSpc>
              <a:spcBef>
                <a:spcPts val="622"/>
              </a:spcBef>
            </a:pPr>
            <a:endParaRPr lang="fr-FR" b="1" dirty="0"/>
          </a:p>
          <a:p>
            <a:pPr marL="177845" indent="-177845">
              <a:lnSpc>
                <a:spcPct val="115000"/>
              </a:lnSpc>
              <a:spcBef>
                <a:spcPts val="622"/>
              </a:spcBef>
              <a:buClr>
                <a:schemeClr val="dk1"/>
              </a:buClr>
              <a:buSzPts val="1200"/>
              <a:buFont typeface="Noto Sans Symbols"/>
              <a:buChar char="❖"/>
            </a:pPr>
            <a:r>
              <a:rPr lang="fr-FR" b="1" i="1" dirty="0"/>
              <a:t>Les déclarations suivantes sont des exemples de réponses. Le langage utilisé par les participants peut être très différent, à condition qu'il soit clair.</a:t>
            </a:r>
            <a:endParaRPr lang="fr-FR" dirty="0"/>
          </a:p>
          <a:p>
            <a:pPr marL="177845" indent="-98803">
              <a:lnSpc>
                <a:spcPct val="115000"/>
              </a:lnSpc>
              <a:spcBef>
                <a:spcPts val="622"/>
              </a:spcBef>
              <a:buClr>
                <a:schemeClr val="dk1"/>
              </a:buClr>
              <a:buSzPts val="1200"/>
            </a:pPr>
            <a:endParaRPr lang="fr-FR" b="1" i="1" dirty="0"/>
          </a:p>
          <a:p>
            <a:pPr marL="177845" indent="-177845" defTabSz="948507">
              <a:lnSpc>
                <a:spcPct val="115000"/>
              </a:lnSpc>
              <a:spcBef>
                <a:spcPts val="622"/>
              </a:spcBef>
              <a:buClr>
                <a:schemeClr val="dk1"/>
              </a:buClr>
              <a:buSzPts val="1200"/>
              <a:buFont typeface="Wingdings" panose="05000000000000000000" pitchFamily="2" charset="2"/>
              <a:buChar char="§"/>
              <a:defRPr/>
            </a:pPr>
            <a:r>
              <a:rPr lang="fr-FR" b="1" u="sng" dirty="0"/>
              <a:t>Lire</a:t>
            </a:r>
            <a:r>
              <a:rPr lang="fr-FR" b="1" dirty="0"/>
              <a:t> : Épidémie de choléra, village K, 2022 </a:t>
            </a:r>
            <a:r>
              <a:rPr lang="fr-FR" dirty="0"/>
              <a:t>« </a:t>
            </a:r>
            <a:r>
              <a:rPr lang="fr-FR" i="1" dirty="0"/>
              <a:t>Le taux d'attaque était de 6,1 %, ce qui signifie qu'environ 6 personnes sur 100 dans le village ont été diagnostiquées avec le choléra. Le taux de létalité était de 2,8 %, ce qui signifie qu'environ 3 personnes sur 100 diagnostiquées avec le choléra sont décédées</a:t>
            </a:r>
            <a:r>
              <a:rPr lang="fr-FR" b="1" dirty="0"/>
              <a:t>.</a:t>
            </a:r>
            <a:r>
              <a:rPr lang="fr-FR" dirty="0"/>
              <a:t> » </a:t>
            </a:r>
            <a:r>
              <a:rPr lang="fr-FR" b="1" dirty="0"/>
              <a:t>&lt;CLIQUER&gt;</a:t>
            </a:r>
            <a:endParaRPr lang="fr-FR" b="0" dirty="0"/>
          </a:p>
          <a:p>
            <a:pPr marL="256887" indent="-177845">
              <a:lnSpc>
                <a:spcPct val="115000"/>
              </a:lnSpc>
              <a:spcBef>
                <a:spcPts val="622"/>
              </a:spcBef>
              <a:buClr>
                <a:schemeClr val="dk1"/>
              </a:buClr>
              <a:buSzPts val="1200"/>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Lire</a:t>
            </a:r>
            <a:r>
              <a:rPr lang="fr-FR" b="1" dirty="0"/>
              <a:t> : Brucellose chez les bovins, province A, 2023 </a:t>
            </a:r>
            <a:r>
              <a:rPr lang="fr-FR" dirty="0"/>
              <a:t>«</a:t>
            </a:r>
            <a:r>
              <a:rPr lang="fr-FR" b="1" dirty="0"/>
              <a:t> </a:t>
            </a:r>
            <a:r>
              <a:rPr lang="fr-FR" i="1" dirty="0"/>
              <a:t>Dans la province A, en 2023, 293 nouveaux cas de brucellose ont été diagnostiqués dans une population de 10 000 bovins. Sur ces 293 cas, 2,0 %, soit 6 cas, sont morts. »</a:t>
            </a:r>
            <a:endParaRPr lang="fr-FR" dirty="0"/>
          </a:p>
          <a:p>
            <a:pPr marL="0" indent="0">
              <a:lnSpc>
                <a:spcPct val="115000"/>
              </a:lnSpc>
              <a:spcBef>
                <a:spcPts val="622"/>
              </a:spcBef>
            </a:pPr>
            <a:endParaRPr dirty="0">
              <a:latin typeface="Calibri"/>
              <a:ea typeface="Calibri"/>
              <a:cs typeface="Calibri"/>
              <a:sym typeface="Calibri"/>
            </a:endParaRPr>
          </a:p>
          <a:p>
            <a:pPr marL="237127" indent="0">
              <a:lnSpc>
                <a:spcPct val="115000"/>
              </a:lnSpc>
              <a:spcBef>
                <a:spcPts val="622"/>
              </a:spcBef>
            </a:pPr>
            <a:endParaRPr dirty="0">
              <a:latin typeface="Calibri"/>
              <a:ea typeface="Calibri"/>
              <a:cs typeface="Calibri"/>
              <a:sym typeface="Calibri"/>
            </a:endParaRPr>
          </a:p>
          <a:p>
            <a:pPr marL="0" indent="0">
              <a:spcBef>
                <a:spcPts val="996"/>
              </a:spcBef>
            </a:pPr>
            <a:endParaRPr dirty="0">
              <a:latin typeface="Calibri"/>
              <a:ea typeface="Calibri"/>
              <a:cs typeface="Calibri"/>
              <a:sym typeface="Calibri"/>
            </a:endParaRPr>
          </a:p>
        </p:txBody>
      </p:sp>
      <p:sp>
        <p:nvSpPr>
          <p:cNvPr id="454" name="Google Shape;454;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64" name="Google Shape;464;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b="1" dirty="0"/>
          </a:p>
          <a:p>
            <a:pPr marL="177845" indent="-177845">
              <a:lnSpc>
                <a:spcPct val="115000"/>
              </a:lnSpc>
              <a:spcBef>
                <a:spcPts val="1245"/>
              </a:spcBef>
              <a:buClr>
                <a:schemeClr val="dk1"/>
              </a:buClr>
              <a:buSzPts val="1200"/>
              <a:buFont typeface="Noto Sans Symbols"/>
              <a:buChar char="❖"/>
            </a:pPr>
            <a:r>
              <a:rPr lang="fr-FR" b="1" i="1" dirty="0"/>
              <a:t>En utilisant les mêmes paires de participants, demandez à chaque paire d'examiner les résultats et de les exprimer en langage clair. Demandez à quelques participants (différents volontaires de la diapositive précédente) de lire leurs textes, puis dirigez la discussion.</a:t>
            </a:r>
            <a:endParaRPr lang="fr-FR" noProof="0" dirty="0"/>
          </a:p>
          <a:p>
            <a:pPr marL="0" indent="0">
              <a:lnSpc>
                <a:spcPct val="115000"/>
              </a:lnSpc>
              <a:spcBef>
                <a:spcPts val="1245"/>
              </a:spcBef>
            </a:pPr>
            <a:endParaRPr dirty="0">
              <a:latin typeface="Calibri"/>
              <a:ea typeface="Calibri"/>
              <a:cs typeface="Calibri"/>
              <a:sym typeface="Calibri"/>
            </a:endParaRPr>
          </a:p>
          <a:p>
            <a:pPr marL="0" indent="0">
              <a:spcBef>
                <a:spcPts val="1618"/>
              </a:spcBef>
            </a:pPr>
            <a:endParaRPr dirty="0">
              <a:latin typeface="Calibri"/>
              <a:ea typeface="Calibri"/>
              <a:cs typeface="Calibri"/>
              <a:sym typeface="Calibri"/>
            </a:endParaRPr>
          </a:p>
        </p:txBody>
      </p:sp>
      <p:sp>
        <p:nvSpPr>
          <p:cNvPr id="465" name="Google Shape;465;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13</a:t>
            </a:fld>
            <a:endParaRPr sz="1200">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3" name="Google Shape;473;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buClr>
                <a:schemeClr val="dk1"/>
              </a:buClr>
              <a:buSzPts val="1200"/>
            </a:pPr>
            <a:endParaRPr lang="fr-FR" b="1" i="1" dirty="0"/>
          </a:p>
          <a:p>
            <a:pPr marL="177845" indent="-177845">
              <a:spcBef>
                <a:spcPts val="373"/>
              </a:spcBef>
              <a:buClr>
                <a:schemeClr val="dk1"/>
              </a:buClr>
              <a:buSzPts val="1200"/>
              <a:buFont typeface="Noto Sans Symbols"/>
              <a:buChar char="❖"/>
            </a:pPr>
            <a:r>
              <a:rPr lang="fr-FR" b="1" i="1" dirty="0"/>
              <a:t>Il n'y a pas juste une réponse correcte. Les participants peuvent fournir une ou plusieurs des réponses figurant sur cette diapositive.</a:t>
            </a:r>
            <a:endParaRPr lang="fr-FR" noProof="0" dirty="0">
              <a:latin typeface="Calibri"/>
              <a:ea typeface="Calibri"/>
              <a:cs typeface="Calibri"/>
              <a:sym typeface="Calibri"/>
            </a:endParaRPr>
          </a:p>
        </p:txBody>
      </p:sp>
      <p:sp>
        <p:nvSpPr>
          <p:cNvPr id="474" name="Google Shape;474;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0" name="Google Shape;480;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 deuxième aspect de l'interprétation des données consiste à comparer les données observées à un seuil !</a:t>
            </a:r>
            <a:endParaRPr lang="fr-FR" noProof="0" dirty="0"/>
          </a:p>
          <a:p>
            <a:pPr marL="0" indent="0">
              <a:spcBef>
                <a:spcPts val="1618"/>
              </a:spcBef>
            </a:pPr>
            <a:endParaRPr dirty="0">
              <a:latin typeface="Calibri"/>
              <a:ea typeface="Calibri"/>
              <a:cs typeface="Calibri"/>
              <a:sym typeface="Calibri"/>
            </a:endParaRPr>
          </a:p>
        </p:txBody>
      </p:sp>
      <p:sp>
        <p:nvSpPr>
          <p:cNvPr id="481" name="Google Shape;481;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7" name="Google Shape;487;p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Qu'est-ce qu'un seuil ? </a:t>
            </a:r>
            <a:endParaRPr lang="fr-FR" noProof="0" dirty="0"/>
          </a:p>
          <a:p>
            <a:pPr marL="0" indent="0">
              <a:lnSpc>
                <a:spcPct val="115000"/>
              </a:lnSpc>
              <a:spcBef>
                <a:spcPts val="0"/>
              </a:spcBef>
            </a:pPr>
            <a:endParaRPr lang="fr-FR" dirty="0"/>
          </a:p>
          <a:p>
            <a:pPr marL="177845" indent="-177845">
              <a:lnSpc>
                <a:spcPct val="115000"/>
              </a:lnSpc>
              <a:spcBef>
                <a:spcPts val="0"/>
              </a:spcBef>
              <a:buClr>
                <a:schemeClr val="dk1"/>
              </a:buClr>
              <a:buSzPts val="1200"/>
              <a:buFont typeface="Noto Sans Symbols"/>
              <a:buChar char="❖"/>
            </a:pPr>
            <a:r>
              <a:rPr lang="fr-FR" b="1" dirty="0"/>
              <a:t> Il s'agit d'une question rhétorique. Poursuivez avec la réponse qui figure ci-dessous. </a:t>
            </a:r>
            <a:endParaRPr lang="fr-FR" dirty="0"/>
          </a:p>
          <a:p>
            <a:pPr marL="0" indent="0">
              <a:lnSpc>
                <a:spcPct val="115000"/>
              </a:lnSpc>
              <a:spcBef>
                <a:spcPts val="0"/>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Un seuil est un niveau d'apparition d'une maladie à partir duquel les responsables de la santé publique doivent se préparer ou prendre des mesures. Le seuil est généralement fixé par le ministère de la Santé ou de l’Agriculture, et les seuils varient selon les maladies. Par exemple, le seuil d'intervention peut être d'un cas de choléra, de cinq cas de salmonellose ou d'un cas d'anthrax. Le seuil pour une communauté rurale et dispersée peut être différent du seuil pour une population dense telle qu'une zone urbaine ou un camp de réfugiés.</a:t>
            </a:r>
            <a:endParaRPr lang="fr-FR" noProof="0" dirty="0"/>
          </a:p>
          <a:p>
            <a:pPr marL="0" indent="0">
              <a:lnSpc>
                <a:spcPct val="115000"/>
              </a:lnSpc>
              <a:spcBef>
                <a:spcPts val="0"/>
              </a:spcBef>
            </a:pPr>
            <a:r>
              <a:rPr lang="fr-FR" dirty="0"/>
              <a:t> </a:t>
            </a:r>
            <a:endParaRPr dirty="0"/>
          </a:p>
          <a:p>
            <a:pPr marL="0" indent="0">
              <a:spcBef>
                <a:spcPts val="373"/>
              </a:spcBef>
            </a:pPr>
            <a:endParaRPr dirty="0">
              <a:latin typeface="Calibri"/>
              <a:ea typeface="Calibri"/>
              <a:cs typeface="Calibri"/>
              <a:sym typeface="Calibri"/>
            </a:endParaRPr>
          </a:p>
        </p:txBody>
      </p:sp>
      <p:sp>
        <p:nvSpPr>
          <p:cNvPr id="488" name="Google Shape;488;p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3" name="Google Shape;503;p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r>
              <a:rPr lang="fr-FR"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Un </a:t>
            </a:r>
            <a:r>
              <a:rPr lang="fr-FR" b="1" dirty="0"/>
              <a:t>seuil d'alerte </a:t>
            </a:r>
            <a:r>
              <a:rPr lang="fr-FR" dirty="0"/>
              <a:t>est le premier niveau de préoccupation. </a:t>
            </a:r>
            <a:r>
              <a:rPr lang="fr-FR" b="1" dirty="0"/>
              <a:t>&lt;CLIQUER&gt; </a:t>
            </a:r>
            <a:r>
              <a:rPr lang="fr-FR" dirty="0"/>
              <a:t>Il indique qu'une enquête plus approfondie est nécessaire.  Un seuil d'alerte peut correspondre à un cas suspect de maladie à tendance épidémique (par exemple</a:t>
            </a:r>
            <a:r>
              <a:rPr lang="fr-FR" i="1" dirty="0"/>
              <a:t>, choléra, Ebola</a:t>
            </a:r>
            <a:r>
              <a:rPr lang="fr-FR" dirty="0"/>
              <a:t>) ou de maladie à éliminer ou à éradiquer (par exemple</a:t>
            </a:r>
            <a:r>
              <a:rPr lang="fr-FR" i="1" dirty="0"/>
              <a:t>, polio, rougeole</a:t>
            </a:r>
            <a:r>
              <a:rPr lang="fr-FR" dirty="0"/>
              <a:t>). </a:t>
            </a:r>
            <a:r>
              <a:rPr lang="fr-FR" b="1" dirty="0"/>
              <a:t>&lt;CLIQUER&gt; </a:t>
            </a:r>
            <a:r>
              <a:rPr lang="fr-FR" dirty="0"/>
              <a:t>Pour ces alertes, les responsables de la santé sont censés mener une enquête sur le cas. </a:t>
            </a:r>
            <a:r>
              <a:rPr lang="fr-FR" b="1" dirty="0"/>
              <a:t>&lt;CLIQUER&gt; </a:t>
            </a:r>
            <a:r>
              <a:rPr lang="fr-FR" dirty="0"/>
              <a:t>D'autres actions de réponse peuvent également être envisagées :</a:t>
            </a:r>
            <a:endParaRPr lang="fr-FR" noProof="0" dirty="0"/>
          </a:p>
          <a:p>
            <a:pPr marL="770662" lvl="1" indent="-296408">
              <a:lnSpc>
                <a:spcPct val="115000"/>
              </a:lnSpc>
              <a:spcBef>
                <a:spcPts val="0"/>
              </a:spcBef>
              <a:buClr>
                <a:schemeClr val="dk1"/>
              </a:buClr>
              <a:buSzPts val="1200"/>
              <a:buFont typeface="Courier New"/>
              <a:buChar char="o"/>
            </a:pPr>
            <a:r>
              <a:rPr lang="fr-FR" dirty="0"/>
              <a:t>Examiner les données pour s'assurer de leur exactitude</a:t>
            </a:r>
            <a:endParaRPr lang="fr-FR" noProof="0" dirty="0"/>
          </a:p>
          <a:p>
            <a:pPr marL="770662" lvl="1" indent="-296408">
              <a:lnSpc>
                <a:spcPct val="115000"/>
              </a:lnSpc>
              <a:spcBef>
                <a:spcPts val="0"/>
              </a:spcBef>
              <a:buClr>
                <a:schemeClr val="dk1"/>
              </a:buClr>
              <a:buSzPts val="1200"/>
              <a:buFont typeface="Courier New"/>
              <a:buChar char="o"/>
            </a:pPr>
            <a:r>
              <a:rPr lang="fr-FR" dirty="0"/>
              <a:t>Demander une confirmation de laboratoire d’un résultat</a:t>
            </a:r>
            <a:endParaRPr lang="fr-FR" noProof="0" dirty="0"/>
          </a:p>
          <a:p>
            <a:pPr marL="770662" lvl="1" indent="-296408">
              <a:lnSpc>
                <a:spcPct val="115000"/>
              </a:lnSpc>
              <a:spcBef>
                <a:spcPts val="0"/>
              </a:spcBef>
              <a:buClr>
                <a:schemeClr val="dk1"/>
              </a:buClr>
              <a:buSzPts val="1200"/>
              <a:buFont typeface="Courier New"/>
              <a:buChar char="o"/>
            </a:pPr>
            <a:r>
              <a:rPr lang="fr-FR" dirty="0"/>
              <a:t>Renforcer la surveillance, en particulier pour les cas actifs</a:t>
            </a:r>
            <a:endParaRPr lang="fr-FR" noProof="0" dirty="0"/>
          </a:p>
          <a:p>
            <a:pPr marL="770662" lvl="1" indent="-296408">
              <a:lnSpc>
                <a:spcPct val="115000"/>
              </a:lnSpc>
              <a:spcBef>
                <a:spcPts val="0"/>
              </a:spcBef>
              <a:buClr>
                <a:schemeClr val="dk1"/>
              </a:buClr>
              <a:buSzPts val="1200"/>
              <a:buFont typeface="Courier New"/>
              <a:buChar char="o"/>
            </a:pPr>
            <a:r>
              <a:rPr lang="fr-FR" dirty="0"/>
              <a:t>Signaler les cas suspects au niveau suivant</a:t>
            </a:r>
            <a:endParaRPr lang="fr-FR" noProof="0" dirty="0"/>
          </a:p>
          <a:p>
            <a:pPr marL="770662" lvl="1" indent="-217366">
              <a:lnSpc>
                <a:spcPct val="115000"/>
              </a:lnSpc>
              <a:spcBef>
                <a:spcPts val="0"/>
              </a:spcBef>
              <a:buClr>
                <a:schemeClr val="dk1"/>
              </a:buClr>
              <a:buSzPts val="1200"/>
            </a:pPr>
            <a:endParaRPr dirty="0">
              <a:latin typeface="Calibri"/>
              <a:ea typeface="Calibri"/>
              <a:cs typeface="Calibri"/>
              <a:sym typeface="Calibri"/>
            </a:endParaRPr>
          </a:p>
          <a:p>
            <a:pPr marL="0" indent="0">
              <a:lnSpc>
                <a:spcPct val="115000"/>
              </a:lnSpc>
              <a:spcBef>
                <a:spcPts val="0"/>
              </a:spcBef>
            </a:pPr>
            <a:r>
              <a:rPr lang="fr-FR" dirty="0">
                <a:latin typeface="Calibri"/>
                <a:ea typeface="Calibri"/>
                <a:cs typeface="Calibri"/>
                <a:sym typeface="Calibri"/>
              </a:rPr>
              <a:t> </a:t>
            </a:r>
            <a:endParaRPr dirty="0"/>
          </a:p>
          <a:p>
            <a:pPr marL="0" indent="0">
              <a:spcBef>
                <a:spcPts val="373"/>
              </a:spcBef>
            </a:pPr>
            <a:endParaRPr dirty="0">
              <a:latin typeface="Calibri"/>
              <a:ea typeface="Calibri"/>
              <a:cs typeface="Calibri"/>
              <a:sym typeface="Calibri"/>
            </a:endParaRPr>
          </a:p>
        </p:txBody>
      </p:sp>
      <p:sp>
        <p:nvSpPr>
          <p:cNvPr id="504" name="Google Shape;504;p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p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2" name="Google Shape;512;p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defTabSz="948507">
              <a:lnSpc>
                <a:spcPct val="115000"/>
              </a:lnSpc>
              <a:spcBef>
                <a:spcPts val="622"/>
              </a:spcBef>
              <a:buClr>
                <a:schemeClr val="dk1"/>
              </a:buClr>
              <a:buSzPts val="1200"/>
              <a:buFont typeface="Wingdings" panose="05000000000000000000" pitchFamily="2" charset="2"/>
              <a:buChar char="§"/>
              <a:defRPr/>
            </a:pPr>
            <a:r>
              <a:rPr lang="fr-FR" b="1" u="sng" noProof="0" dirty="0"/>
              <a:t>Dites</a:t>
            </a:r>
            <a:r>
              <a:rPr lang="fr-FR" noProof="0" dirty="0"/>
              <a:t> : Un </a:t>
            </a:r>
            <a:r>
              <a:rPr lang="fr-FR" b="1" noProof="0" dirty="0"/>
              <a:t>seuil d’intervention ou épidémique</a:t>
            </a:r>
            <a:r>
              <a:rPr lang="fr-FR" noProof="0" dirty="0"/>
              <a:t> déclenche une réponse définitive qui va au-delà de la simple confirmation ou clarification du problème. </a:t>
            </a:r>
            <a:r>
              <a:rPr lang="fr-FR" b="1" noProof="0" dirty="0"/>
              <a:t>&lt;CLIQUER&gt; </a:t>
            </a:r>
            <a:r>
              <a:rPr lang="fr-FR" dirty="0"/>
              <a:t>Les actions possibles comprennent la notification des autres centres de santé et la mise en œuvre d'une réponse d'urgence, telle qu'une </a:t>
            </a:r>
            <a:r>
              <a:rPr lang="fr-FR" b="1" dirty="0"/>
              <a:t>&lt;CLIQUER&gt; </a:t>
            </a:r>
            <a:r>
              <a:rPr lang="fr-FR" dirty="0"/>
              <a:t>clinique de vaccination </a:t>
            </a:r>
            <a:r>
              <a:rPr lang="fr-FR" b="1" dirty="0"/>
              <a:t>&lt;CLIQUER&gt; </a:t>
            </a:r>
            <a:r>
              <a:rPr lang="fr-FR" dirty="0"/>
              <a:t>ou une campagne de sensibilisation de la communauté</a:t>
            </a:r>
            <a:r>
              <a:rPr lang="fr-FR" b="1" dirty="0"/>
              <a:t>, &lt;CLIQUER&gt; </a:t>
            </a:r>
            <a:r>
              <a:rPr lang="fr-FR" dirty="0"/>
              <a:t>ou encore l'amélioration des pratiques de contrôle des infections dans un établissement de soins de santé</a:t>
            </a:r>
            <a:r>
              <a:rPr lang="fr-FR" b="1" dirty="0"/>
              <a:t>. </a:t>
            </a:r>
            <a:endParaRPr lang="fr-FR" noProof="0" dirty="0"/>
          </a:p>
          <a:p>
            <a:pPr marL="0" indent="0">
              <a:spcBef>
                <a:spcPts val="373"/>
              </a:spcBef>
            </a:pPr>
            <a:endParaRPr dirty="0">
              <a:latin typeface="Calibri"/>
              <a:ea typeface="Calibri"/>
              <a:cs typeface="Calibri"/>
              <a:sym typeface="Calibri"/>
            </a:endParaRPr>
          </a:p>
        </p:txBody>
      </p:sp>
      <p:sp>
        <p:nvSpPr>
          <p:cNvPr id="513" name="Google Shape;513;p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1" name="Google Shape;521;p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dirty="0"/>
          </a:p>
          <a:p>
            <a:pPr marL="0" indent="0">
              <a:spcBef>
                <a:spcPts val="1867"/>
              </a:spcBef>
            </a:pPr>
            <a:endParaRP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cet histogramme montre les données de surveillance mensuelles recueillies dans un grand hôpital du Cambodge. La partie verte de la barre indique les cas de </a:t>
            </a:r>
            <a:r>
              <a:rPr lang="fr-FR" i="1" dirty="0"/>
              <a:t>Salmonella enterica </a:t>
            </a:r>
            <a:r>
              <a:rPr lang="fr-FR" dirty="0"/>
              <a:t>de sérotype </a:t>
            </a:r>
            <a:r>
              <a:rPr lang="fr-FR" dirty="0" err="1"/>
              <a:t>Paratyphi</a:t>
            </a:r>
            <a:r>
              <a:rPr lang="fr-FR" dirty="0"/>
              <a:t> A. La partie bleue de la barre indique les cas de </a:t>
            </a:r>
            <a:r>
              <a:rPr lang="fr-FR" i="1" dirty="0"/>
              <a:t>Salmonella enterica de </a:t>
            </a:r>
            <a:r>
              <a:rPr lang="fr-FR" dirty="0"/>
              <a:t>sérotype Typhi.  Le seuil d'</a:t>
            </a:r>
            <a:r>
              <a:rPr lang="fr-FR" b="1" dirty="0"/>
              <a:t>intervention </a:t>
            </a:r>
            <a:r>
              <a:rPr lang="fr-FR" dirty="0"/>
              <a:t>a été fixé à un total de cinq cas par mois, quel que soit le sérotype de </a:t>
            </a:r>
            <a:r>
              <a:rPr lang="fr-FR" i="1" dirty="0"/>
              <a:t>Salmonella enterica </a:t>
            </a:r>
            <a:r>
              <a:rPr lang="fr-FR" dirty="0"/>
              <a:t>identifié. </a:t>
            </a:r>
            <a:r>
              <a:rPr lang="fr-FR" b="1" dirty="0"/>
              <a:t>&lt;CLIQUER&gt; </a:t>
            </a:r>
            <a:endParaRPr dirty="0"/>
          </a:p>
          <a:p>
            <a:pPr marL="177845" indent="-177845">
              <a:lnSpc>
                <a:spcPct val="115000"/>
              </a:lnSpc>
              <a:spcBef>
                <a:spcPts val="622"/>
              </a:spcBef>
              <a:buFont typeface="Wingdings" panose="05000000000000000000" pitchFamily="2" charset="2"/>
              <a:buChar char="§"/>
            </a:pPr>
            <a:endParaRP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Quand les cas ont-ils atteint pour la première fois le seuil d'intervention ?</a:t>
            </a:r>
            <a:endParaRPr dirty="0"/>
          </a:p>
          <a:p>
            <a:pPr marL="0" indent="0">
              <a:lnSpc>
                <a:spcPct val="115000"/>
              </a:lnSpc>
              <a:spcBef>
                <a:spcPts val="1245"/>
              </a:spcBef>
            </a:pPr>
            <a:endParaRPr dirty="0">
              <a:latin typeface="Calibri"/>
              <a:ea typeface="Calibri"/>
              <a:cs typeface="Calibri"/>
              <a:sym typeface="Calibri"/>
            </a:endParaRPr>
          </a:p>
          <a:p>
            <a:pPr marL="0" indent="0">
              <a:spcBef>
                <a:spcPts val="1618"/>
              </a:spcBef>
            </a:pPr>
            <a:endParaRPr dirty="0">
              <a:latin typeface="Calibri"/>
              <a:ea typeface="Calibri"/>
              <a:cs typeface="Calibri"/>
              <a:sym typeface="Calibri"/>
            </a:endParaRPr>
          </a:p>
        </p:txBody>
      </p:sp>
      <p:sp>
        <p:nvSpPr>
          <p:cNvPr id="522" name="Google Shape;522;p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2:notes"/>
          <p:cNvSpPr>
            <a:spLocks noGrp="1" noRot="1" noChangeAspect="1"/>
          </p:cNvSpPr>
          <p:nvPr>
            <p:ph type="sldImg" idx="2"/>
          </p:nvPr>
        </p:nvSpPr>
        <p:spPr>
          <a:xfrm>
            <a:off x="512763" y="742950"/>
            <a:ext cx="6608762" cy="37179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9" name="Google Shape;369;p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
                <a:ea typeface="Arial  "/>
                <a:cs typeface="Arial  "/>
                <a:sym typeface="Arial  "/>
              </a:rPr>
              <a:t>Notes de l'instructeur :</a:t>
            </a:r>
            <a:endParaRPr lang="fr-FR" noProof="0" dirty="0"/>
          </a:p>
          <a:p>
            <a:pPr marL="0" indent="0">
              <a:spcBef>
                <a:spcPts val="373"/>
              </a:spcBef>
            </a:pPr>
            <a:endParaRPr lang="fr-FR" b="1" noProof="0" dirty="0">
              <a:latin typeface="Arial"/>
              <a:ea typeface="Arial"/>
              <a:cs typeface="Arial"/>
              <a:sym typeface="Arial"/>
            </a:endParaRPr>
          </a:p>
          <a:p>
            <a:pPr marL="177845" indent="-177845">
              <a:spcBef>
                <a:spcPts val="373"/>
              </a:spcBef>
              <a:buClr>
                <a:schemeClr val="dk1"/>
              </a:buClr>
              <a:buSzPts val="1200"/>
              <a:buFont typeface="Noto Sans Symbols"/>
              <a:buChar char="❖"/>
            </a:pPr>
            <a:r>
              <a:rPr lang="fr-FR" b="1" i="1" noProof="0" dirty="0">
                <a:latin typeface="Arial"/>
                <a:ea typeface="Arial"/>
                <a:cs typeface="Arial"/>
                <a:sym typeface="Arial"/>
              </a:rPr>
              <a:t>Ces icônes servent de signaux.  Chaque icône est destinée à aider à naviguer dans le contenu et à savoir ce qui nous attend.</a:t>
            </a:r>
            <a:endParaRPr lang="fr-FR" noProof="0" dirty="0"/>
          </a:p>
          <a:p>
            <a:pPr marL="0" indent="0">
              <a:spcBef>
                <a:spcPts val="373"/>
              </a:spcBef>
            </a:pPr>
            <a:endParaRPr lang="fr-FR" b="1" noProof="0" dirty="0">
              <a:latin typeface="Arial"/>
              <a:ea typeface="Arial"/>
              <a:cs typeface="Arial"/>
              <a:sym typeface="Arial"/>
            </a:endParaRPr>
          </a:p>
          <a:p>
            <a:pPr marL="177845" indent="-177845" defTabSz="948507">
              <a:spcBef>
                <a:spcPts val="373"/>
              </a:spcBef>
              <a:buClr>
                <a:schemeClr val="dk1"/>
              </a:buClr>
              <a:buSzPts val="1200"/>
              <a:buFont typeface="Wingdings" panose="05000000000000000000" pitchFamily="2" charset="2"/>
              <a:buChar char="§"/>
              <a:defRPr/>
            </a:pPr>
            <a:r>
              <a:rPr lang="fr-FR" b="1" u="sng" dirty="0"/>
              <a:t>Dites</a:t>
            </a:r>
            <a:r>
              <a:rPr lang="fr-FR" b="1" dirty="0"/>
              <a:t> : </a:t>
            </a:r>
            <a:r>
              <a:rPr lang="fr-FR" dirty="0"/>
              <a:t>Pour rappel, </a:t>
            </a:r>
            <a:r>
              <a:rPr lang="fr-FR" noProof="0" dirty="0">
                <a:latin typeface="Arial"/>
                <a:ea typeface="Arial"/>
                <a:cs typeface="Arial"/>
                <a:sym typeface="Arial"/>
              </a:rPr>
              <a:t>vous verrez ces icônes utilisées tout au long des présentations de </a:t>
            </a:r>
            <a:r>
              <a:rPr lang="fr-FR" b="0" noProof="0" dirty="0">
                <a:latin typeface="+mn-lt"/>
              </a:rPr>
              <a:t>FETP-Première ligne</a:t>
            </a:r>
            <a:r>
              <a:rPr lang="fr-FR" noProof="0" dirty="0">
                <a:latin typeface="Franklin Gothic Medium" panose="020B0603020102020204" pitchFamily="34" charset="0"/>
              </a:rPr>
              <a:t>.</a:t>
            </a:r>
          </a:p>
          <a:p>
            <a:pPr marL="0" indent="0">
              <a:spcBef>
                <a:spcPts val="373"/>
              </a:spcBef>
              <a:buClr>
                <a:schemeClr val="dk1"/>
              </a:buClr>
              <a:buSzPts val="1200"/>
            </a:pPr>
            <a:endParaRPr dirty="0"/>
          </a:p>
          <a:p>
            <a:pPr marL="0" indent="0">
              <a:spcBef>
                <a:spcPts val="373"/>
              </a:spcBef>
              <a:buClr>
                <a:schemeClr val="dk1"/>
              </a:buClr>
              <a:buSzPts val="1200"/>
            </a:pPr>
            <a:endParaRPr dirty="0"/>
          </a:p>
        </p:txBody>
      </p:sp>
      <p:sp>
        <p:nvSpPr>
          <p:cNvPr id="370" name="Google Shape;370;p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2</a:t>
            </a:fld>
            <a:endParaRPr sz="1200">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8" name="Google Shape;538;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noProof="0" dirty="0"/>
          </a:p>
          <a:p>
            <a:pPr marL="0" indent="0">
              <a:spcBef>
                <a:spcPts val="373"/>
              </a:spcBef>
            </a:pPr>
            <a:endParaRPr lang="fr-FR" noProof="0" dirty="0">
              <a:latin typeface="Arial"/>
              <a:ea typeface="Arial"/>
              <a:cs typeface="Arial"/>
              <a:sym typeface="Arial"/>
            </a:endParaRPr>
          </a:p>
          <a:p>
            <a:pPr marL="177845" indent="-177845">
              <a:spcBef>
                <a:spcPts val="373"/>
              </a:spcBef>
              <a:buClr>
                <a:schemeClr val="dk1"/>
              </a:buClr>
              <a:buSzPts val="1200"/>
              <a:buFont typeface="Noto Sans Symbols"/>
              <a:buChar char="❖"/>
            </a:pPr>
            <a:r>
              <a:rPr lang="fr-FR" b="1" noProof="0" dirty="0">
                <a:latin typeface="Arial"/>
                <a:ea typeface="Arial"/>
                <a:cs typeface="Arial"/>
                <a:sym typeface="Arial"/>
              </a:rPr>
              <a:t>Examinez les réponses figurant sur la diapositive. </a:t>
            </a:r>
            <a:endParaRPr lang="fr-FR" noProof="0" dirty="0"/>
          </a:p>
          <a:p>
            <a:pPr marL="0" indent="0">
              <a:spcBef>
                <a:spcPts val="373"/>
              </a:spcBef>
            </a:pPr>
            <a:endParaRPr dirty="0">
              <a:latin typeface="Calibri"/>
              <a:ea typeface="Calibri"/>
              <a:cs typeface="Calibri"/>
              <a:sym typeface="Calibri"/>
            </a:endParaRPr>
          </a:p>
          <a:p>
            <a:pPr marL="0" indent="0">
              <a:spcBef>
                <a:spcPts val="373"/>
              </a:spcBef>
            </a:pPr>
            <a:endParaRPr dirty="0">
              <a:latin typeface="Calibri"/>
              <a:ea typeface="Calibri"/>
              <a:cs typeface="Calibri"/>
              <a:sym typeface="Calibri"/>
            </a:endParaRPr>
          </a:p>
        </p:txBody>
      </p:sp>
      <p:sp>
        <p:nvSpPr>
          <p:cNvPr id="539" name="Google Shape;539;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5" name="Google Shape;545;p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noProof="0" dirty="0">
                <a:latin typeface="Arial"/>
                <a:ea typeface="Arial"/>
                <a:cs typeface="Arial"/>
                <a:sym typeface="Arial"/>
              </a:rPr>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aux participants de quel type de graphique il s'agit. </a:t>
            </a:r>
            <a:endParaRPr lang="fr-FR" noProof="0" dirty="0"/>
          </a:p>
          <a:p>
            <a:pPr marL="79042" indent="0">
              <a:lnSpc>
                <a:spcPct val="115000"/>
              </a:lnSpc>
              <a:spcBef>
                <a:spcPts val="1245"/>
              </a:spcBef>
              <a:buClr>
                <a:schemeClr val="dk1"/>
              </a:buClr>
              <a:buSzPts val="1200"/>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Remerciez</a:t>
            </a:r>
            <a:r>
              <a:rPr lang="fr-FR" b="1" dirty="0"/>
              <a:t> </a:t>
            </a:r>
            <a:r>
              <a:rPr lang="fr-FR" dirty="0"/>
              <a:t>les participants pour leurs réponses tout en renforçant la réponse correcte.</a:t>
            </a:r>
            <a:r>
              <a:rPr lang="fr-FR" b="1" dirty="0"/>
              <a:t> Réponse : </a:t>
            </a:r>
            <a:r>
              <a:rPr lang="fr-FR" i="1" dirty="0"/>
              <a:t>Il s'agit d'un histogramme illustrant le nombre de cas de diarrhée signalés par semaine en 2015 au Botswana. </a:t>
            </a:r>
            <a:r>
              <a:rPr lang="fr-FR" b="1" i="1" dirty="0"/>
              <a:t>&lt;</a:t>
            </a:r>
            <a:r>
              <a:rPr lang="fr-FR" b="1" dirty="0"/>
              <a:t>CLIQUER</a:t>
            </a:r>
            <a:r>
              <a:rPr lang="fr-FR" b="1" i="1" dirty="0"/>
              <a:t>&gt;</a:t>
            </a:r>
          </a:p>
          <a:p>
            <a:pPr marL="0" indent="0">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dirty="0"/>
              <a:t> aux participants de décrire le modèle de cas illustré dans ce graphique.</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a:t>
            </a:r>
            <a:r>
              <a:rPr lang="fr-FR" dirty="0"/>
              <a:t> Que pensez-vous de l'augmentation des semaines 33 à 35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Remerciez</a:t>
            </a:r>
            <a:r>
              <a:rPr lang="fr-FR" b="1" dirty="0"/>
              <a:t> </a:t>
            </a:r>
            <a:r>
              <a:rPr lang="fr-FR" dirty="0"/>
              <a:t>les participants pour leurs réponses. </a:t>
            </a:r>
            <a:r>
              <a:rPr lang="fr-FR" b="1" i="1" dirty="0"/>
              <a:t>&lt;</a:t>
            </a:r>
            <a:r>
              <a:rPr lang="fr-FR" b="1" dirty="0"/>
              <a:t>CLIQUER</a:t>
            </a:r>
            <a:r>
              <a:rPr lang="fr-FR" b="1" i="1" dirty="0"/>
              <a:t>&gt; </a:t>
            </a:r>
            <a:r>
              <a:rPr lang="fr-FR" dirty="0"/>
              <a:t>pour afficher la diapositive suivante avec les réponses.</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Noto Sans Symbols"/>
              <a:buChar char="❖"/>
            </a:pPr>
            <a:r>
              <a:rPr lang="fr-FR" b="1" i="1" dirty="0"/>
              <a:t>Les participants peuvent faire des suppositions, mais la prochaine question pratique comprend les mêmes données, ainsi que des seuils basés sur des informations historiques de ce qui est attendu. Utilisez la diapositive suivante pour répondre à cette question. </a:t>
            </a:r>
            <a:endParaRPr lang="fr-FR" b="1" dirty="0"/>
          </a:p>
          <a:p>
            <a:pPr marL="0" indent="0">
              <a:spcBef>
                <a:spcPts val="1618"/>
              </a:spcBef>
            </a:pPr>
            <a:endParaRPr dirty="0">
              <a:latin typeface="Calibri"/>
              <a:ea typeface="Calibri"/>
              <a:cs typeface="Calibri"/>
              <a:sym typeface="Calibri"/>
            </a:endParaRPr>
          </a:p>
        </p:txBody>
      </p:sp>
      <p:sp>
        <p:nvSpPr>
          <p:cNvPr id="546" name="Google Shape;546;p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p2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57" name="Google Shape;557;p2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noProof="0" dirty="0"/>
          </a:p>
          <a:p>
            <a:pPr marL="0" indent="0">
              <a:spcBef>
                <a:spcPts val="373"/>
              </a:spcBef>
            </a:pPr>
            <a:endParaRPr lang="fr-FR" noProof="0" dirty="0">
              <a:latin typeface="Arial"/>
              <a:ea typeface="Arial"/>
              <a:cs typeface="Arial"/>
              <a:sym typeface="Arial"/>
            </a:endParaRPr>
          </a:p>
          <a:p>
            <a:pPr marL="177845" indent="-177845">
              <a:spcBef>
                <a:spcPts val="373"/>
              </a:spcBef>
              <a:buClr>
                <a:schemeClr val="dk1"/>
              </a:buClr>
              <a:buSzPts val="1200"/>
              <a:buFont typeface="Noto Sans Symbols"/>
              <a:buChar char="❖"/>
            </a:pPr>
            <a:r>
              <a:rPr lang="fr-FR" b="1" i="1" dirty="0"/>
              <a:t>Pour le modèle, acceptez plusieurs réponses de la part des participants.  200-300 cas au cours des premières semaines, déclin progressif avec une augmentation plus faible au cours des semaines 19-20, puis augmentation plus importante (pic supérieur à 400) au cours des semaines 33-35. </a:t>
            </a:r>
            <a:endParaRPr lang="fr-FR" b="1" i="1" noProof="0" dirty="0">
              <a:latin typeface="Arial"/>
              <a:ea typeface="Arial"/>
              <a:cs typeface="Arial"/>
              <a:sym typeface="Arial"/>
            </a:endParaRPr>
          </a:p>
        </p:txBody>
      </p:sp>
      <p:sp>
        <p:nvSpPr>
          <p:cNvPr id="558" name="Google Shape;558;p2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p2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64" name="Google Shape;564;p2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nous allons examiner les mêmes données et quelques semaines supplémentaires. Notez que l'échelle de l'axe des ordonnées de ce graphique est différente de celle du précédent (</a:t>
            </a:r>
            <a:r>
              <a:rPr lang="fr-FR" i="1" dirty="0"/>
              <a:t>mais il montre toujours environ 450 cas au cours de la semaine 35</a:t>
            </a:r>
            <a:r>
              <a:rPr lang="fr-FR" dirty="0"/>
              <a:t>). Au Botswana, les seuils sont basés sur le nombre de cas observés au cours des années précédentes.  Comme sur la diapositive précédente, les barres orange représentent le nombre de cas de diarrhée signalés par semaine épidémiologique au Botswana en 2015. Le </a:t>
            </a:r>
            <a:r>
              <a:rPr lang="fr-FR" b="1" dirty="0"/>
              <a:t>seuil d'alerte </a:t>
            </a:r>
            <a:r>
              <a:rPr lang="fr-FR" dirty="0"/>
              <a:t>(</a:t>
            </a:r>
            <a:r>
              <a:rPr lang="fr-FR" i="1" dirty="0"/>
              <a:t>ligne bleue inférieure</a:t>
            </a:r>
            <a:r>
              <a:rPr lang="fr-FR" dirty="0"/>
              <a:t>) est basé sur la moyenne historique des cas signalés pour cette semaine (</a:t>
            </a:r>
            <a:r>
              <a:rPr lang="fr-FR" i="1" dirty="0"/>
              <a:t>moyenne plus un écart-type</a:t>
            </a:r>
            <a:r>
              <a:rPr lang="fr-FR" dirty="0"/>
              <a:t>). La ligne rouge est le </a:t>
            </a:r>
            <a:r>
              <a:rPr lang="fr-FR" b="1" dirty="0"/>
              <a:t>seuil épidémique (</a:t>
            </a:r>
            <a:r>
              <a:rPr lang="fr-FR" b="1" i="1" dirty="0"/>
              <a:t>action)</a:t>
            </a:r>
            <a:r>
              <a:rPr lang="fr-FR" dirty="0"/>
              <a:t>, basé sur la moyenne historique (</a:t>
            </a:r>
            <a:r>
              <a:rPr lang="fr-FR" i="1" dirty="0"/>
              <a:t>nombre moyen de cas</a:t>
            </a:r>
            <a:r>
              <a:rPr lang="fr-FR" dirty="0"/>
              <a:t>). </a:t>
            </a:r>
            <a:r>
              <a:rPr lang="fr-FR" b="1" dirty="0"/>
              <a:t>&lt;CLIQUER&gt;</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Pour ce graphique, le seuil d'alerte a-t-il été dépassé à un moment ou à un autre de l'année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Remerciez</a:t>
            </a:r>
            <a:r>
              <a:rPr lang="fr-FR" b="1" dirty="0"/>
              <a:t> </a:t>
            </a:r>
            <a:r>
              <a:rPr lang="fr-FR" dirty="0"/>
              <a:t>les participants pour leurs réponses. </a:t>
            </a:r>
            <a:r>
              <a:rPr lang="fr-FR" b="1" i="1" dirty="0"/>
              <a:t>&lt;</a:t>
            </a:r>
            <a:r>
              <a:rPr lang="fr-FR" b="1" dirty="0"/>
              <a:t>CLIQUER</a:t>
            </a:r>
            <a:r>
              <a:rPr lang="fr-FR" b="1" i="1" dirty="0"/>
              <a:t>&gt; </a:t>
            </a:r>
            <a:r>
              <a:rPr lang="fr-FR" dirty="0"/>
              <a:t>pour afficher la diapositive suivante avec les réponses.</a:t>
            </a:r>
          </a:p>
          <a:p>
            <a:pPr marL="474254" indent="0">
              <a:lnSpc>
                <a:spcPct val="115000"/>
              </a:lnSpc>
              <a:spcBef>
                <a:spcPts val="1245"/>
              </a:spcBef>
            </a:pPr>
            <a:endParaRPr b="1" dirty="0">
              <a:latin typeface="Calibri"/>
              <a:ea typeface="Calibri"/>
              <a:cs typeface="Calibri"/>
              <a:sym typeface="Calibri"/>
            </a:endParaRPr>
          </a:p>
          <a:p>
            <a:pPr marL="0" indent="0">
              <a:spcBef>
                <a:spcPts val="1618"/>
              </a:spcBef>
            </a:pPr>
            <a:endParaRPr dirty="0">
              <a:latin typeface="Calibri"/>
              <a:ea typeface="Calibri"/>
              <a:cs typeface="Calibri"/>
              <a:sym typeface="Calibri"/>
            </a:endParaRPr>
          </a:p>
        </p:txBody>
      </p:sp>
      <p:sp>
        <p:nvSpPr>
          <p:cNvPr id="565" name="Google Shape;565;p2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2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9" name="Google Shape;579;p2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noProof="0" dirty="0"/>
          </a:p>
          <a:p>
            <a:pPr marL="0" indent="0">
              <a:spcBef>
                <a:spcPts val="373"/>
              </a:spcBef>
            </a:pPr>
            <a:endParaRPr lang="fr-FR" b="1" noProof="0" dirty="0">
              <a:latin typeface="Arial"/>
              <a:ea typeface="Arial"/>
              <a:cs typeface="Arial"/>
              <a:sym typeface="Arial"/>
            </a:endParaRPr>
          </a:p>
          <a:p>
            <a:pPr marL="177845" indent="-177845">
              <a:spcBef>
                <a:spcPts val="373"/>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noProof="0" dirty="0">
                <a:latin typeface="Arial"/>
                <a:ea typeface="Arial"/>
                <a:cs typeface="Arial"/>
                <a:sym typeface="Arial"/>
              </a:rPr>
              <a:t>Non, l'augmentation semble indiquer une tendance attendue.</a:t>
            </a:r>
            <a:endParaRPr lang="fr-FR" noProof="0" dirty="0"/>
          </a:p>
        </p:txBody>
      </p:sp>
      <p:sp>
        <p:nvSpPr>
          <p:cNvPr id="580" name="Google Shape;580;p2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2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86" name="Google Shape;586;p2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Un autre aspect de l'interprétation des données de surveillance des maladies consiste à comparer les données observées avec les données attendues, en particulier si aucun seuil formel n'est disponible.  En fait, c'est ce que nous venons de faire avec les données sur la diarrhée au Botswana, car le seuil représente le nombre moyen de cas au cours des mêmes semaines des années précédentes, de sorte qu'elles représentent le nombre « attendu » de cas sur la base de la moyenne historique. Cette méthode est généralement utilisée pour identifier les épidémies.</a:t>
            </a:r>
            <a:endParaRPr lang="fr-FR" noProof="0" dirty="0"/>
          </a:p>
          <a:p>
            <a:pPr marL="0" indent="0">
              <a:spcBef>
                <a:spcPts val="1618"/>
              </a:spcBef>
            </a:pPr>
            <a:endParaRPr dirty="0">
              <a:latin typeface="Calibri"/>
              <a:ea typeface="Calibri"/>
              <a:cs typeface="Calibri"/>
              <a:sym typeface="Calibri"/>
            </a:endParaRPr>
          </a:p>
        </p:txBody>
      </p:sp>
      <p:sp>
        <p:nvSpPr>
          <p:cNvPr id="587" name="Google Shape;587;p2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1"/>
        <p:cNvGrpSpPr/>
        <p:nvPr/>
      </p:nvGrpSpPr>
      <p:grpSpPr>
        <a:xfrm>
          <a:off x="0" y="0"/>
          <a:ext cx="0" cy="0"/>
          <a:chOff x="0" y="0"/>
          <a:chExt cx="0" cy="0"/>
        </a:xfrm>
      </p:grpSpPr>
      <p:sp>
        <p:nvSpPr>
          <p:cNvPr id="592" name="Google Shape;592;p2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93" name="Google Shape;593;p2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Pour les données de surveillance, les données observées sont le nombre de cas identifiés ou signalés au cours d'une période donnée, telle qu'une semaine ou un mois. </a:t>
            </a:r>
            <a:r>
              <a:rPr lang="fr-FR" b="1" dirty="0"/>
              <a:t>&lt;CLIQUER&gt; </a:t>
            </a:r>
            <a:r>
              <a:rPr lang="fr-FR" dirty="0"/>
              <a:t>Les données attendues sont basées sur le schéma historique d'apparition de cette maladie à peu près à la même période de l'année. Les données attendues sont généralement basées sur le nombre de cas identifiés ou signalés au cours de la même période au cours des dernières années. </a:t>
            </a:r>
            <a:endParaRPr lang="fr-FR" noProof="0" dirty="0"/>
          </a:p>
          <a:p>
            <a:pPr marL="0" indent="0">
              <a:spcBef>
                <a:spcPts val="1618"/>
              </a:spcBef>
            </a:pPr>
            <a:endParaRPr dirty="0">
              <a:latin typeface="Calibri"/>
              <a:ea typeface="Calibri"/>
              <a:cs typeface="Calibri"/>
              <a:sym typeface="Calibri"/>
            </a:endParaRPr>
          </a:p>
        </p:txBody>
      </p:sp>
      <p:sp>
        <p:nvSpPr>
          <p:cNvPr id="594" name="Google Shape;594;p2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p2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0" name="Google Shape;600;p2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Considérez le schéma observé pour la maladie F. Quel schéma voyez-vous ?  Prenez le temps de regarder, et nous discuterons de ce graphique dans quelques instants.  Mais tout d'abord, parlons d'endémie et d'épidémie, d'enzootie et d'épizootie.</a:t>
            </a:r>
            <a:endParaRPr lang="fr-FR" noProof="0" dirty="0"/>
          </a:p>
          <a:p>
            <a:pPr marL="0" indent="0">
              <a:spcBef>
                <a:spcPts val="1618"/>
              </a:spcBef>
            </a:pPr>
            <a:endParaRPr dirty="0">
              <a:latin typeface="Calibri"/>
              <a:ea typeface="Calibri"/>
              <a:cs typeface="Calibri"/>
              <a:sym typeface="Calibri"/>
            </a:endParaRPr>
          </a:p>
        </p:txBody>
      </p:sp>
      <p:sp>
        <p:nvSpPr>
          <p:cNvPr id="601" name="Google Shape;601;p2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
        <p:cNvGrpSpPr/>
        <p:nvPr/>
      </p:nvGrpSpPr>
      <p:grpSpPr>
        <a:xfrm>
          <a:off x="0" y="0"/>
          <a:ext cx="0" cy="0"/>
          <a:chOff x="0" y="0"/>
          <a:chExt cx="0" cy="0"/>
        </a:xfrm>
      </p:grpSpPr>
      <p:sp>
        <p:nvSpPr>
          <p:cNvPr id="607" name="Google Shape;607;p2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8" name="Google Shape;608;p2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La quantité attendue ou habituelle de maladie est parfois appelée niveau </a:t>
            </a:r>
            <a:r>
              <a:rPr lang="fr-FR" b="1" dirty="0"/>
              <a:t>endémique </a:t>
            </a:r>
            <a:r>
              <a:rPr lang="fr-FR" dirty="0"/>
              <a:t>de la maladie.  Le terme « </a:t>
            </a:r>
            <a:r>
              <a:rPr lang="fr-FR" b="1" dirty="0"/>
              <a:t>endémique »</a:t>
            </a:r>
            <a:r>
              <a:rPr lang="fr-FR" dirty="0"/>
              <a:t> fait référence à la présence continue d'un agent infectieux ou d'un problème de santé dans une zone géographique ou au sein d'une population au fil du temps. Il peut y avoir des variations, mais il s'agit du niveau habituel ou prévu de la maladie.</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maladies humaines régulièrement présentes (« endémiques ») dans votre région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Remerciez</a:t>
            </a:r>
            <a:r>
              <a:rPr lang="fr-FR" dirty="0"/>
              <a:t> les participants pour leurs réponses. </a:t>
            </a:r>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Noto Sans Symbols"/>
              <a:buChar char="❖"/>
            </a:pPr>
            <a:r>
              <a:rPr lang="fr-FR" b="1" i="1" dirty="0"/>
              <a:t>Inscrivez les maladies endémiques locales sur un tableau à feuilles mobiles. </a:t>
            </a:r>
            <a:r>
              <a:rPr lang="fr-FR" b="1" dirty="0"/>
              <a:t>&lt;CLIQUER&gt;</a:t>
            </a:r>
            <a:endParaRPr lang="fr-FR" noProof="0" dirty="0"/>
          </a:p>
          <a:p>
            <a:pPr marL="0" indent="474254">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pour les maladies animales, le terme correspondant à endémique est enzootique. </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maladies animales régulièrement présentes dans votre région (« enzootiques ») ?</a:t>
            </a:r>
            <a:endParaRPr lang="fr-FR" noProof="0" dirty="0"/>
          </a:p>
          <a:p>
            <a:pPr marL="0" indent="0">
              <a:lnSpc>
                <a:spcPct val="115000"/>
              </a:lnSpc>
              <a:spcBef>
                <a:spcPts val="622"/>
              </a:spcBef>
            </a:pPr>
            <a:endParaRPr lang="fr-FR" i="1" dirty="0"/>
          </a:p>
          <a:p>
            <a:pPr marL="177845" indent="-177845">
              <a:lnSpc>
                <a:spcPct val="115000"/>
              </a:lnSpc>
              <a:spcBef>
                <a:spcPts val="622"/>
              </a:spcBef>
              <a:buClr>
                <a:schemeClr val="dk1"/>
              </a:buClr>
              <a:buSzPts val="1200"/>
              <a:buFont typeface="Noto Sans Symbols"/>
              <a:buChar char="❖"/>
            </a:pPr>
            <a:r>
              <a:rPr lang="fr-FR" b="1" i="1" dirty="0"/>
              <a:t>Inscrivez les maladies enzootiques locales sur un tableau à feuilles mobiles.</a:t>
            </a:r>
            <a:endParaRPr lang="fr-FR" noProof="0" dirty="0"/>
          </a:p>
          <a:p>
            <a:pPr marL="0" indent="0">
              <a:spcBef>
                <a:spcPts val="1618"/>
              </a:spcBef>
            </a:pPr>
            <a:endParaRPr dirty="0">
              <a:latin typeface="Calibri"/>
              <a:ea typeface="Calibri"/>
              <a:cs typeface="Calibri"/>
              <a:sym typeface="Calibri"/>
            </a:endParaRPr>
          </a:p>
        </p:txBody>
      </p:sp>
      <p:sp>
        <p:nvSpPr>
          <p:cNvPr id="609" name="Google Shape;609;p2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p2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25" name="Google Shape;625;p2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La définition technique d'une </a:t>
            </a:r>
            <a:r>
              <a:rPr lang="fr-FR" b="1" dirty="0"/>
              <a:t>épidémie </a:t>
            </a:r>
            <a:r>
              <a:rPr lang="fr-FR" dirty="0"/>
              <a:t>est l'apparition d'un plus grand nombre de cas de maladie que prévu. Il peut s'agir d'une zone donnée ou d'un groupe spécifique de personnes / ou d'une maladie endémique ou non endémique.  Le terme « </a:t>
            </a:r>
            <a:r>
              <a:rPr lang="fr-FR" b="1" dirty="0"/>
              <a:t>flambée épidémique » </a:t>
            </a:r>
            <a:r>
              <a:rPr lang="fr-FR" dirty="0"/>
              <a:t>est souvent utilisé pour décrire une épidémie qui n'implique qu'un nombre limité de personnes et la zone géographique touchée. Au niveau du district, les épidémies sont plus fréquentes, mais une épidémie dans un district peut faire partie d'une épidémie plus large impliquant plusieurs districts.</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Dans certains pays, les termes « épidémie » et « foyer » sont utilisés de manière interchangeable. </a:t>
            </a:r>
            <a:r>
              <a:rPr lang="fr-FR" b="1" dirty="0"/>
              <a:t>&lt;CLIQUER&gt; </a:t>
            </a:r>
            <a:r>
              <a:rPr lang="fr-FR" dirty="0"/>
              <a:t>Une épidémie dans une population animale s'appelle une épizootie. </a:t>
            </a:r>
            <a:endParaRPr lang="fr-FR" noProof="0" dirty="0"/>
          </a:p>
          <a:p>
            <a:pPr marL="0" indent="0">
              <a:spcBef>
                <a:spcPts val="1618"/>
              </a:spcBef>
            </a:pPr>
            <a:endParaRPr dirty="0">
              <a:latin typeface="Calibri"/>
              <a:ea typeface="Calibri"/>
              <a:cs typeface="Calibri"/>
              <a:sym typeface="Calibri"/>
            </a:endParaRPr>
          </a:p>
        </p:txBody>
      </p:sp>
      <p:sp>
        <p:nvSpPr>
          <p:cNvPr id="626" name="Google Shape;626;p2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4" name="Google Shape;374;p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latin typeface="+mn-lt"/>
                <a:ea typeface="Calibri"/>
                <a:cs typeface="Calibri"/>
                <a:sym typeface="Calibri"/>
              </a:rPr>
              <a:t>Notes de l'instructeur :</a:t>
            </a:r>
            <a:endParaRPr lang="fr-FR" noProof="0" dirty="0">
              <a:latin typeface="+mn-lt"/>
            </a:endParaRPr>
          </a:p>
          <a:p>
            <a:pPr marL="0" indent="0">
              <a:spcBef>
                <a:spcPts val="1867"/>
              </a:spcBef>
            </a:pPr>
            <a:endParaRPr lang="fr-FR" b="1" dirty="0">
              <a:latin typeface="+mn-lt"/>
              <a:ea typeface="Calibri"/>
              <a:cs typeface="Calibri"/>
              <a:sym typeface="Calibri"/>
            </a:endParaRPr>
          </a:p>
          <a:p>
            <a:pPr marL="177845" indent="-177845">
              <a:lnSpc>
                <a:spcPct val="115000"/>
              </a:lnSpc>
              <a:spcBef>
                <a:spcPts val="622"/>
              </a:spcBef>
              <a:buSzPts val="1200"/>
              <a:buFont typeface="Noto Sans Symbols"/>
              <a:buChar char="❖"/>
            </a:pPr>
            <a:r>
              <a:rPr lang="fr-FR" b="1" i="1" dirty="0">
                <a:solidFill>
                  <a:srgbClr val="000000"/>
                </a:solidFill>
                <a:latin typeface="+mn-lt"/>
              </a:rPr>
              <a:t>Résumez les objectifs d'apprentissage au lieu de lire les puces de cette diapositive comme stratégie pour améliorer la pensée critique !</a:t>
            </a:r>
            <a:endParaRPr lang="fr-FR" b="1" dirty="0">
              <a:latin typeface="+mn-lt"/>
            </a:endParaRPr>
          </a:p>
          <a:p>
            <a:pPr marL="0" indent="0">
              <a:spcBef>
                <a:spcPts val="1618"/>
              </a:spcBef>
            </a:pPr>
            <a:endParaRPr dirty="0"/>
          </a:p>
        </p:txBody>
      </p:sp>
      <p:sp>
        <p:nvSpPr>
          <p:cNvPr id="375" name="Google Shape;375;p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3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30</a:t>
            </a:fld>
            <a:endParaRPr sz="1200">
              <a:solidFill>
                <a:schemeClr val="dk1"/>
              </a:solidFill>
            </a:endParaRPr>
          </a:p>
        </p:txBody>
      </p:sp>
      <p:sp>
        <p:nvSpPr>
          <p:cNvPr id="641" name="Google Shape;641;p3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42" name="Google Shape;642;p3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regardons à nouveau la maladie F, c'est-à-dire les décès dus à la pneumonie et à la grippe pendant la saison grippale 2015-1016 dans l'hémisphère nord, représentés dans ce graphique en pourcentage de tous les décès.</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Quelqu'un pourrait-il décrire ce que vous voyez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Remerciez</a:t>
            </a:r>
            <a:r>
              <a:rPr lang="fr-FR" dirty="0"/>
              <a:t> les participants pour leurs réponses. </a:t>
            </a:r>
          </a:p>
          <a:p>
            <a:pPr marL="79042" indent="0">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Êtes-vous préoccupé par le fait que la bosse qui commence vers la semaine 1 et s'étend jusqu'à la semaine 18 environ représente une épidémie de grippe ?  Quelles informations supplémentaires souhaiteriez-vous obtenir ?  </a:t>
            </a:r>
            <a:r>
              <a:rPr lang="fr-FR" b="1" dirty="0"/>
              <a:t>Réponse </a:t>
            </a:r>
            <a:r>
              <a:rPr lang="fr-FR" dirty="0"/>
              <a:t>: </a:t>
            </a:r>
            <a:r>
              <a:rPr lang="fr-FR" i="1" dirty="0"/>
              <a:t>Il serait bon d'avoir des données attendues, par exemple des données des dernières années.</a:t>
            </a:r>
            <a:endParaRPr lang="fr-FR" noProof="0" dirty="0"/>
          </a:p>
          <a:p>
            <a:pPr marL="0" indent="0">
              <a:spcBef>
                <a:spcPts val="1618"/>
              </a:spcBef>
            </a:pPr>
            <a:endParaRPr dirty="0">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p3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51" name="Google Shape;651;p3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latin typeface="+mn-lt"/>
              </a:rPr>
              <a:t>Notes de l'instructeur :</a:t>
            </a:r>
            <a:endParaRPr lang="fr-FR" dirty="0">
              <a:latin typeface="+mn-lt"/>
            </a:endParaRPr>
          </a:p>
          <a:p>
            <a:pPr marL="0" indent="0">
              <a:spcBef>
                <a:spcPts val="1867"/>
              </a:spcBef>
            </a:pPr>
            <a:endParaRPr lang="fr-FR" b="1" dirty="0">
              <a:latin typeface="+mn-lt"/>
            </a:endParaRPr>
          </a:p>
          <a:p>
            <a:pPr marL="177845" indent="-177845">
              <a:lnSpc>
                <a:spcPct val="115000"/>
              </a:lnSpc>
              <a:spcBef>
                <a:spcPts val="622"/>
              </a:spcBef>
              <a:buClr>
                <a:schemeClr val="dk1"/>
              </a:buClr>
              <a:buSzPts val="1200"/>
              <a:buFont typeface="Noto Sans Symbols"/>
              <a:buChar char="❖"/>
            </a:pPr>
            <a:r>
              <a:rPr lang="fr-FR" b="1" i="1" dirty="0">
                <a:latin typeface="+mn-lt"/>
              </a:rPr>
              <a:t>Cette figure présente les données des deux années précédentes.  Les deux années précédentes ont été marquées par des épidémies de grippe précoces et sévères.</a:t>
            </a:r>
            <a:endParaRPr lang="fr-FR" dirty="0">
              <a:latin typeface="+mn-lt"/>
            </a:endParaRPr>
          </a:p>
          <a:p>
            <a:pPr marL="0" indent="0">
              <a:lnSpc>
                <a:spcPct val="115000"/>
              </a:lnSpc>
              <a:spcBef>
                <a:spcPts val="1245"/>
              </a:spcBef>
            </a:pPr>
            <a:endParaRPr lang="fr-FR" dirty="0">
              <a:latin typeface="+mn-lt"/>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latin typeface="+mn-lt"/>
              </a:rPr>
              <a:t>Dites</a:t>
            </a:r>
            <a:r>
              <a:rPr lang="fr-FR" b="1" dirty="0">
                <a:latin typeface="+mn-lt"/>
              </a:rPr>
              <a:t> :</a:t>
            </a:r>
            <a:r>
              <a:rPr lang="fr-FR" dirty="0">
                <a:latin typeface="+mn-lt"/>
              </a:rPr>
              <a:t> Comparez maintenant les données observées de l'année en rouge avec les données historiques des deux années précédentes.</a:t>
            </a:r>
          </a:p>
          <a:p>
            <a:pPr marL="256887" indent="-177845">
              <a:lnSpc>
                <a:spcPct val="115000"/>
              </a:lnSpc>
              <a:spcBef>
                <a:spcPts val="1245"/>
              </a:spcBef>
              <a:buClr>
                <a:schemeClr val="dk1"/>
              </a:buClr>
              <a:buSzPts val="1200"/>
              <a:buFont typeface="Wingdings" panose="05000000000000000000" pitchFamily="2" charset="2"/>
              <a:buChar char="§"/>
            </a:pPr>
            <a:endParaRPr lang="fr-FR" dirty="0">
              <a:latin typeface="+mn-lt"/>
            </a:endParaRPr>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noProof="0" dirty="0"/>
              <a:t>Accordez</a:t>
            </a:r>
            <a:r>
              <a:rPr lang="fr-FR" b="1" u="none" noProof="0" dirty="0"/>
              <a:t> </a:t>
            </a:r>
            <a:r>
              <a:rPr lang="fr-FR" noProof="0" dirty="0"/>
              <a:t>un moment aux participants pour comparer. </a:t>
            </a:r>
            <a:r>
              <a:rPr lang="fr-FR" b="1" dirty="0">
                <a:latin typeface="+mn-lt"/>
              </a:rPr>
              <a:t>Réponse : </a:t>
            </a:r>
            <a:r>
              <a:rPr lang="fr-FR" i="1" dirty="0">
                <a:latin typeface="+mn-lt"/>
              </a:rPr>
              <a:t>2015-2016 correspond à peu près à ce que l'on pourrait attendre - la « bosse » reflète un schéma saisonnier habituel, mais pas une épidémie, car elle s'aligne étroitement sur la tendance historique.</a:t>
            </a:r>
            <a:endParaRPr lang="fr-FR" dirty="0">
              <a:latin typeface="+mn-lt"/>
            </a:endParaRPr>
          </a:p>
          <a:p>
            <a:pPr marL="256887" indent="-177845">
              <a:lnSpc>
                <a:spcPct val="115000"/>
              </a:lnSpc>
              <a:spcBef>
                <a:spcPts val="1245"/>
              </a:spcBef>
              <a:buClr>
                <a:schemeClr val="dk1"/>
              </a:buClr>
              <a:buSzPts val="1200"/>
              <a:buFont typeface="Wingdings" panose="05000000000000000000" pitchFamily="2" charset="2"/>
              <a:buChar char="§"/>
            </a:pPr>
            <a:endParaRPr lang="fr-FR" i="1" dirty="0">
              <a:latin typeface="+mn-lt"/>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latin typeface="+mn-lt"/>
              </a:rPr>
              <a:t>Note</a:t>
            </a:r>
            <a:r>
              <a:rPr lang="fr-FR" b="1" dirty="0">
                <a:latin typeface="+mn-lt"/>
              </a:rPr>
              <a:t> : </a:t>
            </a:r>
            <a:r>
              <a:rPr lang="fr-FR" dirty="0">
                <a:latin typeface="+mn-lt"/>
                <a:ea typeface="Quattrocento Sans"/>
                <a:cs typeface="Quattrocento Sans"/>
                <a:sym typeface="Quattrocento Sans"/>
              </a:rPr>
              <a:t>Ce graphique n'a pas de légende car il est facile d'étiqueter clairement les lignes avec les couleurs correspondantes. Cette façon de présenter les données est parfois plus efficace qu'une légende traditionnelle. </a:t>
            </a:r>
            <a:endParaRPr lang="fr-FR" dirty="0">
              <a:latin typeface="+mn-lt"/>
            </a:endParaRPr>
          </a:p>
          <a:p>
            <a:pPr marL="177845" indent="-98803">
              <a:lnSpc>
                <a:spcPct val="115000"/>
              </a:lnSpc>
              <a:spcBef>
                <a:spcPts val="1245"/>
              </a:spcBef>
              <a:buClr>
                <a:schemeClr val="dk1"/>
              </a:buClr>
              <a:buSzPts val="1200"/>
            </a:pPr>
            <a:endParaRPr b="1" u="sng" dirty="0"/>
          </a:p>
          <a:p>
            <a:pPr marL="0" indent="0">
              <a:spcBef>
                <a:spcPts val="1618"/>
              </a:spcBef>
            </a:pPr>
            <a:endParaRPr dirty="0">
              <a:latin typeface="Calibri"/>
              <a:ea typeface="Calibri"/>
              <a:cs typeface="Calibri"/>
              <a:sym typeface="Calibri"/>
            </a:endParaRPr>
          </a:p>
        </p:txBody>
      </p:sp>
      <p:sp>
        <p:nvSpPr>
          <p:cNvPr id="652" name="Google Shape;652;p3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p3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63" name="Google Shape;663;p3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Cette figure montre les données de 5 saisons grippales. L'axe des x représente la semaine épidémiologique de la fin 2013 à la semaine 25 de 2018. L'axe des y est la proportion (%) de tous les décès dus à la pneumonie et à la grippe cette semaine-là.  La ligne rouge du graphique représente la proportion </a:t>
            </a:r>
            <a:r>
              <a:rPr lang="fr-FR" b="1" dirty="0"/>
              <a:t>observée </a:t>
            </a:r>
            <a:r>
              <a:rPr lang="fr-FR" dirty="0"/>
              <a:t>(%) de tous les décès dus à la pneumonie et à la grippe.  La ligne noire inférieure représente la proportion </a:t>
            </a:r>
            <a:r>
              <a:rPr lang="fr-FR" b="1" dirty="0"/>
              <a:t>attendue </a:t>
            </a:r>
            <a:r>
              <a:rPr lang="fr-FR" dirty="0"/>
              <a:t>de décès dus à la pneumonie et à la grippe par semaine sur la base des données historiques. Il s'agit de la proportion attendue chaque semaine. On observe une tendance saisonnière, avec une augmentation vers la fin de chaque année, un pic en janvier et février (les mois froids de l'hémisphère nord), puis une diminution. La ligne noire supérieure représente un « </a:t>
            </a:r>
            <a:r>
              <a:rPr lang="fr-FR" b="1" dirty="0"/>
              <a:t>seuil épidémique </a:t>
            </a:r>
            <a:r>
              <a:rPr lang="fr-FR" dirty="0"/>
              <a:t>» ; lorsque ce seuil est dépassé pendant deux semaines consécutives, une épidémie est déclarée. Les lignes noires représentent les moyennes annuelles de plusieurs années de collecte de données. </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C</a:t>
            </a:r>
            <a:r>
              <a:rPr lang="fr-FR" dirty="0"/>
              <a:t>omme vous pouvez le voir, 3 des 5 saisons présentées dans ce graphique ont été considérées comme ayant connu des épidémies sévères. Ce n'est pas le cas de la saison 2015-2016 que nous avons examinée dans les diapositives précédentes.</a:t>
            </a:r>
            <a:endParaRPr lang="fr-FR" noProof="0" dirty="0"/>
          </a:p>
          <a:p>
            <a:pPr marL="0" indent="0">
              <a:spcBef>
                <a:spcPts val="1618"/>
              </a:spcBef>
            </a:pPr>
            <a:endParaRPr dirty="0">
              <a:latin typeface="Calibri"/>
              <a:ea typeface="Calibri"/>
              <a:cs typeface="Calibri"/>
              <a:sym typeface="Calibri"/>
            </a:endParaRPr>
          </a:p>
        </p:txBody>
      </p:sp>
      <p:sp>
        <p:nvSpPr>
          <p:cNvPr id="664" name="Google Shape;664;p3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p3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82" name="Google Shape;682;p3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Nous devons tenir compte de la source et de la qualité des données rapportées, ce qui est un autre aspect essentiel de l'interprétation des données.</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Pouvons-nous toujours croire ce que nous voyons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en-US" b="1" u="sng" dirty="0" err="1">
                <a:solidFill>
                  <a:srgbClr val="000000"/>
                </a:solidFill>
                <a:latin typeface="Arial" panose="020B0604020202020204" pitchFamily="34" charset="0"/>
              </a:rPr>
              <a:t>Remerciez</a:t>
            </a:r>
            <a:r>
              <a:rPr lang="en-US" dirty="0">
                <a:solidFill>
                  <a:srgbClr val="000000"/>
                </a:solidFill>
                <a:latin typeface="Arial" panose="020B0604020202020204" pitchFamily="34" charset="0"/>
              </a:rPr>
              <a:t> les participants pour </a:t>
            </a:r>
            <a:r>
              <a:rPr lang="en-US" dirty="0" err="1">
                <a:solidFill>
                  <a:srgbClr val="000000"/>
                </a:solidFill>
                <a:latin typeface="Arial" panose="020B0604020202020204" pitchFamily="34" charset="0"/>
              </a:rPr>
              <a:t>leurs</a:t>
            </a:r>
            <a:r>
              <a:rPr lang="en-US" dirty="0">
                <a:solidFill>
                  <a:srgbClr val="000000"/>
                </a:solidFill>
                <a:latin typeface="Arial" panose="020B0604020202020204" pitchFamily="34" charset="0"/>
              </a:rPr>
              <a:t> </a:t>
            </a:r>
            <a:r>
              <a:rPr lang="en-US" dirty="0" err="1">
                <a:solidFill>
                  <a:srgbClr val="000000"/>
                </a:solidFill>
                <a:latin typeface="Arial" panose="020B0604020202020204" pitchFamily="34" charset="0"/>
              </a:rPr>
              <a:t>réponses</a:t>
            </a:r>
            <a:r>
              <a:rPr lang="en-US" dirty="0">
                <a:solidFill>
                  <a:srgbClr val="000000"/>
                </a:solidFill>
                <a:latin typeface="Arial" panose="020B0604020202020204" pitchFamily="34" charset="0"/>
              </a:rPr>
              <a:t>. </a:t>
            </a:r>
            <a:r>
              <a:rPr lang="fr-FR" b="1" u="sng" dirty="0"/>
              <a:t>Réponse</a:t>
            </a:r>
            <a:r>
              <a:rPr lang="fr-FR" b="1" dirty="0"/>
              <a:t> </a:t>
            </a:r>
            <a:r>
              <a:rPr lang="fr-FR" dirty="0"/>
              <a:t>: </a:t>
            </a:r>
            <a:r>
              <a:rPr lang="fr-FR" i="1" dirty="0"/>
              <a:t>Non</a:t>
            </a:r>
          </a:p>
          <a:p>
            <a:pPr marL="0" indent="0">
              <a:lnSpc>
                <a:spcPct val="115000"/>
              </a:lnSpc>
              <a:spcBef>
                <a:spcPts val="1245"/>
              </a:spcBef>
              <a:buClr>
                <a:schemeClr val="dk1"/>
              </a:buClr>
              <a:buSzPts val="1200"/>
            </a:pPr>
            <a:endParaRPr dirty="0"/>
          </a:p>
          <a:p>
            <a:pPr marL="0" indent="0">
              <a:spcBef>
                <a:spcPts val="1618"/>
              </a:spcBef>
            </a:pPr>
            <a:endParaRPr dirty="0">
              <a:latin typeface="Calibri"/>
              <a:ea typeface="Calibri"/>
              <a:cs typeface="Calibri"/>
              <a:sym typeface="Calibri"/>
            </a:endParaRPr>
          </a:p>
        </p:txBody>
      </p:sp>
      <p:sp>
        <p:nvSpPr>
          <p:cNvPr id="683" name="Google Shape;683;p3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Google Shape;688;p3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89" name="Google Shape;689;p3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 élément clé de l'interprétation des données est la prise en compte de leur qualité.  Les rapports sont-ils complets ? Tous les établissements de santé et les laboratoires responsables de la notification des maladies envoient-ils des rapports au bureau de santé du district ? </a:t>
            </a:r>
            <a:r>
              <a:rPr lang="fr-FR" i="1" dirty="0"/>
              <a:t>Par exemple, si la plupart des établissements de santé envoient un rapport hebdomadaire au bureau de santé du district, mais qu'un établissement de santé, qui diagnostique et traite la grande majorité des cas ne le fait pas régulièrement, les données que vous observez ne sont pas complètes et peuvent ne pas être représentatives de l'ensemble du district.</a:t>
            </a:r>
            <a:endParaRPr lang="fr-FR" noProof="0" dirty="0"/>
          </a:p>
          <a:p>
            <a:pPr marL="177845" indent="-177845">
              <a:lnSpc>
                <a:spcPct val="115000"/>
              </a:lnSpc>
              <a:spcBef>
                <a:spcPts val="1245"/>
              </a:spcBef>
              <a:buFont typeface="Wingdings" panose="05000000000000000000" pitchFamily="2" charset="2"/>
              <a:buChar char="§"/>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De même, si un établissement de santé soumet régulièrement des rapports en retard, les données actuelles que vous observez peuvent ne pas inclure toutes les données.  Nous sommes tous d'accord pour dire que si les formulaires de déclaration ne sont pas remplis de manière précise ou complète, cela peut également affecter la qualité des données.</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Les prochaines diapositives contiennent des exemples qui illustrent des problèmes concrets de qualité des données signalés aux systèmes de surveillance des maladies.</a:t>
            </a:r>
            <a:endParaRPr lang="fr-FR" noProof="0" dirty="0"/>
          </a:p>
          <a:p>
            <a:pPr marL="0" indent="0">
              <a:spcBef>
                <a:spcPts val="1618"/>
              </a:spcBef>
            </a:pPr>
            <a:endParaRPr dirty="0">
              <a:latin typeface="Calibri"/>
              <a:ea typeface="Calibri"/>
              <a:cs typeface="Calibri"/>
              <a:sym typeface="Calibri"/>
            </a:endParaRPr>
          </a:p>
        </p:txBody>
      </p:sp>
      <p:sp>
        <p:nvSpPr>
          <p:cNvPr id="690" name="Google Shape;690;p3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p3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96" name="Google Shape;696;p3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07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Regardez ce tableau des décès par diarrhée signalés au cours des 11 premières semaines de 2015 (</a:t>
            </a:r>
            <a:r>
              <a:rPr lang="fr-FR" i="1" dirty="0"/>
              <a:t>barres orange) </a:t>
            </a:r>
            <a:r>
              <a:rPr lang="fr-FR" dirty="0"/>
              <a:t>par rapport au nombre de décès par diarrhée signalés au cours de la même période en 2014 (</a:t>
            </a:r>
            <a:r>
              <a:rPr lang="fr-FR" i="1" dirty="0"/>
              <a:t>comme indiqué par les barres bleues)</a:t>
            </a:r>
            <a:r>
              <a:rPr lang="fr-FR" dirty="0"/>
              <a:t>.</a:t>
            </a:r>
            <a:endParaRPr lang="fr-FR" noProof="0" dirty="0"/>
          </a:p>
          <a:p>
            <a:pPr marL="177845" indent="-177845">
              <a:lnSpc>
                <a:spcPct val="107000"/>
              </a:lnSpc>
              <a:spcBef>
                <a:spcPts val="830"/>
              </a:spcBef>
              <a:buFont typeface="Wingdings" panose="05000000000000000000" pitchFamily="2" charset="2"/>
              <a:buChar char="§"/>
            </a:pPr>
            <a:endParaRPr lang="fr-FR" dirty="0"/>
          </a:p>
          <a:p>
            <a:pPr marL="177845" indent="-177845">
              <a:lnSpc>
                <a:spcPct val="107000"/>
              </a:lnSpc>
              <a:spcBef>
                <a:spcPts val="830"/>
              </a:spcBef>
              <a:buClr>
                <a:schemeClr val="dk1"/>
              </a:buClr>
              <a:buSzPts val="1200"/>
              <a:buFont typeface="Wingdings" panose="05000000000000000000" pitchFamily="2" charset="2"/>
              <a:buChar char="§"/>
            </a:pPr>
            <a:r>
              <a:rPr lang="fr-FR" b="1" u="sng" dirty="0"/>
              <a:t>Posez la question</a:t>
            </a:r>
            <a:r>
              <a:rPr lang="fr-FR" b="1" dirty="0"/>
              <a:t> :  </a:t>
            </a:r>
            <a:r>
              <a:rPr lang="fr-FR" dirty="0"/>
              <a:t>Qu'est-ce qui vous frappe dans ce graphique ? </a:t>
            </a:r>
            <a:endParaRPr lang="fr-FR" noProof="0" dirty="0"/>
          </a:p>
          <a:p>
            <a:pPr marL="256887" indent="-177845">
              <a:lnSpc>
                <a:spcPct val="107000"/>
              </a:lnSpc>
              <a:spcBef>
                <a:spcPts val="830"/>
              </a:spcBef>
              <a:buClr>
                <a:schemeClr val="dk1"/>
              </a:buClr>
              <a:buSzPts val="1200"/>
              <a:buFont typeface="Wingdings" panose="05000000000000000000" pitchFamily="2" charset="2"/>
              <a:buChar char="§"/>
            </a:pPr>
            <a:endParaRPr lang="fr-FR" dirty="0"/>
          </a:p>
          <a:p>
            <a:pPr marL="177845" indent="-177845">
              <a:lnSpc>
                <a:spcPct val="107000"/>
              </a:lnSpc>
              <a:spcBef>
                <a:spcPts val="830"/>
              </a:spcBef>
              <a:buClr>
                <a:schemeClr val="dk1"/>
              </a:buClr>
              <a:buSzPts val="1200"/>
              <a:buFont typeface="Wingdings" panose="05000000000000000000" pitchFamily="2" charset="2"/>
              <a:buChar char="§"/>
            </a:pPr>
            <a:r>
              <a:rPr lang="fr-FR" b="1" u="sng" dirty="0"/>
              <a:t>Demandez</a:t>
            </a:r>
            <a:r>
              <a:rPr lang="fr-FR" dirty="0"/>
              <a:t> des réponses de 2 ou 3 volontaires.  </a:t>
            </a:r>
            <a:r>
              <a:rPr lang="fr-FR" b="1" dirty="0"/>
              <a:t>Réponses </a:t>
            </a:r>
            <a:r>
              <a:rPr lang="fr-FR" i="1" dirty="0"/>
              <a:t>ci-dessous :</a:t>
            </a:r>
            <a:endParaRPr lang="fr-FR" noProof="0" dirty="0"/>
          </a:p>
          <a:p>
            <a:pPr marL="652099" lvl="1" indent="-177845">
              <a:lnSpc>
                <a:spcPct val="107000"/>
              </a:lnSpc>
              <a:spcBef>
                <a:spcPts val="830"/>
              </a:spcBef>
              <a:buClr>
                <a:schemeClr val="dk1"/>
              </a:buClr>
              <a:buSzPts val="1200"/>
              <a:buFont typeface="Courier New"/>
              <a:buChar char="o"/>
            </a:pPr>
            <a:r>
              <a:rPr lang="fr-FR" i="1" dirty="0"/>
              <a:t>Le nombre de décès dus à la diarrhée a diminué en 2015 par rapport à l'année précédente (24 décès contre 9)</a:t>
            </a:r>
            <a:endParaRPr lang="fr-FR" noProof="0" dirty="0"/>
          </a:p>
          <a:p>
            <a:pPr marL="652099" lvl="1" indent="-177845">
              <a:lnSpc>
                <a:spcPct val="107000"/>
              </a:lnSpc>
              <a:spcBef>
                <a:spcPts val="830"/>
              </a:spcBef>
              <a:buClr>
                <a:schemeClr val="dk1"/>
              </a:buClr>
              <a:buSzPts val="1200"/>
              <a:buFont typeface="Courier New"/>
              <a:buChar char="o"/>
            </a:pPr>
            <a:r>
              <a:rPr lang="fr-FR" i="1" dirty="0"/>
              <a:t>La majorité des décès se produisent dans deux districts (</a:t>
            </a:r>
            <a:r>
              <a:rPr lang="fr-FR" i="1" dirty="0" err="1"/>
              <a:t>Gabarone</a:t>
            </a:r>
            <a:r>
              <a:rPr lang="fr-FR" i="1" dirty="0"/>
              <a:t> et </a:t>
            </a:r>
            <a:r>
              <a:rPr lang="fr-FR" i="1" dirty="0" err="1"/>
              <a:t>Bobirwa</a:t>
            </a:r>
            <a:r>
              <a:rPr lang="fr-FR" i="1" dirty="0"/>
              <a:t>)</a:t>
            </a:r>
            <a:endParaRPr lang="fr-FR" noProof="0" dirty="0"/>
          </a:p>
          <a:p>
            <a:pPr marL="652099" lvl="1" indent="-177845">
              <a:lnSpc>
                <a:spcPct val="107000"/>
              </a:lnSpc>
              <a:spcBef>
                <a:spcPts val="830"/>
              </a:spcBef>
              <a:buClr>
                <a:schemeClr val="dk1"/>
              </a:buClr>
              <a:buSzPts val="1200"/>
              <a:buFont typeface="Courier New"/>
              <a:buChar char="o"/>
            </a:pPr>
            <a:r>
              <a:rPr lang="fr-FR" i="1" dirty="0"/>
              <a:t>Gaborone et SPTC présentent de grandes différences dans le nombre de décès signalés entre 2014 et 2015. Gaborone a déclaré 10 décès en 2014 et 1 en 2015. SPTC a déclaré 4 décès en 2014 et 0 en 2015.</a:t>
            </a:r>
            <a:endParaRPr lang="fr-FR" noProof="0" dirty="0"/>
          </a:p>
          <a:p>
            <a:pPr marL="652099" lvl="1" indent="-177845">
              <a:lnSpc>
                <a:spcPct val="107000"/>
              </a:lnSpc>
              <a:spcBef>
                <a:spcPts val="830"/>
              </a:spcBef>
              <a:buClr>
                <a:schemeClr val="dk1"/>
              </a:buClr>
              <a:buSzPts val="1200"/>
              <a:buFont typeface="Courier New"/>
              <a:buChar char="o"/>
            </a:pPr>
            <a:r>
              <a:rPr lang="fr-FR" i="1" dirty="0"/>
              <a:t>5 des 8 districts ont rapporté plus de décès en 2014 qu'en 2015 (les barres bleues dépassent les barres orange)</a:t>
            </a:r>
            <a:endParaRPr lang="fr-FR" noProof="0" dirty="0"/>
          </a:p>
          <a:p>
            <a:pPr marL="652099" lvl="1" indent="-177845">
              <a:lnSpc>
                <a:spcPct val="107000"/>
              </a:lnSpc>
              <a:spcBef>
                <a:spcPts val="830"/>
              </a:spcBef>
              <a:buClr>
                <a:schemeClr val="dk1"/>
              </a:buClr>
              <a:buSzPts val="1200"/>
              <a:buFont typeface="Courier New"/>
              <a:buChar char="o"/>
            </a:pPr>
            <a:r>
              <a:rPr lang="fr-FR" i="1" dirty="0" err="1"/>
              <a:t>Kgatleng</a:t>
            </a:r>
            <a:r>
              <a:rPr lang="fr-FR" i="1" dirty="0"/>
              <a:t> a rapporté 0 décès par diarrhée en 2014 ou 2015 ; </a:t>
            </a:r>
            <a:r>
              <a:rPr lang="fr-FR" i="1" dirty="0" err="1"/>
              <a:t>Chobe</a:t>
            </a:r>
            <a:r>
              <a:rPr lang="fr-FR" i="1" dirty="0"/>
              <a:t> et </a:t>
            </a:r>
            <a:r>
              <a:rPr lang="fr-FR" i="1" dirty="0" err="1"/>
              <a:t>Goodhope</a:t>
            </a:r>
            <a:r>
              <a:rPr lang="fr-FR" i="1" dirty="0"/>
              <a:t> ont rapporté 0 en 2015.</a:t>
            </a:r>
            <a:endParaRPr lang="fr-FR" noProof="0" dirty="0"/>
          </a:p>
          <a:p>
            <a:pPr marL="0" indent="0">
              <a:lnSpc>
                <a:spcPct val="107000"/>
              </a:lnSpc>
              <a:spcBef>
                <a:spcPts val="830"/>
              </a:spcBef>
            </a:pPr>
            <a:endParaRPr lang="fr-FR" b="1" dirty="0"/>
          </a:p>
          <a:p>
            <a:pPr marL="177845" indent="-177845">
              <a:lnSpc>
                <a:spcPct val="107000"/>
              </a:lnSpc>
              <a:spcBef>
                <a:spcPts val="830"/>
              </a:spcBef>
              <a:buClr>
                <a:schemeClr val="dk1"/>
              </a:buClr>
              <a:buSzPts val="1200"/>
              <a:buFont typeface="Wingdings" panose="05000000000000000000" pitchFamily="2" charset="2"/>
              <a:buChar char="§"/>
            </a:pPr>
            <a:r>
              <a:rPr lang="fr-FR" b="1" u="sng" dirty="0"/>
              <a:t>Posez la question</a:t>
            </a:r>
            <a:r>
              <a:rPr lang="fr-FR" b="1" dirty="0"/>
              <a:t> : </a:t>
            </a:r>
            <a:r>
              <a:rPr lang="fr-FR" dirty="0"/>
              <a:t>Qu'est-ce qui pourrait expliquer les différences dans les décès signalés entre 2014 et 2015 à Gaborone et à SPTC ?</a:t>
            </a:r>
            <a:endParaRPr lang="fr-FR" noProof="0" dirty="0"/>
          </a:p>
          <a:p>
            <a:pPr marL="177845" indent="-177845">
              <a:lnSpc>
                <a:spcPct val="107000"/>
              </a:lnSpc>
              <a:spcBef>
                <a:spcPts val="830"/>
              </a:spcBef>
              <a:buFont typeface="Wingdings" panose="05000000000000000000" pitchFamily="2" charset="2"/>
              <a:buChar char="§"/>
            </a:pPr>
            <a:endParaRPr lang="fr-FR" b="1" dirty="0"/>
          </a:p>
          <a:p>
            <a:pPr marL="177845" indent="-177845">
              <a:lnSpc>
                <a:spcPct val="107000"/>
              </a:lnSpc>
              <a:spcBef>
                <a:spcPts val="830"/>
              </a:spcBef>
              <a:buClr>
                <a:schemeClr val="dk1"/>
              </a:buClr>
              <a:buSzPts val="1200"/>
              <a:buFont typeface="Wingdings" panose="05000000000000000000" pitchFamily="2" charset="2"/>
              <a:buChar char="§"/>
            </a:pPr>
            <a:r>
              <a:rPr lang="fr-FR" b="1" u="sng" dirty="0"/>
              <a:t>Demandez</a:t>
            </a:r>
            <a:r>
              <a:rPr lang="fr-FR" b="1" dirty="0"/>
              <a:t> </a:t>
            </a:r>
            <a:r>
              <a:rPr lang="fr-FR" dirty="0"/>
              <a:t>des réponses de 2 ou 3 volontaires. </a:t>
            </a:r>
            <a:r>
              <a:rPr lang="fr-FR" b="1" dirty="0"/>
              <a:t>Réponse : </a:t>
            </a:r>
            <a:r>
              <a:rPr lang="fr-FR" i="1" dirty="0"/>
              <a:t>Ces chiffres pourraient refléter la réalité (il se peut qu'il y ait eu une importante épidémie de maladie diarrhéique en 2014, ou qu'une intervention ait été mise en œuvre en 2015 pour améliorer la qualité de l'eau) ou il se peut qu'il y ait eu un problème dans la déclaration en 2015.</a:t>
            </a:r>
            <a:endParaRPr lang="fr-FR" noProof="0" dirty="0"/>
          </a:p>
          <a:p>
            <a:pPr marL="177845" indent="-177845">
              <a:lnSpc>
                <a:spcPct val="107000"/>
              </a:lnSpc>
              <a:spcBef>
                <a:spcPts val="830"/>
              </a:spcBef>
              <a:buFont typeface="Wingdings" panose="05000000000000000000" pitchFamily="2" charset="2"/>
              <a:buChar char="§"/>
            </a:pPr>
            <a:endParaRPr lang="fr-FR" i="1" dirty="0"/>
          </a:p>
          <a:p>
            <a:pPr marL="177845" indent="-177845">
              <a:lnSpc>
                <a:spcPct val="107000"/>
              </a:lnSpc>
              <a:spcBef>
                <a:spcPts val="830"/>
              </a:spcBef>
              <a:buClr>
                <a:schemeClr val="dk1"/>
              </a:buClr>
              <a:buSzPts val="1200"/>
              <a:buFont typeface="Wingdings" panose="05000000000000000000" pitchFamily="2" charset="2"/>
              <a:buChar char="§"/>
            </a:pPr>
            <a:r>
              <a:rPr lang="fr-FR" b="1" u="sng" dirty="0"/>
              <a:t>Dites</a:t>
            </a:r>
            <a:r>
              <a:rPr lang="fr-FR" b="1" dirty="0"/>
              <a:t> : </a:t>
            </a:r>
            <a:r>
              <a:rPr lang="fr-FR" dirty="0"/>
              <a:t>Avant de tirer des conclusions définitives sur les décès dus à la diarrhée, examinons un autre graphique plus détaillé.</a:t>
            </a:r>
          </a:p>
        </p:txBody>
      </p:sp>
      <p:sp>
        <p:nvSpPr>
          <p:cNvPr id="697" name="Google Shape;697;p3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3"/>
        <p:cNvGrpSpPr/>
        <p:nvPr/>
      </p:nvGrpSpPr>
      <p:grpSpPr>
        <a:xfrm>
          <a:off x="0" y="0"/>
          <a:ext cx="0" cy="0"/>
          <a:chOff x="0" y="0"/>
          <a:chExt cx="0" cy="0"/>
        </a:xfrm>
      </p:grpSpPr>
      <p:sp>
        <p:nvSpPr>
          <p:cNvPr id="704" name="Google Shape;704;p3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05" name="Google Shape;705;p3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Examinez plus attentivement le nombre de semaines pendant lesquelles les districts ont respecté les délais. Ce graphique montre le nombre de semaines pendant lesquelles chaque district a respecté les délais au cours des 11 premières semaines de l'année 2015. Les districts sont en abscisse et le nombre de semaines en ordonnée. Le vert représente les rapports à temps, tandis que le rouge représente les rapports tardifs ou l'absence de rapport.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Dans la diapositive précédente, aucun cas de diarrhée n'a été signalé à </a:t>
            </a:r>
            <a:r>
              <a:rPr lang="fr-FR" dirty="0" err="1"/>
              <a:t>Charleshill</a:t>
            </a:r>
            <a:r>
              <a:rPr lang="fr-FR" dirty="0"/>
              <a:t>. Pourquoi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Peut-être parce qu'ils n'ont jamais rien signalé pendant cette période en 2015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À l'aide des informations fournies dans ce graphique, est-il plus probable que la grande différence entre les décès signalés entre 2014 et 2015 à Gaborone et à SPTC reflète la situation réelle ou soit due à des erreurs de signalement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Les écarts semblent réels parce que Gaborone et SPTC ont tous deux réussi à présenter leurs rapports à temps pour la plupart des semaines.</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L'une des choses à prendre en compte lors de l'interprétation des données est la qualité des rapports - non seulement la promptitude mais aussi l'exactitude. Vous voudrez peut-être aussi savoir comment les données sont collectées et voici quelques questions utiles à poser :</a:t>
            </a:r>
            <a:endParaRPr lang="fr-FR" noProof="0" dirty="0"/>
          </a:p>
          <a:p>
            <a:pPr marL="829944" lvl="1" indent="-355690">
              <a:lnSpc>
                <a:spcPct val="115000"/>
              </a:lnSpc>
              <a:spcBef>
                <a:spcPts val="1245"/>
              </a:spcBef>
              <a:buClr>
                <a:schemeClr val="dk1"/>
              </a:buClr>
              <a:buSzPts val="1200"/>
              <a:buFont typeface="Courier New"/>
              <a:buChar char="o"/>
            </a:pPr>
            <a:r>
              <a:rPr lang="fr-FR" dirty="0"/>
              <a:t>Les données rapportées sont-elles autodéclarées (par exemple, surveillance passive ou active) ?</a:t>
            </a:r>
            <a:endParaRPr lang="fr-FR" noProof="0" dirty="0"/>
          </a:p>
          <a:p>
            <a:pPr marL="829944" lvl="1" indent="-355690">
              <a:lnSpc>
                <a:spcPct val="115000"/>
              </a:lnSpc>
              <a:spcBef>
                <a:spcPts val="0"/>
              </a:spcBef>
              <a:buClr>
                <a:schemeClr val="dk1"/>
              </a:buClr>
              <a:buSzPts val="1200"/>
              <a:buFont typeface="Courier New"/>
              <a:buChar char="o"/>
            </a:pPr>
            <a:r>
              <a:rPr lang="fr-FR" dirty="0"/>
              <a:t>Des définitions de cas standard sont-elles utilisées ?</a:t>
            </a:r>
            <a:endParaRPr lang="fr-FR" noProof="0" dirty="0"/>
          </a:p>
          <a:p>
            <a:pPr marL="829944" lvl="1" indent="-355690">
              <a:lnSpc>
                <a:spcPct val="115000"/>
              </a:lnSpc>
              <a:spcBef>
                <a:spcPts val="0"/>
              </a:spcBef>
              <a:buClr>
                <a:schemeClr val="dk1"/>
              </a:buClr>
              <a:buSzPts val="1200"/>
              <a:buFont typeface="Courier New"/>
              <a:buChar char="o"/>
            </a:pPr>
            <a:r>
              <a:rPr lang="fr-FR" dirty="0"/>
              <a:t>La définition du cas a-t-elle changé récemment ?</a:t>
            </a:r>
            <a:endParaRPr lang="fr-FR" noProof="0" dirty="0"/>
          </a:p>
          <a:p>
            <a:pPr marL="829944" lvl="1" indent="-355690">
              <a:lnSpc>
                <a:spcPct val="115000"/>
              </a:lnSpc>
              <a:spcBef>
                <a:spcPts val="0"/>
              </a:spcBef>
              <a:buClr>
                <a:schemeClr val="dk1"/>
              </a:buClr>
              <a:buSzPts val="1200"/>
              <a:buFont typeface="Courier New"/>
              <a:buChar char="o"/>
            </a:pPr>
            <a:r>
              <a:rPr lang="fr-FR" dirty="0"/>
              <a:t>Les cas sont-ils basés sur des rapports cliniques ? Dans l'affirmative, il pourrait y avoir des variations de jugement entre les différents cliniciens ?</a:t>
            </a:r>
            <a:endParaRPr lang="fr-FR" noProof="0" dirty="0"/>
          </a:p>
          <a:p>
            <a:pPr marL="829944" lvl="1" indent="-355690">
              <a:lnSpc>
                <a:spcPct val="115000"/>
              </a:lnSpc>
              <a:spcBef>
                <a:spcPts val="0"/>
              </a:spcBef>
              <a:buClr>
                <a:schemeClr val="dk1"/>
              </a:buClr>
              <a:buSzPts val="1200"/>
              <a:buFont typeface="Courier New"/>
              <a:buChar char="o"/>
            </a:pPr>
            <a:r>
              <a:rPr lang="fr-FR" dirty="0"/>
              <a:t>Que se passe-t-il si certaines régions disposent d'une confirmation de laboratoire et d'autres non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Toutes ces considérations peuvent influencer la façon dont vous réagissez aux données !</a:t>
            </a:r>
            <a:endParaRPr lang="fr-FR" noProof="0" dirty="0"/>
          </a:p>
          <a:p>
            <a:pPr marL="0" indent="0">
              <a:spcBef>
                <a:spcPts val="1618"/>
              </a:spcBef>
            </a:pPr>
            <a:endParaRPr dirty="0">
              <a:latin typeface="Calibri"/>
              <a:ea typeface="Calibri"/>
              <a:cs typeface="Calibri"/>
              <a:sym typeface="Calibri"/>
            </a:endParaRPr>
          </a:p>
        </p:txBody>
      </p:sp>
      <p:sp>
        <p:nvSpPr>
          <p:cNvPr id="706" name="Google Shape;706;p3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p3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14" name="Google Shape;714;p3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Regardons ce tableau. Ce tableau montre le nombre de cas de diarrhée sévère dans sept établissements différents, sur une période de sept semaines. Les semaines de déclaration 1 à 7 figurent dans les colonnes, et les établissements A à G dans les lignes. Si nous examinons les totaux, nous constatons une forte augmentation entre les semaines 5 et 6. Penchons-nous un peu plus sur cette question.</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Qu'est-ce qui, selon vous, pourrait expliquer cette augmentation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dirty="0"/>
              <a:t> des réponses de 2 ou 3 volontaires. </a:t>
            </a:r>
            <a:r>
              <a:rPr lang="fr-FR" b="1" dirty="0"/>
              <a:t>&lt;CLIQUER&gt; Réponse :  </a:t>
            </a:r>
            <a:r>
              <a:rPr lang="fr-FR" i="1" dirty="0"/>
              <a:t>La seule installation qui a signalé une augmentation est l'installation D. Cette augmentation serait plus plausible si d'autres installations voisines avaient également enregistré une augmentation.</a:t>
            </a:r>
            <a:endParaRPr lang="fr-FR" noProof="0" dirty="0"/>
          </a:p>
          <a:p>
            <a:pPr marL="652099"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 feriez-vous si vous étiez confronté à cette situation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a:t>
            </a:r>
            <a:r>
              <a:rPr lang="fr-FR" dirty="0"/>
              <a:t>des réponses de 2 ou 3 volontaires. </a:t>
            </a:r>
            <a:r>
              <a:rPr lang="fr-FR" b="1" dirty="0"/>
              <a:t>Réponse :  </a:t>
            </a:r>
            <a:r>
              <a:rPr lang="fr-FR" i="1" dirty="0"/>
              <a:t>Appelez votre contact de surveillance au sein de l'établissement.  Ont-ils réellement constaté 33 cas, ou s'agit-il d'une faute de frappe ou d'un autre artefact de déclaration ?</a:t>
            </a:r>
            <a:endParaRPr lang="fr-FR" noProof="0" dirty="0"/>
          </a:p>
          <a:p>
            <a:pPr marL="0" indent="0">
              <a:spcBef>
                <a:spcPts val="1618"/>
              </a:spcBef>
            </a:pPr>
            <a:endParaRPr i="1" dirty="0">
              <a:latin typeface="Calibri"/>
              <a:ea typeface="Calibri"/>
              <a:cs typeface="Calibri"/>
              <a:sym typeface="Calibri"/>
            </a:endParaRPr>
          </a:p>
          <a:p>
            <a:pPr marL="0" indent="0">
              <a:spcBef>
                <a:spcPts val="373"/>
              </a:spcBef>
            </a:pPr>
            <a:endParaRPr dirty="0">
              <a:latin typeface="Calibri"/>
              <a:ea typeface="Calibri"/>
              <a:cs typeface="Calibri"/>
              <a:sym typeface="Calibri"/>
            </a:endParaRPr>
          </a:p>
        </p:txBody>
      </p:sp>
      <p:sp>
        <p:nvSpPr>
          <p:cNvPr id="715" name="Google Shape;715;p3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Google Shape;722;p3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23" name="Google Shape;723;p3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noProof="0" dirty="0"/>
          </a:p>
          <a:p>
            <a:pPr marL="0" indent="0">
              <a:spcBef>
                <a:spcPts val="373"/>
              </a:spcBef>
            </a:pPr>
            <a:endParaRPr lang="fr-FR" b="1" noProof="0" dirty="0">
              <a:latin typeface="Arial"/>
              <a:ea typeface="Arial"/>
              <a:cs typeface="Arial"/>
              <a:sym typeface="Arial"/>
            </a:endParaRPr>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Voici un autre graphique. Tout d'abord, prenez un moment pour vous familiariser avec le graphique.</a:t>
            </a:r>
            <a:endParaRPr lang="fr-FR" noProof="0" dirty="0"/>
          </a:p>
          <a:p>
            <a:pPr marL="0" indent="0">
              <a:lnSpc>
                <a:spcPct val="115000"/>
              </a:lnSpc>
              <a:spcBef>
                <a:spcPts val="1245"/>
              </a:spcBef>
            </a:pPr>
            <a:endParaRPr lang="fr-FR" b="1" dirty="0"/>
          </a:p>
          <a:p>
            <a:pPr marL="177845" indent="-177845">
              <a:lnSpc>
                <a:spcPct val="115000"/>
              </a:lnSpc>
              <a:spcBef>
                <a:spcPts val="1245"/>
              </a:spcBef>
              <a:buClr>
                <a:schemeClr val="dk1"/>
              </a:buClr>
              <a:buSzPts val="1200"/>
              <a:buFont typeface="Noto Sans Symbols"/>
              <a:buChar char="❖"/>
            </a:pPr>
            <a:r>
              <a:rPr lang="fr-FR" b="1" i="1" dirty="0"/>
              <a:t>Laissez aux participants une minute pour s'orienter sur le graphique.</a:t>
            </a:r>
            <a:endParaRPr lang="fr-FR" noProof="0" dirty="0"/>
          </a:p>
          <a:p>
            <a:pPr marL="0" indent="0">
              <a:spcBef>
                <a:spcPts val="1618"/>
              </a:spcBef>
            </a:pPr>
            <a:endParaRPr lang="fr-FR" b="1" noProof="0" dirty="0">
              <a:latin typeface="Arial"/>
              <a:ea typeface="Arial"/>
              <a:cs typeface="Arial"/>
              <a:sym typeface="Arial"/>
            </a:endParaRPr>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Maintenant, décrivez les données. Quel modèle voyez-vous ? </a:t>
            </a:r>
            <a:r>
              <a:rPr lang="fr-FR" b="1" noProof="0" dirty="0">
                <a:latin typeface="Arial"/>
                <a:ea typeface="Arial"/>
                <a:cs typeface="Arial"/>
                <a:sym typeface="Arial"/>
              </a:rPr>
              <a:t>&lt;</a:t>
            </a:r>
            <a:r>
              <a:rPr lang="fr-FR" b="1" dirty="0"/>
              <a:t>CLIQUER</a:t>
            </a:r>
            <a:r>
              <a:rPr lang="fr-FR" b="1" noProof="0" dirty="0">
                <a:latin typeface="Arial"/>
                <a:ea typeface="Arial"/>
                <a:cs typeface="Arial"/>
                <a:sym typeface="Arial"/>
              </a:rPr>
              <a:t>&gt;</a:t>
            </a:r>
            <a:endParaRPr lang="fr-FR" noProof="0" dirty="0"/>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Noto Sans Symbols"/>
              <a:buChar char="❖"/>
            </a:pPr>
            <a:r>
              <a:rPr lang="fr-FR" b="1" i="1" dirty="0"/>
              <a:t>Permettez la discussion. Poser des questions supplémentaires pour approfondir le sujet.</a:t>
            </a:r>
            <a:endParaRPr lang="fr-FR" noProof="0" dirty="0"/>
          </a:p>
          <a:p>
            <a:pPr marL="0" indent="474254">
              <a:lnSpc>
                <a:spcPct val="115000"/>
              </a:lnSpc>
              <a:spcBef>
                <a:spcPts val="622"/>
              </a:spcBef>
            </a:pPr>
            <a:endParaRPr dirty="0">
              <a:latin typeface="Calibri"/>
              <a:ea typeface="Calibri"/>
              <a:cs typeface="Calibri"/>
              <a:sym typeface="Calibri"/>
            </a:endParaRPr>
          </a:p>
          <a:p>
            <a:pPr marL="0" indent="0">
              <a:spcBef>
                <a:spcPts val="996"/>
              </a:spcBef>
            </a:pPr>
            <a:endParaRPr b="1" dirty="0">
              <a:latin typeface="Calibri"/>
              <a:ea typeface="Calibri"/>
              <a:cs typeface="Calibri"/>
              <a:sym typeface="Calibri"/>
            </a:endParaRPr>
          </a:p>
        </p:txBody>
      </p:sp>
      <p:sp>
        <p:nvSpPr>
          <p:cNvPr id="724" name="Google Shape;724;p3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p3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32" name="Google Shape;732;p3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noProof="0" dirty="0"/>
          </a:p>
          <a:p>
            <a:pPr marL="0" indent="0">
              <a:spcBef>
                <a:spcPts val="373"/>
              </a:spcBef>
            </a:pPr>
            <a:endParaRPr lang="fr-FR" b="1" noProof="0" dirty="0">
              <a:latin typeface="Arial"/>
              <a:ea typeface="Arial"/>
              <a:cs typeface="Arial"/>
              <a:sym typeface="Arial"/>
            </a:endParaRPr>
          </a:p>
          <a:p>
            <a:pPr marL="177845" indent="-177845">
              <a:spcBef>
                <a:spcPts val="373"/>
              </a:spcBef>
              <a:buClr>
                <a:schemeClr val="dk1"/>
              </a:buClr>
              <a:buSzPts val="1200"/>
              <a:buFont typeface="Wingdings" panose="05000000000000000000" pitchFamily="2" charset="2"/>
              <a:buChar char="§"/>
            </a:pPr>
            <a:r>
              <a:rPr lang="fr-FR" b="1" u="sng" noProof="0" dirty="0">
                <a:latin typeface="Arial"/>
                <a:ea typeface="Arial"/>
                <a:cs typeface="Arial"/>
                <a:sym typeface="Arial"/>
              </a:rPr>
              <a:t>Lire</a:t>
            </a:r>
            <a:r>
              <a:rPr lang="fr-FR" b="1" u="none" noProof="0" dirty="0">
                <a:latin typeface="Arial"/>
                <a:ea typeface="Arial"/>
                <a:cs typeface="Arial"/>
                <a:sym typeface="Arial"/>
              </a:rPr>
              <a:t> </a:t>
            </a:r>
            <a:r>
              <a:rPr lang="fr-FR" b="0" u="none" noProof="0" dirty="0">
                <a:latin typeface="Arial"/>
                <a:ea typeface="Arial"/>
                <a:cs typeface="Arial"/>
                <a:sym typeface="Arial"/>
              </a:rPr>
              <a:t>la réponse sur la diapositive.</a:t>
            </a:r>
            <a:endParaRPr lang="fr-FR" b="0" u="sng" noProof="0" dirty="0">
              <a:latin typeface="Arial"/>
              <a:ea typeface="Arial"/>
              <a:cs typeface="Arial"/>
              <a:sym typeface="Arial"/>
            </a:endParaRPr>
          </a:p>
        </p:txBody>
      </p:sp>
      <p:sp>
        <p:nvSpPr>
          <p:cNvPr id="733" name="Google Shape;733;p3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0" name="Google Shape;380;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b="1" dirty="0"/>
          </a:p>
          <a:p>
            <a:pPr marL="0" indent="0">
              <a:spcBef>
                <a:spcPts val="1867"/>
              </a:spcBef>
            </a:pPr>
            <a:endParaRP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latin typeface="Arial"/>
                <a:ea typeface="Arial"/>
                <a:cs typeface="Arial"/>
                <a:sym typeface="Arial"/>
              </a:rPr>
              <a:t>Dites</a:t>
            </a:r>
            <a:r>
              <a:rPr lang="fr-FR" b="1" u="none" dirty="0">
                <a:latin typeface="Arial"/>
                <a:ea typeface="Arial"/>
                <a:cs typeface="Arial"/>
                <a:sym typeface="Arial"/>
              </a:rPr>
              <a:t> : </a:t>
            </a:r>
            <a:r>
              <a:rPr lang="fr-FR" dirty="0"/>
              <a:t>Une interprétation correcte fournit les informations nécessaires à la prise de décision fondée sur les données et à l'adoption des mesures nécessaires à l'amélioration et à la protection de la santé publique !</a:t>
            </a:r>
            <a:endParaRPr dirty="0"/>
          </a:p>
          <a:p>
            <a:pPr marL="0" indent="0">
              <a:spcBef>
                <a:spcPts val="1618"/>
              </a:spcBef>
            </a:pPr>
            <a:endParaRPr dirty="0">
              <a:latin typeface="Calibri"/>
              <a:ea typeface="Calibri"/>
              <a:cs typeface="Calibri"/>
              <a:sym typeface="Calibri"/>
            </a:endParaRPr>
          </a:p>
        </p:txBody>
      </p:sp>
      <p:sp>
        <p:nvSpPr>
          <p:cNvPr id="381" name="Google Shape;381;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4</a:t>
            </a:fld>
            <a:endParaRPr sz="1200">
              <a:latin typeface="Calibri"/>
              <a:ea typeface="Calibri"/>
              <a:cs typeface="Calibri"/>
              <a:sym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7"/>
        <p:cNvGrpSpPr/>
        <p:nvPr/>
      </p:nvGrpSpPr>
      <p:grpSpPr>
        <a:xfrm>
          <a:off x="0" y="0"/>
          <a:ext cx="0" cy="0"/>
          <a:chOff x="0" y="0"/>
          <a:chExt cx="0" cy="0"/>
        </a:xfrm>
      </p:grpSpPr>
      <p:sp>
        <p:nvSpPr>
          <p:cNvPr id="738" name="Google Shape;738;p4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39" name="Google Shape;739;p4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b="1" dirty="0"/>
          </a:p>
          <a:p>
            <a:pPr marL="0" indent="0">
              <a:spcBef>
                <a:spcPts val="373"/>
              </a:spcBef>
            </a:pPr>
            <a:endParaRPr lang="fr-FR" b="1" dirty="0"/>
          </a:p>
          <a:p>
            <a:pPr marL="177845" indent="-177845">
              <a:spcBef>
                <a:spcPts val="373"/>
              </a:spcBef>
              <a:buClr>
                <a:schemeClr val="dk1"/>
              </a:buClr>
              <a:buSzPts val="1200"/>
              <a:buFont typeface="Wingdings" panose="05000000000000000000" pitchFamily="2" charset="2"/>
              <a:buChar char="§"/>
            </a:pPr>
            <a:r>
              <a:rPr lang="fr-FR" b="1" u="sng" dirty="0"/>
              <a:t>Posez la question</a:t>
            </a:r>
            <a:r>
              <a:rPr lang="fr-FR" b="1" dirty="0"/>
              <a:t> : </a:t>
            </a:r>
            <a:r>
              <a:rPr lang="fr-FR" dirty="0"/>
              <a:t>Quelles pourraient être les raisons de ces pics de choléra ? Pensez-vous vraiment que le choléra augmente toutes les quatre semaines ?</a:t>
            </a:r>
            <a:endParaRPr lang="fr-FR" noProof="0" dirty="0"/>
          </a:p>
          <a:p>
            <a:pPr marL="177845" indent="-98803">
              <a:lnSpc>
                <a:spcPct val="115000"/>
              </a:lnSpc>
              <a:spcBef>
                <a:spcPts val="0"/>
              </a:spcBef>
              <a:buClr>
                <a:schemeClr val="dk1"/>
              </a:buClr>
              <a:buSzPts val="1200"/>
            </a:pPr>
            <a:endParaRPr lang="fr-FR" b="1" i="1" dirty="0"/>
          </a:p>
          <a:p>
            <a:pPr marL="177845" indent="-177845">
              <a:lnSpc>
                <a:spcPct val="115000"/>
              </a:lnSpc>
              <a:spcBef>
                <a:spcPts val="622"/>
              </a:spcBef>
              <a:buClr>
                <a:schemeClr val="dk1"/>
              </a:buClr>
              <a:buSzPts val="1200"/>
              <a:buFont typeface="Noto Sans Symbols"/>
              <a:buChar char="❖"/>
            </a:pPr>
            <a:r>
              <a:rPr lang="fr-FR" b="1" i="1" dirty="0"/>
              <a:t>Permettre une brève discussion.</a:t>
            </a:r>
            <a:endParaRPr lang="fr-FR" noProof="0" dirty="0"/>
          </a:p>
          <a:p>
            <a:pPr marL="177845" indent="-98803">
              <a:lnSpc>
                <a:spcPct val="115000"/>
              </a:lnSpc>
              <a:spcBef>
                <a:spcPts val="622"/>
              </a:spcBef>
              <a:buClr>
                <a:schemeClr val="dk1"/>
              </a:buClr>
              <a:buSzPts val="1200"/>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dirty="0"/>
              <a:t>&lt;CLIQUER&gt; </a:t>
            </a:r>
            <a:r>
              <a:rPr lang="fr-FR" dirty="0"/>
              <a:t>sur la diapositive suivante pour obtenir la réponse.</a:t>
            </a:r>
            <a:endParaRPr lang="fr-FR" noProof="0" dirty="0"/>
          </a:p>
          <a:p>
            <a:pPr marL="0" indent="0">
              <a:spcBef>
                <a:spcPts val="996"/>
              </a:spcBef>
            </a:pPr>
            <a:endParaRPr b="1" dirty="0">
              <a:latin typeface="Calibri"/>
              <a:ea typeface="Calibri"/>
              <a:cs typeface="Calibri"/>
              <a:sym typeface="Calibri"/>
            </a:endParaRPr>
          </a:p>
        </p:txBody>
      </p:sp>
      <p:sp>
        <p:nvSpPr>
          <p:cNvPr id="740" name="Google Shape;740;p4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p4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48" name="Google Shape;748;p4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latin typeface="Arial"/>
                <a:ea typeface="Arial"/>
                <a:cs typeface="Arial"/>
                <a:sym typeface="Arial"/>
              </a:rPr>
              <a:t>Notes de l'instructeur :</a:t>
            </a:r>
            <a:endParaRPr lang="fr-FR" b="1" dirty="0"/>
          </a:p>
          <a:p>
            <a:pPr marL="0" indent="0">
              <a:spcBef>
                <a:spcPts val="373"/>
              </a:spcBef>
            </a:pPr>
            <a:endParaRPr lang="fr-FR" b="1" dirty="0"/>
          </a:p>
          <a:p>
            <a:pPr marL="177845" indent="-177845">
              <a:spcBef>
                <a:spcPts val="373"/>
              </a:spcBef>
              <a:buClr>
                <a:schemeClr val="dk1"/>
              </a:buClr>
              <a:buSzPts val="1200"/>
              <a:buFont typeface="Wingdings" panose="05000000000000000000" pitchFamily="2" charset="2"/>
              <a:buChar char="§"/>
            </a:pPr>
            <a:r>
              <a:rPr lang="fr-FR" b="1" dirty="0"/>
              <a:t>Réponse : </a:t>
            </a:r>
            <a:r>
              <a:rPr lang="fr-FR" i="1" dirty="0"/>
              <a:t>Il est peu probable que le choléra connaisse un pic systématique toutes les quatre semaines. Il s'agit très probablement d'un artefact - les rapports sont-ils soumis toutes les quatre semaines ?</a:t>
            </a:r>
            <a:endParaRPr lang="fr-FR" dirty="0"/>
          </a:p>
          <a:p>
            <a:pPr marL="474254" indent="0">
              <a:lnSpc>
                <a:spcPct val="115000"/>
              </a:lnSpc>
              <a:spcBef>
                <a:spcPts val="0"/>
              </a:spcBef>
            </a:pPr>
            <a:endParaRPr lang="fr-FR" b="1" dirty="0"/>
          </a:p>
          <a:p>
            <a:pPr marL="177845" indent="-177845">
              <a:lnSpc>
                <a:spcPct val="115000"/>
              </a:lnSpc>
              <a:spcBef>
                <a:spcPts val="622"/>
              </a:spcBef>
              <a:buClr>
                <a:schemeClr val="dk1"/>
              </a:buClr>
              <a:buSzPts val="1200"/>
              <a:buFont typeface="Noto Sans Symbols"/>
              <a:buChar char="❖"/>
            </a:pPr>
            <a:r>
              <a:rPr lang="fr-FR" b="1" dirty="0"/>
              <a:t>Ce graphique est basé sur des données réelles provenant d'un pays d'Amérique du Sud. Le technicien de laboratoire responsable du rapport n'a travaillé au bureau qu'une semaine par mois et n'a donc pu confirmer les cas que pendant cette semaine-là.</a:t>
            </a:r>
            <a:endParaRPr lang="fr-FR"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Comme l'illustre ce graphique, il est facile de décrire les données. L'interprétation des données est plus difficile et nécessite souvent des connaissances extérieures au graphique lui-même.</a:t>
            </a:r>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Comment pourriez-vous améliorer ce rapport ? </a:t>
            </a:r>
            <a:r>
              <a:rPr lang="fr-FR" b="1" dirty="0"/>
              <a:t>Réponse </a:t>
            </a:r>
            <a:r>
              <a:rPr lang="fr-FR" dirty="0"/>
              <a:t>: </a:t>
            </a:r>
            <a:r>
              <a:rPr lang="fr-FR" i="1" dirty="0"/>
              <a:t>Une solution consisterait à créer le graphique en utilisant la date d'apparition des symptômes des cas plutôt que la date à laquelle les cas confirmés ont été signalés par le technicien de laboratoire.</a:t>
            </a:r>
            <a:endParaRPr lang="fr-FR" dirty="0"/>
          </a:p>
          <a:p>
            <a:pPr marL="177845" indent="-98803">
              <a:lnSpc>
                <a:spcPct val="115000"/>
              </a:lnSpc>
              <a:spcBef>
                <a:spcPts val="1245"/>
              </a:spcBef>
              <a:buClr>
                <a:schemeClr val="dk1"/>
              </a:buClr>
              <a:buSzPts val="1200"/>
            </a:pPr>
            <a:endParaRPr i="1" dirty="0"/>
          </a:p>
          <a:p>
            <a:pPr marL="474254" indent="0">
              <a:lnSpc>
                <a:spcPct val="115000"/>
              </a:lnSpc>
              <a:spcBef>
                <a:spcPts val="1245"/>
              </a:spcBef>
            </a:pPr>
            <a:endParaRPr i="1" dirty="0"/>
          </a:p>
          <a:p>
            <a:pPr marL="474254" indent="0">
              <a:lnSpc>
                <a:spcPct val="115000"/>
              </a:lnSpc>
              <a:spcBef>
                <a:spcPts val="1245"/>
              </a:spcBef>
            </a:pPr>
            <a:r>
              <a:rPr lang="fr-FR" dirty="0"/>
              <a:t> </a:t>
            </a:r>
            <a:endParaRPr dirty="0">
              <a:latin typeface="Arial"/>
              <a:ea typeface="Arial"/>
              <a:cs typeface="Arial"/>
              <a:sym typeface="Arial"/>
            </a:endParaRPr>
          </a:p>
          <a:p>
            <a:pPr marL="0" indent="0">
              <a:spcBef>
                <a:spcPts val="1618"/>
              </a:spcBef>
            </a:pPr>
            <a:endParaRPr b="1" dirty="0">
              <a:latin typeface="Calibri"/>
              <a:ea typeface="Calibri"/>
              <a:cs typeface="Calibri"/>
              <a:sym typeface="Calibri"/>
            </a:endParaRPr>
          </a:p>
        </p:txBody>
      </p:sp>
      <p:sp>
        <p:nvSpPr>
          <p:cNvPr id="749" name="Google Shape;749;p4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p4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55" name="Google Shape;755;p4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noProof="0" dirty="0"/>
          </a:p>
          <a:p>
            <a:pPr marL="177845" indent="-98803">
              <a:lnSpc>
                <a:spcPct val="115000"/>
              </a:lnSpc>
              <a:spcBef>
                <a:spcPts val="0"/>
              </a:spcBef>
              <a:buClr>
                <a:schemeClr val="dk1"/>
              </a:buClr>
              <a:buSzPts val="1200"/>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dirty="0"/>
              <a:t> aux participants de se reporter à leur « Cahier d'exercices du participant » pour l'exercice intitulé : </a:t>
            </a:r>
            <a:r>
              <a:rPr lang="fr-FR" b="1" dirty="0"/>
              <a:t>Interpréter les données.</a:t>
            </a:r>
            <a:endParaRPr lang="fr-FR" noProof="0" dirty="0"/>
          </a:p>
          <a:p>
            <a:pPr marL="177845" indent="-98803">
              <a:lnSpc>
                <a:spcPct val="115000"/>
              </a:lnSpc>
              <a:spcBef>
                <a:spcPts val="1245"/>
              </a:spcBef>
              <a:buClr>
                <a:schemeClr val="dk1"/>
              </a:buClr>
              <a:buSzPts val="1200"/>
            </a:pPr>
            <a:endParaRPr lang="fr-FR" dirty="0"/>
          </a:p>
          <a:p>
            <a:pPr marL="177845" indent="-177845">
              <a:spcBef>
                <a:spcPts val="2490"/>
              </a:spcBef>
              <a:buClr>
                <a:schemeClr val="dk1"/>
              </a:buClr>
              <a:buSzPts val="1200"/>
              <a:buFont typeface="Noto Sans Symbols"/>
              <a:buChar char="❖"/>
            </a:pPr>
            <a:r>
              <a:rPr lang="fr-FR" b="1" dirty="0"/>
              <a:t> Durée totale : 45 minutes (</a:t>
            </a:r>
            <a:r>
              <a:rPr lang="fr-FR" b="1" i="1" dirty="0"/>
              <a:t>25 minutes pour les participants, 20 minutes pour la discussion</a:t>
            </a:r>
            <a:r>
              <a:rPr lang="fr-FR" b="1" dirty="0"/>
              <a:t>)</a:t>
            </a:r>
          </a:p>
          <a:p>
            <a:pPr marL="0" indent="0">
              <a:spcBef>
                <a:spcPts val="996"/>
              </a:spcBef>
            </a:pPr>
            <a:endParaRPr b="1" dirty="0">
              <a:latin typeface="Arial"/>
              <a:ea typeface="Arial"/>
              <a:cs typeface="Arial"/>
              <a:sym typeface="Arial"/>
            </a:endParaRPr>
          </a:p>
        </p:txBody>
      </p:sp>
      <p:sp>
        <p:nvSpPr>
          <p:cNvPr id="756" name="Google Shape;756;p4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9"/>
        <p:cNvGrpSpPr/>
        <p:nvPr/>
      </p:nvGrpSpPr>
      <p:grpSpPr>
        <a:xfrm>
          <a:off x="0" y="0"/>
          <a:ext cx="0" cy="0"/>
          <a:chOff x="0" y="0"/>
          <a:chExt cx="0" cy="0"/>
        </a:xfrm>
      </p:grpSpPr>
      <p:sp>
        <p:nvSpPr>
          <p:cNvPr id="760" name="Google Shape;760;p4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61" name="Google Shape;761;p4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noProof="0" dirty="0">
                <a:latin typeface="Arial"/>
                <a:ea typeface="Arial"/>
                <a:cs typeface="Arial"/>
                <a:sym typeface="Arial"/>
              </a:rPr>
              <a:t>Notes de l'instructeur :</a:t>
            </a:r>
            <a:endParaRPr lang="fr-FR" noProof="0" dirty="0"/>
          </a:p>
          <a:p>
            <a:pPr marL="0" indent="0">
              <a:lnSpc>
                <a:spcPct val="115000"/>
              </a:lnSpc>
              <a:spcBef>
                <a:spcPts val="1245"/>
              </a:spcBef>
            </a:pPr>
            <a:endParaRPr lang="fr-FR" b="1" dirty="0"/>
          </a:p>
          <a:p>
            <a:pPr marL="177845" indent="-177845">
              <a:lnSpc>
                <a:spcPct val="115000"/>
              </a:lnSpc>
              <a:spcBef>
                <a:spcPts val="1245"/>
              </a:spcBef>
              <a:buClr>
                <a:schemeClr val="dk1"/>
              </a:buClr>
              <a:buSzPts val="1200"/>
              <a:buFont typeface="Noto Sans Symbols"/>
              <a:buChar char="❖"/>
            </a:pPr>
            <a:r>
              <a:rPr lang="fr-FR" b="1" i="1" dirty="0"/>
              <a:t>Demandez à un volontaire de lire le scénario. Reportez-vous au guide de l'exercice pour plus d'informations. Passez ensuite à la diapositive suivante.</a:t>
            </a:r>
            <a:endParaRPr lang="fr-FR" noProof="0" dirty="0"/>
          </a:p>
          <a:p>
            <a:pPr marL="177845" indent="-98803">
              <a:lnSpc>
                <a:spcPct val="115000"/>
              </a:lnSpc>
              <a:spcBef>
                <a:spcPts val="1245"/>
              </a:spcBef>
              <a:buClr>
                <a:schemeClr val="dk1"/>
              </a:buClr>
              <a:buSzPts val="1200"/>
            </a:pPr>
            <a:endParaRPr b="1" i="1" dirty="0">
              <a:latin typeface="Calibri"/>
              <a:ea typeface="Calibri"/>
              <a:cs typeface="Calibri"/>
              <a:sym typeface="Calibri"/>
            </a:endParaRPr>
          </a:p>
          <a:p>
            <a:pPr marL="0" indent="0">
              <a:spcBef>
                <a:spcPts val="1618"/>
              </a:spcBef>
            </a:pPr>
            <a:endParaRPr dirty="0">
              <a:latin typeface="Calibri"/>
              <a:ea typeface="Calibri"/>
              <a:cs typeface="Calibri"/>
              <a:sym typeface="Calibri"/>
            </a:endParaRPr>
          </a:p>
        </p:txBody>
      </p:sp>
      <p:sp>
        <p:nvSpPr>
          <p:cNvPr id="762" name="Google Shape;762;p4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p4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68" name="Google Shape;768;p4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noProof="0" dirty="0">
                <a:latin typeface="Arial"/>
                <a:ea typeface="Arial"/>
                <a:cs typeface="Arial"/>
                <a:sym typeface="Arial"/>
              </a:rPr>
              <a:t>Notes de l'instructeur :</a:t>
            </a:r>
            <a:endParaRPr lang="fr-FR" noProof="0" dirty="0"/>
          </a:p>
          <a:p>
            <a:pPr marL="0" indent="0">
              <a:lnSpc>
                <a:spcPct val="115000"/>
              </a:lnSpc>
              <a:spcBef>
                <a:spcPts val="1245"/>
              </a:spcBef>
            </a:pPr>
            <a:endParaRPr lang="fr-FR" i="1" dirty="0"/>
          </a:p>
          <a:p>
            <a:pPr marL="177845" indent="-177845">
              <a:lnSpc>
                <a:spcPct val="115000"/>
              </a:lnSpc>
              <a:spcBef>
                <a:spcPts val="1245"/>
              </a:spcBef>
              <a:buClr>
                <a:schemeClr val="dk1"/>
              </a:buClr>
              <a:buSzPts val="1200"/>
              <a:buFont typeface="Noto Sans Symbols"/>
              <a:buChar char="❖"/>
            </a:pPr>
            <a:r>
              <a:rPr lang="fr-FR" b="1" i="1" dirty="0"/>
              <a:t>Les participants doivent être invités à travailler individuellement sur les quatre étapes suivantes :</a:t>
            </a:r>
            <a:endParaRPr lang="fr-FR" noProof="0" dirty="0"/>
          </a:p>
          <a:p>
            <a:pPr marL="474254" lvl="1" indent="0">
              <a:lnSpc>
                <a:spcPct val="115000"/>
              </a:lnSpc>
              <a:spcBef>
                <a:spcPts val="1245"/>
              </a:spcBef>
              <a:buClr>
                <a:schemeClr val="dk1"/>
              </a:buClr>
              <a:buSzPts val="1200"/>
            </a:pPr>
            <a:r>
              <a:rPr lang="fr-FR" b="1" i="1" dirty="0"/>
              <a:t>1. Lisez les informations fournies sur l'utilisation des niveaux d'</a:t>
            </a:r>
            <a:r>
              <a:rPr lang="fr-FR" b="1" i="1" dirty="0" err="1"/>
              <a:t>E.coli</a:t>
            </a:r>
            <a:r>
              <a:rPr lang="fr-FR" b="1" i="1" dirty="0"/>
              <a:t> pour évaluer la qualité de l'eau.</a:t>
            </a:r>
            <a:endParaRPr lang="fr-FR" noProof="0" dirty="0"/>
          </a:p>
          <a:p>
            <a:pPr marL="474254" lvl="1" indent="0">
              <a:lnSpc>
                <a:spcPct val="115000"/>
              </a:lnSpc>
              <a:spcBef>
                <a:spcPts val="1245"/>
              </a:spcBef>
            </a:pPr>
            <a:endParaRPr lang="fr-FR" b="1" i="1" dirty="0"/>
          </a:p>
          <a:p>
            <a:pPr marL="1126352" lvl="2" indent="-177845">
              <a:lnSpc>
                <a:spcPct val="115000"/>
              </a:lnSpc>
              <a:spcBef>
                <a:spcPts val="1245"/>
              </a:spcBef>
              <a:buClr>
                <a:schemeClr val="dk1"/>
              </a:buClr>
              <a:buSzPts val="1200"/>
              <a:buFont typeface="Courier New" panose="02070309020205020404" pitchFamily="49" charset="0"/>
              <a:buChar char="o"/>
            </a:pPr>
            <a:r>
              <a:rPr lang="fr-FR" b="1" i="1" dirty="0"/>
              <a:t>Les critères relatifs à E. coli sont exprimés en nombre d'unités formant colonie (</a:t>
            </a:r>
            <a:r>
              <a:rPr lang="fr-FR" b="1" i="1" dirty="0" err="1"/>
              <a:t>ufc</a:t>
            </a:r>
            <a:r>
              <a:rPr lang="fr-FR" b="1" i="1" dirty="0"/>
              <a:t>) par 100 ml. Les critères ont été élaborés en calculant les taux d'incidence à partir de données scientifiques et peuvent être utilisés pour évaluer la qualité des eaux utilisées à des fins récréatives. </a:t>
            </a:r>
            <a:endParaRPr lang="fr-FR" noProof="0" dirty="0"/>
          </a:p>
          <a:p>
            <a:pPr marL="1126352" lvl="2" indent="-177845">
              <a:lnSpc>
                <a:spcPct val="115000"/>
              </a:lnSpc>
              <a:spcBef>
                <a:spcPts val="1245"/>
              </a:spcBef>
              <a:buClr>
                <a:schemeClr val="dk1"/>
              </a:buClr>
              <a:buSzPts val="1200"/>
              <a:buFont typeface="Courier New" panose="02070309020205020404" pitchFamily="49" charset="0"/>
              <a:buChar char="o"/>
            </a:pPr>
            <a:r>
              <a:rPr lang="fr-FR" b="1" i="1" dirty="0"/>
              <a:t>La moyenne géométrique (MG) est une statistique souvent utilisée pour les numérations bactériennes lors de l'établissement des normes de qualité de l'eau. La moyenne géométrique des échantillons de surveillance ne doit pas être dépassée au cours d'un intervalle de 30 jours. Il est recommandé de procéder à un échantillonnage hebdomadaire pour évaluer la moyenne géométrique et la VCT sur une période de 30 jours. </a:t>
            </a:r>
            <a:endParaRPr lang="fr-FR" noProof="0" dirty="0"/>
          </a:p>
          <a:p>
            <a:pPr marL="1126352" lvl="2" indent="-98803">
              <a:lnSpc>
                <a:spcPct val="115000"/>
              </a:lnSpc>
              <a:spcBef>
                <a:spcPts val="1245"/>
              </a:spcBef>
              <a:buClr>
                <a:schemeClr val="dk1"/>
              </a:buClr>
              <a:buSzPts val="1200"/>
            </a:pPr>
            <a:endParaRPr lang="fr-FR" b="1" i="1" dirty="0"/>
          </a:p>
          <a:p>
            <a:pPr marL="474254" lvl="1" indent="0">
              <a:lnSpc>
                <a:spcPct val="115000"/>
              </a:lnSpc>
              <a:spcBef>
                <a:spcPts val="1245"/>
              </a:spcBef>
              <a:buClr>
                <a:schemeClr val="dk1"/>
              </a:buClr>
              <a:buSzPts val="1200"/>
            </a:pPr>
            <a:r>
              <a:rPr lang="fr-FR" b="1" i="1" dirty="0"/>
              <a:t>2. Examinez les données relatives aux eaux de loisirs concernant les niveaux d'</a:t>
            </a:r>
            <a:r>
              <a:rPr lang="fr-FR" b="1" i="1" dirty="0" err="1"/>
              <a:t>E.coli</a:t>
            </a:r>
            <a:r>
              <a:rPr lang="fr-FR" b="1" i="1" dirty="0"/>
              <a:t> pour les lacs A et B dans le tableau. </a:t>
            </a:r>
            <a:endParaRPr lang="fr-FR" noProof="0" dirty="0"/>
          </a:p>
          <a:p>
            <a:pPr marL="829944" lvl="1" indent="-355690">
              <a:lnSpc>
                <a:spcPct val="115000"/>
              </a:lnSpc>
              <a:spcBef>
                <a:spcPts val="1245"/>
              </a:spcBef>
            </a:pPr>
            <a:endParaRPr lang="fr-FR" b="1" i="1" dirty="0"/>
          </a:p>
          <a:p>
            <a:pPr marL="829944" lvl="1" indent="-355690">
              <a:lnSpc>
                <a:spcPct val="115000"/>
              </a:lnSpc>
              <a:spcBef>
                <a:spcPts val="1245"/>
              </a:spcBef>
            </a:pPr>
            <a:r>
              <a:rPr lang="fr-FR" b="1" i="1" dirty="0"/>
              <a:t>3. En utilisant le papier graphique fourni, préparez un graphique pour représenter la moyenne mensuelle des niveaux d'eau des lacs A et B pour les activités récréatives de la bactérie E. coli.</a:t>
            </a:r>
            <a:endParaRPr lang="fr-FR" noProof="0" dirty="0"/>
          </a:p>
          <a:p>
            <a:pPr marL="829944" lvl="1" indent="-355690">
              <a:lnSpc>
                <a:spcPct val="115000"/>
              </a:lnSpc>
              <a:spcBef>
                <a:spcPts val="1245"/>
              </a:spcBef>
            </a:pPr>
            <a:endParaRPr lang="fr-FR" b="1" i="1" dirty="0"/>
          </a:p>
          <a:p>
            <a:pPr marL="829944" lvl="1" indent="-355690">
              <a:lnSpc>
                <a:spcPct val="115000"/>
              </a:lnSpc>
              <a:spcBef>
                <a:spcPts val="1245"/>
              </a:spcBef>
            </a:pPr>
            <a:r>
              <a:rPr lang="fr-FR" b="1" i="1" dirty="0"/>
              <a:t>4. Tracez le seuil de la moyenne géométrique sur le graphique.</a:t>
            </a:r>
            <a:endParaRPr lang="fr-FR" noProof="0" dirty="0"/>
          </a:p>
          <a:p>
            <a:pPr marL="0" indent="0">
              <a:lnSpc>
                <a:spcPct val="115000"/>
              </a:lnSpc>
              <a:spcBef>
                <a:spcPts val="1245"/>
              </a:spcBef>
            </a:pPr>
            <a:endParaRPr lang="fr-FR" b="1" i="1" u="sng" dirty="0"/>
          </a:p>
          <a:p>
            <a:pPr marL="0" indent="0">
              <a:lnSpc>
                <a:spcPct val="115000"/>
              </a:lnSpc>
              <a:spcBef>
                <a:spcPts val="1245"/>
              </a:spcBef>
            </a:pPr>
            <a:r>
              <a:rPr lang="fr-FR" b="1" i="1" u="sng" dirty="0"/>
              <a:t>Ensuite, en groupe</a:t>
            </a:r>
            <a:r>
              <a:rPr lang="fr-FR" b="1" i="1" dirty="0"/>
              <a:t> :</a:t>
            </a:r>
            <a:endParaRPr lang="fr-FR" u="none" noProof="0" dirty="0"/>
          </a:p>
          <a:p>
            <a:pPr marL="474254" lvl="1" indent="0">
              <a:lnSpc>
                <a:spcPct val="115000"/>
              </a:lnSpc>
              <a:spcBef>
                <a:spcPts val="1245"/>
              </a:spcBef>
              <a:buClr>
                <a:schemeClr val="dk1"/>
              </a:buClr>
              <a:buSzPts val="1200"/>
            </a:pPr>
            <a:r>
              <a:rPr lang="fr-FR" b="1" i="1" dirty="0"/>
              <a:t>1. Votre formateur animera une discussion sur le processus et l'interprétation des données. Une fois que les participants ont terminé leurs graphiques, animez une discussion sur les résultats et les prochaines étapes possibles.</a:t>
            </a:r>
            <a:br>
              <a:rPr lang="fr-FR" b="1" i="1" dirty="0">
                <a:latin typeface="Calibri"/>
                <a:ea typeface="Calibri"/>
                <a:cs typeface="Calibri"/>
                <a:sym typeface="Calibri"/>
              </a:rPr>
            </a:br>
            <a:endParaRPr b="1" i="1" dirty="0">
              <a:latin typeface="Calibri"/>
              <a:ea typeface="Calibri"/>
              <a:cs typeface="Calibri"/>
              <a:sym typeface="Calibri"/>
            </a:endParaRPr>
          </a:p>
          <a:p>
            <a:pPr marL="0" indent="0">
              <a:spcBef>
                <a:spcPts val="1618"/>
              </a:spcBef>
            </a:pPr>
            <a:endParaRPr dirty="0">
              <a:latin typeface="Calibri"/>
              <a:ea typeface="Calibri"/>
              <a:cs typeface="Calibri"/>
              <a:sym typeface="Calibri"/>
            </a:endParaRPr>
          </a:p>
        </p:txBody>
      </p:sp>
      <p:sp>
        <p:nvSpPr>
          <p:cNvPr id="769" name="Google Shape;769;p4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4" name="Google Shape;774;p4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5" name="Google Shape;775;p4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endParaRPr lang="fr-FR" b="1" dirty="0">
              <a:solidFill>
                <a:srgbClr val="00953A"/>
              </a:solidFill>
            </a:endParaRPr>
          </a:p>
          <a:p>
            <a:pPr marL="0" indent="0">
              <a:spcBef>
                <a:spcPts val="1867"/>
              </a:spcBef>
              <a:buClr>
                <a:schemeClr val="dk1"/>
              </a:buClr>
              <a:buSzPts val="1200"/>
            </a:pPr>
            <a:r>
              <a:rPr lang="fr-FR" b="1" noProof="0" dirty="0">
                <a:latin typeface="Arial"/>
                <a:ea typeface="Arial"/>
                <a:cs typeface="Arial"/>
                <a:sym typeface="Arial"/>
              </a:rPr>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à un volontaire de décrire les données du lac A et d'interpréter les résultats.</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Remerciez</a:t>
            </a:r>
            <a:r>
              <a:rPr lang="fr-FR" dirty="0"/>
              <a:t> les participants pour leurs réponses.  </a:t>
            </a:r>
            <a:r>
              <a:rPr lang="fr-FR" b="1" dirty="0"/>
              <a:t>Réponse </a:t>
            </a:r>
            <a:r>
              <a:rPr lang="fr-FR" dirty="0"/>
              <a:t>: </a:t>
            </a:r>
            <a:r>
              <a:rPr lang="fr-FR" i="1" dirty="0"/>
              <a:t>Les niveaux d'E. coli ont augmenté au cours des mois 4 et 8, où ils ont franchi le seuil de GM, mais n'ont pas continué à augmenter.</a:t>
            </a:r>
            <a:endParaRPr lang="fr-FR" noProof="0" dirty="0"/>
          </a:p>
          <a:p>
            <a:pPr marL="652099"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aux participants de décrire les données du lac B et d'interpréter les résultats.</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622"/>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a:t>
            </a:r>
            <a:r>
              <a:rPr lang="fr-FR" dirty="0"/>
              <a:t>: </a:t>
            </a:r>
            <a:r>
              <a:rPr lang="fr-FR" i="1" dirty="0"/>
              <a:t>Les niveaux d'</a:t>
            </a:r>
            <a:r>
              <a:rPr lang="fr-FR" i="1" dirty="0" err="1"/>
              <a:t>E.coli</a:t>
            </a:r>
            <a:r>
              <a:rPr lang="fr-FR" i="1" dirty="0"/>
              <a:t> étaient inférieurs aux GM mais ont commencé à augmenter au cours du mois 6</a:t>
            </a:r>
            <a:r>
              <a:rPr lang="fr-FR" i="1" baseline="30000" dirty="0"/>
              <a:t>th</a:t>
            </a:r>
            <a:r>
              <a:rPr lang="fr-FR" i="1" dirty="0"/>
              <a:t> . Les niveaux ont franchi le seuil de la GM et ont continué à augmenter.</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Les responsables de la santé publique de la station A auraient-ils dû prendre des mesures ?</a:t>
            </a:r>
            <a:endParaRPr lang="fr-FR" noProof="0" dirty="0"/>
          </a:p>
          <a:p>
            <a:pPr marL="177845" indent="-177845">
              <a:lnSpc>
                <a:spcPct val="115000"/>
              </a:lnSpc>
              <a:spcBef>
                <a:spcPts val="622"/>
              </a:spcBef>
              <a:buClr>
                <a:schemeClr val="dk1"/>
              </a:buClr>
              <a:buSzPts val="1200"/>
              <a:buFont typeface="Wingdings" panose="05000000000000000000" pitchFamily="2" charset="2"/>
              <a:buChar char="§"/>
            </a:pPr>
            <a:endParaRPr lang="fr-FR" b="1" u="sng"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Remerciez</a:t>
            </a:r>
            <a:r>
              <a:rPr lang="fr-FR" dirty="0"/>
              <a:t> les participants pour leurs réponses. </a:t>
            </a:r>
            <a:r>
              <a:rPr lang="fr-FR" b="1" dirty="0"/>
              <a:t>Réponses possibles : </a:t>
            </a:r>
            <a:r>
              <a:rPr lang="fr-FR" i="1" dirty="0"/>
              <a:t>Au cours des mois 4 et 8, les responsables de la santé publique auraient dû informer le public de ne pas utiliser l'eau à des fins récréatives. Ils auraient également dû augmenter la fréquence des contrôles. Une fois que les niveaux ont baissé, les avis ont pu être retirés et la fréquence des analyses de l'eau est revenue à la normale.  </a:t>
            </a:r>
            <a:endParaRPr lang="fr-FR" noProof="0" dirty="0"/>
          </a:p>
          <a:p>
            <a:pPr marL="0" indent="0">
              <a:lnSpc>
                <a:spcPct val="115000"/>
              </a:lnSpc>
              <a:spcBef>
                <a:spcPts val="622"/>
              </a:spcBef>
            </a:pPr>
            <a:endParaRPr lang="fr-FR" noProof="0"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Les responsables de la santé publique de la station B auraient-ils dû prendre des mesures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622"/>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Réponses possibles : </a:t>
            </a:r>
            <a:r>
              <a:rPr lang="fr-FR" i="1" dirty="0"/>
              <a:t>Au cours du mois 7, les responsables de la santé publique auraient dû informer le public de ne pas utiliser l'eau à des fins récréatives. Ils auraient également dû augmenter la fréquence des analyses de l'eau. Lorsqu'ils ont constaté que les niveaux continuaient à augmenter, ils ont dû mettre en œuvre des actions de santé publique pour identifier la source d'E. coli, afin de pouvoir la contrôler. Cela pourrait nécessiter des enquêtes environnementales supplémentaires.  </a:t>
            </a:r>
            <a:endParaRPr lang="fr-FR" noProof="0" dirty="0"/>
          </a:p>
          <a:p>
            <a:pPr marL="0" indent="0">
              <a:lnSpc>
                <a:spcPct val="115000"/>
              </a:lnSpc>
              <a:spcBef>
                <a:spcPts val="622"/>
              </a:spcBef>
            </a:pPr>
            <a:r>
              <a:rPr lang="fr-FR" b="1" i="1" dirty="0"/>
              <a:t> </a:t>
            </a:r>
            <a:endParaRPr lang="fr-FR" b="1" dirty="0"/>
          </a:p>
          <a:p>
            <a:pPr marL="177845" indent="-177845">
              <a:lnSpc>
                <a:spcPct val="115000"/>
              </a:lnSpc>
              <a:spcBef>
                <a:spcPts val="622"/>
              </a:spcBef>
              <a:buClr>
                <a:schemeClr val="dk1"/>
              </a:buClr>
              <a:buSzPts val="1200"/>
              <a:buFont typeface="Noto Sans Symbols"/>
              <a:buChar char="❖"/>
            </a:pPr>
            <a:r>
              <a:rPr lang="fr-FR" b="1" i="1" dirty="0"/>
              <a:t>Guidez les participants dans une discussion sur les actions à entreprendre ou à ne pas entreprendre sur la base des données. </a:t>
            </a:r>
            <a:endParaRPr lang="fr-FR" b="1" dirty="0"/>
          </a:p>
          <a:p>
            <a:pPr marL="0" indent="0">
              <a:spcBef>
                <a:spcPts val="996"/>
              </a:spcBef>
            </a:pPr>
            <a:endParaRPr dirty="0">
              <a:latin typeface="Calibri"/>
              <a:ea typeface="Calibri"/>
              <a:cs typeface="Calibri"/>
              <a:sym typeface="Calibri"/>
            </a:endParaRPr>
          </a:p>
        </p:txBody>
      </p:sp>
      <p:sp>
        <p:nvSpPr>
          <p:cNvPr id="776" name="Google Shape;776;p4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3"/>
        <p:cNvGrpSpPr/>
        <p:nvPr/>
      </p:nvGrpSpPr>
      <p:grpSpPr>
        <a:xfrm>
          <a:off x="0" y="0"/>
          <a:ext cx="0" cy="0"/>
          <a:chOff x="0" y="0"/>
          <a:chExt cx="0" cy="0"/>
        </a:xfrm>
      </p:grpSpPr>
      <p:sp>
        <p:nvSpPr>
          <p:cNvPr id="784" name="Google Shape;784;p4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85" name="Google Shape;785;p4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 section suivante permettra d'examiner les explications possibles d'une augmentation apparente des cas de maladie dans un district.</a:t>
            </a:r>
            <a:endParaRPr lang="fr-FR" noProof="0" dirty="0"/>
          </a:p>
          <a:p>
            <a:pPr marL="0" indent="0">
              <a:spcBef>
                <a:spcPts val="1618"/>
              </a:spcBef>
            </a:pPr>
            <a:endParaRPr dirty="0">
              <a:latin typeface="Calibri"/>
              <a:ea typeface="Calibri"/>
              <a:cs typeface="Calibri"/>
              <a:sym typeface="Calibri"/>
            </a:endParaRPr>
          </a:p>
        </p:txBody>
      </p:sp>
      <p:sp>
        <p:nvSpPr>
          <p:cNvPr id="786" name="Google Shape;786;p4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0"/>
        <p:cNvGrpSpPr/>
        <p:nvPr/>
      </p:nvGrpSpPr>
      <p:grpSpPr>
        <a:xfrm>
          <a:off x="0" y="0"/>
          <a:ext cx="0" cy="0"/>
          <a:chOff x="0" y="0"/>
          <a:chExt cx="0" cy="0"/>
        </a:xfrm>
      </p:grpSpPr>
      <p:sp>
        <p:nvSpPr>
          <p:cNvPr id="791" name="Google Shape;791;p4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47</a:t>
            </a:fld>
            <a:endParaRPr sz="1200">
              <a:solidFill>
                <a:schemeClr val="dk1"/>
              </a:solidFill>
            </a:endParaRPr>
          </a:p>
        </p:txBody>
      </p:sp>
      <p:sp>
        <p:nvSpPr>
          <p:cNvPr id="792" name="Google Shape;792;p4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93" name="Google Shape;793;p4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p>
          <a:p>
            <a:pPr marL="0" indent="0">
              <a:spcBef>
                <a:spcPts val="1867"/>
              </a:spcBef>
            </a:pPr>
            <a:endParaRPr lang="fr-FR" b="1" dirty="0"/>
          </a:p>
          <a:p>
            <a:pPr marL="177845" indent="-177845">
              <a:spcBef>
                <a:spcPts val="1867"/>
              </a:spcBef>
              <a:buClr>
                <a:schemeClr val="dk1"/>
              </a:buClr>
              <a:buSzPts val="1200"/>
              <a:buFont typeface="Noto Sans Symbols"/>
              <a:buChar char="❖"/>
            </a:pPr>
            <a:r>
              <a:rPr lang="fr-FR" b="1" i="1" dirty="0"/>
              <a:t>Utilisez cette diapositive pour présenter le sujet et évaluer les connaissances préalables. Sollicitez autant d'idées que possible. Inscrivez-les sur un tableau de papier. Regroupez les réponses qui correspondent à une augmentation réelle (épidémie, schéma saisonnier, etc.) et celles qui sont artéfactuelles.</a:t>
            </a:r>
            <a:endParaRPr lang="fr-FR" b="1" dirty="0"/>
          </a:p>
          <a:p>
            <a:pPr marL="0" indent="0">
              <a:spcBef>
                <a:spcPts val="996"/>
              </a:spcBef>
              <a:buClr>
                <a:schemeClr val="dk1"/>
              </a:buClr>
              <a:buSzPts val="1200"/>
            </a:pPr>
            <a:endParaRPr lang="fr-FR" b="1" u="sng" dirty="0"/>
          </a:p>
          <a:p>
            <a:pPr marL="177845" indent="-177845">
              <a:spcBef>
                <a:spcPts val="373"/>
              </a:spcBef>
              <a:buClr>
                <a:schemeClr val="dk1"/>
              </a:buClr>
              <a:buSzPts val="1200"/>
              <a:buFont typeface="Wingdings" panose="05000000000000000000" pitchFamily="2" charset="2"/>
              <a:buChar char="§"/>
            </a:pPr>
            <a:r>
              <a:rPr lang="fr-FR" b="1" u="sng" dirty="0"/>
              <a:t>Posez la question</a:t>
            </a:r>
            <a:r>
              <a:rPr lang="fr-FR" b="1" dirty="0"/>
              <a:t> : </a:t>
            </a:r>
            <a:r>
              <a:rPr lang="fr-FR" dirty="0"/>
              <a:t>Quels facteurs pourraient expliquer l'augmentation apparente du nombre de cas ?</a:t>
            </a:r>
            <a:endParaRPr lang="fr-FR" noProof="0" dirty="0"/>
          </a:p>
          <a:p>
            <a:pPr marL="256887" indent="-177845">
              <a:spcBef>
                <a:spcPts val="373"/>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Remerciez</a:t>
            </a:r>
            <a:r>
              <a:rPr lang="fr-FR" dirty="0"/>
              <a:t> les participants pour leurs réponses. </a:t>
            </a:r>
          </a:p>
          <a:p>
            <a:pPr marL="0" indent="0">
              <a:spcBef>
                <a:spcPts val="373"/>
              </a:spcBef>
            </a:pPr>
            <a:endParaRPr b="1"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8"/>
        <p:cNvGrpSpPr/>
        <p:nvPr/>
      </p:nvGrpSpPr>
      <p:grpSpPr>
        <a:xfrm>
          <a:off x="0" y="0"/>
          <a:ext cx="0" cy="0"/>
          <a:chOff x="0" y="0"/>
          <a:chExt cx="0" cy="0"/>
        </a:xfrm>
      </p:grpSpPr>
      <p:sp>
        <p:nvSpPr>
          <p:cNvPr id="799" name="Google Shape;799;p4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48</a:t>
            </a:fld>
            <a:endParaRPr sz="1200">
              <a:solidFill>
                <a:schemeClr val="dk1"/>
              </a:solidFill>
            </a:endParaRPr>
          </a:p>
        </p:txBody>
      </p:sp>
      <p:sp>
        <p:nvSpPr>
          <p:cNvPr id="800" name="Google Shape;800;p4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01" name="Google Shape;801;p4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Cette diapositive présente quelques-unes des explications possibles d'une augmentation apparente du nombre de cas.</a:t>
            </a:r>
            <a:endParaRPr lang="fr-FR" noProof="0" dirty="0"/>
          </a:p>
          <a:p>
            <a:pPr marL="0" indent="0">
              <a:lnSpc>
                <a:spcPct val="115000"/>
              </a:lnSpc>
              <a:spcBef>
                <a:spcPts val="0"/>
              </a:spcBef>
            </a:pPr>
            <a:r>
              <a:rPr lang="fr-FR" b="1" i="1" dirty="0"/>
              <a:t> </a:t>
            </a:r>
            <a:endParaRPr lang="fr-FR" noProof="0" dirty="0"/>
          </a:p>
          <a:p>
            <a:pPr marL="177845" indent="-177845">
              <a:lnSpc>
                <a:spcPct val="115000"/>
              </a:lnSpc>
              <a:spcBef>
                <a:spcPts val="0"/>
              </a:spcBef>
              <a:buClr>
                <a:schemeClr val="dk1"/>
              </a:buClr>
              <a:buSzPts val="1200"/>
              <a:buFont typeface="Noto Sans Symbols"/>
              <a:buChar char="❖"/>
            </a:pPr>
            <a:r>
              <a:rPr lang="fr-FR" b="1" i="1" dirty="0"/>
              <a:t>Idéalement, les participants ont proposé plusieurs de ces explications</a:t>
            </a:r>
            <a:endParaRPr lang="fr-FR" noProof="0" dirty="0"/>
          </a:p>
          <a:p>
            <a:pPr marL="0" indent="0">
              <a:lnSpc>
                <a:spcPct val="115000"/>
              </a:lnSpc>
              <a:spcBef>
                <a:spcPts val="0"/>
              </a:spcBef>
            </a:pPr>
            <a:r>
              <a:rPr lang="fr-FR" i="1" dirty="0"/>
              <a:t> </a:t>
            </a: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Tout d'abord, il peut y avoir une augmentation réelle du nombre de cas due à </a:t>
            </a:r>
            <a:r>
              <a:rPr lang="fr-FR" b="1" dirty="0"/>
              <a:t>: &lt;CLIQUER&gt; </a:t>
            </a:r>
            <a:r>
              <a:rPr lang="fr-FR" dirty="0"/>
              <a:t>une épidémie</a:t>
            </a:r>
            <a:r>
              <a:rPr lang="fr-FR" b="1" dirty="0"/>
              <a:t>. &lt;CLIQUER&gt; </a:t>
            </a:r>
            <a:r>
              <a:rPr lang="fr-FR" dirty="0"/>
              <a:t>une augmentation saisonnière normale de l'incidence des maladies, comme nous l'avons vu. </a:t>
            </a:r>
            <a:r>
              <a:rPr lang="fr-FR" b="1" dirty="0"/>
              <a:t>&lt;CLIQUER&gt; </a:t>
            </a:r>
            <a:r>
              <a:rPr lang="fr-FR" dirty="0"/>
              <a:t>ou une augmentation soudaine de la taille de la population (par exemple, </a:t>
            </a:r>
            <a:r>
              <a:rPr lang="fr-FR" i="1" dirty="0"/>
              <a:t>un afflux de réfugiés</a:t>
            </a:r>
            <a:r>
              <a:rPr lang="fr-FR" dirty="0"/>
              <a:t>).</a:t>
            </a:r>
            <a:endParaRPr lang="fr-FR" noProof="0" dirty="0"/>
          </a:p>
          <a:p>
            <a:pPr marL="237127" indent="0">
              <a:lnSpc>
                <a:spcPct val="115000"/>
              </a:lnSpc>
              <a:spcBef>
                <a:spcPts val="0"/>
              </a:spcBef>
            </a:pPr>
            <a:r>
              <a:rPr lang="fr-FR" dirty="0">
                <a:latin typeface="Calibri"/>
                <a:ea typeface="Calibri"/>
                <a:cs typeface="Calibri"/>
                <a:sym typeface="Calibri"/>
              </a:rPr>
              <a:t> </a:t>
            </a:r>
            <a:endParaRPr lang="fr-FR" noProof="0" dirty="0"/>
          </a:p>
          <a:p>
            <a:pPr marL="0" indent="0">
              <a:spcBef>
                <a:spcPts val="373"/>
              </a:spcBef>
            </a:pPr>
            <a:endParaRPr dirty="0">
              <a:latin typeface="Calibri"/>
              <a:ea typeface="Calibri"/>
              <a:cs typeface="Calibri"/>
              <a:sym typeface="Calibri"/>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1"/>
        <p:cNvGrpSpPr/>
        <p:nvPr/>
      </p:nvGrpSpPr>
      <p:grpSpPr>
        <a:xfrm>
          <a:off x="0" y="0"/>
          <a:ext cx="0" cy="0"/>
          <a:chOff x="0" y="0"/>
          <a:chExt cx="0" cy="0"/>
        </a:xfrm>
      </p:grpSpPr>
      <p:sp>
        <p:nvSpPr>
          <p:cNvPr id="812" name="Google Shape;812;p4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49</a:t>
            </a:fld>
            <a:endParaRPr sz="1200">
              <a:solidFill>
                <a:schemeClr val="dk1"/>
              </a:solidFill>
            </a:endParaRPr>
          </a:p>
        </p:txBody>
      </p:sp>
      <p:sp>
        <p:nvSpPr>
          <p:cNvPr id="813" name="Google Shape;813;p4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14" name="Google Shape;814;p4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latin typeface="+mn-lt"/>
                <a:ea typeface="Calibri"/>
                <a:cs typeface="Calibri"/>
                <a:sym typeface="Calibri"/>
              </a:rPr>
              <a:t>Notes de l'instructeur :</a:t>
            </a:r>
            <a:endParaRPr lang="fr-FR" dirty="0">
              <a:latin typeface="+mn-lt"/>
            </a:endParaRPr>
          </a:p>
          <a:p>
            <a:pPr marL="0" indent="0">
              <a:spcBef>
                <a:spcPts val="1867"/>
              </a:spcBef>
            </a:pPr>
            <a:endParaRPr lang="fr-FR" b="1" dirty="0">
              <a:latin typeface="+mn-lt"/>
              <a:ea typeface="Calibri"/>
              <a:cs typeface="Calibri"/>
              <a:sym typeface="Calibri"/>
            </a:endParaRPr>
          </a:p>
          <a:p>
            <a:pPr marL="177845" indent="-177845">
              <a:lnSpc>
                <a:spcPct val="115000"/>
              </a:lnSpc>
              <a:spcBef>
                <a:spcPts val="622"/>
              </a:spcBef>
              <a:buClr>
                <a:schemeClr val="dk1"/>
              </a:buClr>
              <a:buSzPts val="1200"/>
              <a:buFont typeface="Wingdings" panose="05000000000000000000" pitchFamily="2" charset="2"/>
              <a:buChar char="§"/>
            </a:pPr>
            <a:r>
              <a:rPr lang="fr-FR" b="1" u="sng" dirty="0">
                <a:latin typeface="+mn-lt"/>
              </a:rPr>
              <a:t>Dites</a:t>
            </a:r>
            <a:r>
              <a:rPr lang="fr-FR" b="1" dirty="0">
                <a:latin typeface="+mn-lt"/>
              </a:rPr>
              <a:t> : </a:t>
            </a:r>
            <a:r>
              <a:rPr lang="fr-FR" dirty="0">
                <a:latin typeface="+mn-lt"/>
                <a:cs typeface="Calibri"/>
                <a:sym typeface="Calibri"/>
              </a:rPr>
              <a:t>C</a:t>
            </a:r>
            <a:r>
              <a:rPr lang="fr-FR" dirty="0">
                <a:latin typeface="+mn-lt"/>
                <a:ea typeface="Calibri"/>
                <a:cs typeface="Calibri"/>
                <a:sym typeface="Calibri"/>
              </a:rPr>
              <a:t>ette diapositive présente d'autres explications possibles pour une augmentation apparente du nombre de cas.</a:t>
            </a:r>
            <a:endParaRPr lang="fr-FR" dirty="0">
              <a:latin typeface="+mn-lt"/>
            </a:endParaRPr>
          </a:p>
          <a:p>
            <a:pPr marL="0" indent="0">
              <a:lnSpc>
                <a:spcPct val="115000"/>
              </a:lnSpc>
              <a:spcBef>
                <a:spcPts val="0"/>
              </a:spcBef>
            </a:pPr>
            <a:endParaRPr lang="fr-FR" dirty="0">
              <a:latin typeface="+mn-lt"/>
              <a:ea typeface="Calibri"/>
              <a:cs typeface="Calibri"/>
              <a:sym typeface="Calibri"/>
            </a:endParaRPr>
          </a:p>
          <a:p>
            <a:pPr marL="177845" indent="-177845">
              <a:lnSpc>
                <a:spcPct val="115000"/>
              </a:lnSpc>
              <a:spcBef>
                <a:spcPts val="0"/>
              </a:spcBef>
              <a:buClr>
                <a:schemeClr val="dk1"/>
              </a:buClr>
              <a:buSzPts val="1200"/>
              <a:buFont typeface="Noto Sans Symbols"/>
              <a:buChar char="❖"/>
            </a:pPr>
            <a:r>
              <a:rPr lang="fr-FR" b="1" i="1" dirty="0">
                <a:latin typeface="+mn-lt"/>
                <a:ea typeface="Calibri"/>
                <a:cs typeface="Calibri"/>
                <a:sym typeface="Calibri"/>
              </a:rPr>
              <a:t>Idéalement, les participants ont suggéré plusieurs de ces explications</a:t>
            </a:r>
            <a:endParaRPr lang="fr-FR" dirty="0">
              <a:latin typeface="+mn-lt"/>
            </a:endParaRPr>
          </a:p>
          <a:p>
            <a:pPr marL="177845" indent="-98803">
              <a:lnSpc>
                <a:spcPct val="115000"/>
              </a:lnSpc>
              <a:spcBef>
                <a:spcPts val="0"/>
              </a:spcBef>
              <a:buClr>
                <a:schemeClr val="dk1"/>
              </a:buClr>
              <a:buSzPts val="1200"/>
            </a:pPr>
            <a:endParaRPr lang="fr-FR" b="1" i="1" dirty="0">
              <a:latin typeface="+mn-lt"/>
              <a:ea typeface="Calibri"/>
              <a:cs typeface="Calibri"/>
              <a:sym typeface="Calibri"/>
            </a:endParaRPr>
          </a:p>
          <a:p>
            <a:pPr marL="177845" indent="-177845">
              <a:lnSpc>
                <a:spcPct val="115000"/>
              </a:lnSpc>
              <a:spcBef>
                <a:spcPts val="0"/>
              </a:spcBef>
              <a:buClr>
                <a:schemeClr val="dk1"/>
              </a:buClr>
              <a:buSzPts val="1200"/>
              <a:buFont typeface="Wingdings" panose="05000000000000000000" pitchFamily="2" charset="2"/>
              <a:buChar char="§"/>
            </a:pPr>
            <a:r>
              <a:rPr lang="fr-FR" b="1" u="sng" dirty="0">
                <a:latin typeface="+mn-lt"/>
                <a:ea typeface="Calibri"/>
                <a:cs typeface="Calibri"/>
                <a:sym typeface="Calibri"/>
              </a:rPr>
              <a:t>Laissez</a:t>
            </a:r>
            <a:r>
              <a:rPr lang="fr-FR" b="1" dirty="0">
                <a:latin typeface="+mn-lt"/>
                <a:ea typeface="Calibri"/>
                <a:cs typeface="Calibri"/>
                <a:sym typeface="Calibri"/>
              </a:rPr>
              <a:t> </a:t>
            </a:r>
            <a:r>
              <a:rPr lang="fr-FR" dirty="0">
                <a:latin typeface="+mn-lt"/>
                <a:ea typeface="Calibri"/>
                <a:cs typeface="Calibri"/>
                <a:sym typeface="Calibri"/>
              </a:rPr>
              <a:t>un moment aux participants pour qu'ils fassent le point.</a:t>
            </a:r>
            <a:endParaRPr lang="fr-FR" dirty="0">
              <a:latin typeface="+mn-lt"/>
            </a:endParaRPr>
          </a:p>
          <a:p>
            <a:pPr marL="256887" indent="-177845">
              <a:lnSpc>
                <a:spcPct val="115000"/>
              </a:lnSpc>
              <a:spcBef>
                <a:spcPts val="0"/>
              </a:spcBef>
              <a:buClr>
                <a:schemeClr val="dk1"/>
              </a:buClr>
              <a:buSzPts val="1200"/>
              <a:buFont typeface="Wingdings" panose="05000000000000000000" pitchFamily="2" charset="2"/>
              <a:buChar char="§"/>
            </a:pPr>
            <a:endParaRPr lang="fr-FR" b="1" i="1" dirty="0">
              <a:latin typeface="+mn-lt"/>
              <a:ea typeface="Calibri"/>
              <a:cs typeface="Calibri"/>
              <a:sym typeface="Calibri"/>
            </a:endParaRPr>
          </a:p>
          <a:p>
            <a:pPr marL="177845" indent="-177845">
              <a:lnSpc>
                <a:spcPct val="115000"/>
              </a:lnSpc>
              <a:spcBef>
                <a:spcPts val="0"/>
              </a:spcBef>
              <a:buClr>
                <a:schemeClr val="dk1"/>
              </a:buClr>
              <a:buSzPts val="1200"/>
              <a:buFont typeface="Wingdings" panose="05000000000000000000" pitchFamily="2" charset="2"/>
              <a:buChar char="§"/>
            </a:pPr>
            <a:r>
              <a:rPr lang="fr-FR" b="1" u="sng" dirty="0">
                <a:latin typeface="+mn-lt"/>
                <a:ea typeface="Calibri"/>
                <a:cs typeface="Calibri"/>
                <a:sym typeface="Calibri"/>
              </a:rPr>
              <a:t>Dites</a:t>
            </a:r>
            <a:r>
              <a:rPr lang="fr-FR" b="1" dirty="0">
                <a:latin typeface="+mn-lt"/>
                <a:ea typeface="Calibri"/>
                <a:cs typeface="Calibri"/>
                <a:sym typeface="Calibri"/>
              </a:rPr>
              <a:t> : </a:t>
            </a:r>
            <a:r>
              <a:rPr lang="fr-FR" dirty="0">
                <a:latin typeface="+mn-lt"/>
                <a:ea typeface="Calibri"/>
                <a:cs typeface="Calibri"/>
                <a:sym typeface="Calibri"/>
              </a:rPr>
              <a:t>la première préoccupation d'un enquêteur doit être de savoir si l'augmentation est réelle.  Les deux diapositives suivantes présentent des graphiques des États-Unis à titre d'exemple. </a:t>
            </a:r>
            <a:r>
              <a:rPr lang="fr-FR" b="1" dirty="0">
                <a:latin typeface="+mn-lt"/>
                <a:ea typeface="Calibri"/>
                <a:cs typeface="Calibri"/>
                <a:sym typeface="Calibri"/>
              </a:rPr>
              <a:t>&lt;CLIQUER&gt; </a:t>
            </a:r>
            <a:r>
              <a:rPr lang="fr-FR" dirty="0">
                <a:latin typeface="+mn-lt"/>
                <a:ea typeface="Calibri"/>
                <a:cs typeface="Calibri"/>
                <a:sym typeface="Calibri"/>
              </a:rPr>
              <a:t>pour passer à la diapositive suivante.</a:t>
            </a:r>
            <a:endParaRPr lang="fr-FR" dirty="0">
              <a:latin typeface="+mn-lt"/>
            </a:endParaRPr>
          </a:p>
          <a:p>
            <a:pPr marL="0" indent="0">
              <a:spcBef>
                <a:spcPts val="373"/>
              </a:spcBef>
            </a:pPr>
            <a:endParaRPr dirty="0">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6" name="Google Shape;386;p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En regardant un tableau ou un graphique comme celui de cette diapositive, envisagez deux tâches. Premièrement, décrire les données.  Deuxièmement, interpréter les données. </a:t>
            </a:r>
            <a:r>
              <a:rPr lang="fr-FR" b="1" dirty="0"/>
              <a:t>&lt;CLIQUER&gt; </a:t>
            </a:r>
            <a:r>
              <a:rPr lang="fr-FR" dirty="0"/>
              <a:t>La description des données répond à la question « Qu'est-ce que les données montrent ? »  La description des données ne nécessite aucune connaissance en dehors des données fournies.</a:t>
            </a:r>
            <a:endParaRPr lang="fr-FR" noProof="0" dirty="0"/>
          </a:p>
          <a:p>
            <a:pPr marL="177845" indent="-177845">
              <a:lnSpc>
                <a:spcPct val="115000"/>
              </a:lnSpc>
              <a:spcBef>
                <a:spcPts val="0"/>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À quelle question « Interpréter les données » répond-elle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Attendez</a:t>
            </a:r>
            <a:r>
              <a:rPr lang="fr-FR" b="1" dirty="0"/>
              <a:t> </a:t>
            </a:r>
            <a:r>
              <a:rPr lang="fr-FR" dirty="0"/>
              <a:t>un moment pour voir si les participants fournissent une réponse. </a:t>
            </a:r>
            <a:r>
              <a:rPr lang="fr-FR" b="1" dirty="0"/>
              <a:t>&lt;CLIQUER&gt;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noProof="0" dirty="0">
              <a:latin typeface="Arial"/>
              <a:ea typeface="Arial"/>
              <a:cs typeface="Arial"/>
              <a:sym typeface="Aria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L</a:t>
            </a:r>
            <a:r>
              <a:rPr lang="fr-FR" dirty="0"/>
              <a:t>'interprétation des données répond à la question « Que signifient les données ? » L'interprétation des données nécessite souvent des connaissances en dehors des données fournies, telles que la qualité des données, leur représentativité, le fait que le schéma de cette année diffère des schémas observés les années précédentes, ou que le nombre de cas soit plus élevé que prévu. L'interprétation des données nécessite de répondre à des questions pour savoir si les données reflètent réellement ce qui se passe dans le domaine étudié.</a:t>
            </a:r>
            <a:endParaRPr lang="fr-FR" noProof="0" dirty="0">
              <a:latin typeface="Arial"/>
              <a:ea typeface="Arial"/>
              <a:cs typeface="Arial"/>
              <a:sym typeface="Arial"/>
            </a:endParaRPr>
          </a:p>
          <a:p>
            <a:pPr marL="0" indent="0">
              <a:spcBef>
                <a:spcPts val="1618"/>
              </a:spcBef>
            </a:pPr>
            <a:endParaRPr dirty="0">
              <a:latin typeface="Calibri"/>
              <a:ea typeface="Calibri"/>
              <a:cs typeface="Calibri"/>
              <a:sym typeface="Calibri"/>
            </a:endParaRPr>
          </a:p>
        </p:txBody>
      </p:sp>
      <p:sp>
        <p:nvSpPr>
          <p:cNvPr id="387" name="Google Shape;387;p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p5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50</a:t>
            </a:fld>
            <a:endParaRPr sz="1200">
              <a:solidFill>
                <a:schemeClr val="dk1"/>
              </a:solidFill>
            </a:endParaRPr>
          </a:p>
        </p:txBody>
      </p:sp>
      <p:sp>
        <p:nvSpPr>
          <p:cNvPr id="820" name="Google Shape;820;p5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21" name="Google Shape;821;p5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 graphique représente le taux de salmonellose aux États-Unis par année, pour une période de 30 ans.  Une forte augmentation du nombre de cas s'est produite en 1985.  D'après vous, qu'est-ce qui a pu provoquer ce pic de cas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i="1" dirty="0"/>
              <a:t>Laissez les participants répondre à plusieurs reprises avant de passer à la diapositive suivante.</a:t>
            </a:r>
            <a:endParaRPr lang="fr-FR" noProof="0" dirty="0"/>
          </a:p>
          <a:p>
            <a:pPr marL="0" indent="474254">
              <a:lnSpc>
                <a:spcPct val="115000"/>
              </a:lnSpc>
              <a:spcBef>
                <a:spcPts val="1245"/>
              </a:spcBef>
            </a:pPr>
            <a:endParaRPr dirty="0">
              <a:latin typeface="Calibri"/>
              <a:ea typeface="Calibri"/>
              <a:cs typeface="Calibri"/>
              <a:sym typeface="Calibri"/>
            </a:endParaRPr>
          </a:p>
          <a:p>
            <a:pPr marL="0" indent="0">
              <a:spcBef>
                <a:spcPts val="1618"/>
              </a:spcBef>
            </a:pPr>
            <a:endParaRPr dirty="0">
              <a:latin typeface="Calibri"/>
              <a:ea typeface="Calibri"/>
              <a:cs typeface="Calibri"/>
              <a:sym typeface="Calibri"/>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7"/>
        <p:cNvGrpSpPr/>
        <p:nvPr/>
      </p:nvGrpSpPr>
      <p:grpSpPr>
        <a:xfrm>
          <a:off x="0" y="0"/>
          <a:ext cx="0" cy="0"/>
          <a:chOff x="0" y="0"/>
          <a:chExt cx="0" cy="0"/>
        </a:xfrm>
      </p:grpSpPr>
      <p:sp>
        <p:nvSpPr>
          <p:cNvPr id="988" name="Google Shape;988;p5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89" name="Google Shape;989;p5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 </a:t>
            </a:r>
            <a:endParaRPr lang="fr-FR" noProof="0" dirty="0"/>
          </a:p>
          <a:p>
            <a:pPr marL="0" indent="0">
              <a:spcBef>
                <a:spcPts val="373"/>
              </a:spcBef>
            </a:pPr>
            <a:endParaRPr lang="fr-FR" b="1" dirty="0"/>
          </a:p>
          <a:p>
            <a:pPr marL="177845" indent="-177845">
              <a:spcBef>
                <a:spcPts val="373"/>
              </a:spcBef>
              <a:buClr>
                <a:schemeClr val="dk1"/>
              </a:buClr>
              <a:buSzPts val="1200"/>
              <a:buFont typeface="Wingdings" panose="05000000000000000000" pitchFamily="2" charset="2"/>
              <a:buChar char="§"/>
            </a:pPr>
            <a:r>
              <a:rPr lang="fr-FR" b="1" u="sng" dirty="0"/>
              <a:t>Examinez</a:t>
            </a:r>
            <a:r>
              <a:rPr lang="fr-FR" dirty="0"/>
              <a:t> les réponses trouvées sur cette diapositive.  </a:t>
            </a:r>
            <a:endParaRPr lang="fr-FR" noProof="0" dirty="0"/>
          </a:p>
          <a:p>
            <a:pPr marL="256887" indent="-177845">
              <a:spcBef>
                <a:spcPts val="373"/>
              </a:spcBef>
              <a:buClr>
                <a:schemeClr val="dk1"/>
              </a:buClr>
              <a:buSzPts val="1200"/>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Une énorme épidémie de salmonellose s'est déclarée à Chicago, dans l'Illinois.  20 000 cas confirmés en laboratoire et de nombreux autres cas non confirmés en laboratoire ont été à l'origine de la forte augmentation du nombre et du taux de cas. La cause en était le lait qui avait été pasteurisé, mais qui avait ensuite été contaminé avant d'être emballé et distribué en raison de connexions croisées dans les tuyaux de l'usine de transformation qui permettaient au lait cru de se mélanger au lait pasteurisé.</a:t>
            </a:r>
            <a:endParaRPr lang="fr-FR" noProof="0" dirty="0"/>
          </a:p>
          <a:p>
            <a:pPr marL="0" indent="0">
              <a:spcBef>
                <a:spcPts val="373"/>
              </a:spcBef>
            </a:pPr>
            <a:endParaRPr dirty="0">
              <a:latin typeface="Calibri"/>
              <a:ea typeface="Calibri"/>
              <a:cs typeface="Calibri"/>
              <a:sym typeface="Calibri"/>
            </a:endParaRPr>
          </a:p>
        </p:txBody>
      </p:sp>
      <p:sp>
        <p:nvSpPr>
          <p:cNvPr id="990" name="Google Shape;990;p5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51</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5"/>
        <p:cNvGrpSpPr/>
        <p:nvPr/>
      </p:nvGrpSpPr>
      <p:grpSpPr>
        <a:xfrm>
          <a:off x="0" y="0"/>
          <a:ext cx="0" cy="0"/>
          <a:chOff x="0" y="0"/>
          <a:chExt cx="0" cy="0"/>
        </a:xfrm>
      </p:grpSpPr>
      <p:sp>
        <p:nvSpPr>
          <p:cNvPr id="996" name="Google Shape;996;p5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pPr algn="r">
                <a:buSzPts val="1200"/>
              </a:pPr>
              <a:t>52</a:t>
            </a:fld>
            <a:endParaRPr sz="1200"/>
          </a:p>
        </p:txBody>
      </p:sp>
      <p:sp>
        <p:nvSpPr>
          <p:cNvPr id="997" name="Google Shape;997;p5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98" name="Google Shape;998;p5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noProof="0" dirty="0">
                <a:latin typeface="Arial"/>
                <a:ea typeface="Arial"/>
                <a:cs typeface="Arial"/>
                <a:sym typeface="Arial"/>
              </a:rPr>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Les axes de cette figure sont un peu difficiles à voir, mais ils montrent les cas de sida déclarés par trimestre aux États-Unis. On observe une augmentation progressive, puis un pic. Le pic ressemble à la diapositive précédente.</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D'après vous, quelle est la cause de cette augmentation du nombre de cas ?</a:t>
            </a:r>
            <a:endParaRPr lang="fr-FR" noProof="0" dirty="0"/>
          </a:p>
          <a:p>
            <a:pPr marL="0" indent="0">
              <a:lnSpc>
                <a:spcPct val="115000"/>
              </a:lnSpc>
              <a:spcBef>
                <a:spcPts val="1245"/>
              </a:spcBef>
            </a:pPr>
            <a:endParaRPr lang="fr-FR" b="1" i="1" dirty="0"/>
          </a:p>
          <a:p>
            <a:pPr marL="177845" indent="-177845">
              <a:lnSpc>
                <a:spcPct val="115000"/>
              </a:lnSpc>
              <a:spcBef>
                <a:spcPts val="1245"/>
              </a:spcBef>
              <a:buClr>
                <a:schemeClr val="dk1"/>
              </a:buClr>
              <a:buSzPts val="1200"/>
              <a:buFont typeface="Noto Sans Symbols"/>
              <a:buChar char="❖"/>
            </a:pPr>
            <a:r>
              <a:rPr lang="fr-FR" b="1" i="1" dirty="0"/>
              <a:t>Laissez plusieurs participants répondre avant de passer à la diapositive suivante.</a:t>
            </a:r>
            <a:endParaRPr lang="fr-FR" b="1" dirty="0"/>
          </a:p>
          <a:p>
            <a:pPr marL="0" indent="0">
              <a:spcBef>
                <a:spcPts val="1618"/>
              </a:spcBef>
            </a:pPr>
            <a:endParaRPr dirty="0">
              <a:latin typeface="Calibri"/>
              <a:ea typeface="Calibri"/>
              <a:cs typeface="Calibri"/>
              <a:sym typeface="Calibri"/>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7"/>
        <p:cNvGrpSpPr/>
        <p:nvPr/>
      </p:nvGrpSpPr>
      <p:grpSpPr>
        <a:xfrm>
          <a:off x="0" y="0"/>
          <a:ext cx="0" cy="0"/>
          <a:chOff x="0" y="0"/>
          <a:chExt cx="0" cy="0"/>
        </a:xfrm>
      </p:grpSpPr>
      <p:sp>
        <p:nvSpPr>
          <p:cNvPr id="1008" name="Google Shape;1008;p5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09" name="Google Shape;1009;p5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noProof="0" dirty="0"/>
          </a:p>
          <a:p>
            <a:pPr marL="0" indent="0">
              <a:spcBef>
                <a:spcPts val="373"/>
              </a:spcBef>
            </a:pPr>
            <a:endParaRPr lang="fr-FR" b="1" dirty="0"/>
          </a:p>
          <a:p>
            <a:pPr marL="177845" indent="-177845">
              <a:spcBef>
                <a:spcPts val="373"/>
              </a:spcBef>
              <a:buClr>
                <a:schemeClr val="dk1"/>
              </a:buClr>
              <a:buSzPts val="1200"/>
              <a:buFont typeface="Wingdings" panose="05000000000000000000" pitchFamily="2" charset="2"/>
              <a:buChar char="§"/>
            </a:pPr>
            <a:r>
              <a:rPr lang="fr-FR" b="1" u="sng" dirty="0"/>
              <a:t>Réponse</a:t>
            </a:r>
            <a:r>
              <a:rPr lang="fr-FR" b="1" dirty="0"/>
              <a:t> : </a:t>
            </a:r>
            <a:r>
              <a:rPr lang="fr-FR" i="1" dirty="0"/>
              <a:t>En 1993, les responsables de la santé publique ont modifié (élargi) la définition des cas de SIDA. </a:t>
            </a:r>
            <a:endParaRPr lang="fr-FR" noProof="0" dirty="0"/>
          </a:p>
          <a:p>
            <a:pPr marL="256887" indent="-177845">
              <a:spcBef>
                <a:spcPts val="373"/>
              </a:spcBef>
              <a:buClr>
                <a:schemeClr val="dk1"/>
              </a:buClr>
              <a:buSzPts val="1200"/>
              <a:buFont typeface="Wingdings" panose="05000000000000000000" pitchFamily="2" charset="2"/>
              <a:buChar char="§"/>
            </a:pPr>
            <a:endParaRPr lang="fr-FR" i="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La définition du cas de SIDA a été élargie pour inclure davantage de conditions définissant le SIDA, telles que le cancer du col de l'utérus chez les femmes séropositives. La diapositive sur la salmonellose et celle sur le SIDA montrent toutes deux la différence entre décrire et interpréter.  Pour interpréter correctement ces schémas, vous devez connaître des informations qui vont au-delà des données.</a:t>
            </a:r>
            <a:endParaRPr lang="fr-FR" noProof="0" dirty="0"/>
          </a:p>
        </p:txBody>
      </p:sp>
      <p:sp>
        <p:nvSpPr>
          <p:cNvPr id="1010" name="Google Shape;1010;p5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53</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5"/>
        <p:cNvGrpSpPr/>
        <p:nvPr/>
      </p:nvGrpSpPr>
      <p:grpSpPr>
        <a:xfrm>
          <a:off x="0" y="0"/>
          <a:ext cx="0" cy="0"/>
          <a:chOff x="0" y="0"/>
          <a:chExt cx="0" cy="0"/>
        </a:xfrm>
      </p:grpSpPr>
      <p:sp>
        <p:nvSpPr>
          <p:cNvPr id="1016" name="Google Shape;1016;p5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17" name="Google Shape;1017;p5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L'interprétation ne se limite pas aux données temporelles. Elle peut également s'appliquer aux données relatives aux lieux et aux personnes.  Cette célèbre carte montre la répartition des cas de choléra et l'emplacement des pompes à eau à Londres en 1854. À cette époque, la plupart des gens pensaient que le choléra était transmis par l'air, mais le Dr John Snow soupçonnait que le choléra était transmis par l'eau. Le Dr Snow a créé une carte des décès dus au choléra et de l'emplacement des pompes à eau, encerclées en vert, afin de déterminer si les cas se concentraient autour d'une pompe en particulier.</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Demander</a:t>
            </a:r>
            <a:r>
              <a:rPr lang="fr-FR" b="1" dirty="0"/>
              <a:t> : </a:t>
            </a:r>
            <a:r>
              <a:rPr lang="fr-FR" dirty="0"/>
              <a:t>Comment interpréteriez-vous cette carte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La plupart des cas semblent se situer près de la pompe de Broad Street (étiquetée Pompe A sur cette carte), près du centre de la carte.</a:t>
            </a:r>
            <a:endParaRPr lang="fr-FR" noProof="0" dirty="0"/>
          </a:p>
          <a:p>
            <a:pPr marL="652099"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John Snow a encouragé la ville à retirer la poignée de la pompe A afin qu'elle ne puisse pas être utilisée. L'épidémie de choléra prit fin peu après, sans que l'on connaisse l'organisme qui en était à l'origine.</a:t>
            </a:r>
            <a:endParaRPr lang="fr-FR" noProof="0" dirty="0"/>
          </a:p>
          <a:p>
            <a:pPr marL="0" indent="0">
              <a:spcBef>
                <a:spcPts val="1618"/>
              </a:spcBef>
            </a:pPr>
            <a:endParaRPr dirty="0">
              <a:latin typeface="Calibri"/>
              <a:ea typeface="Calibri"/>
              <a:cs typeface="Calibri"/>
              <a:sym typeface="Calibri"/>
            </a:endParaRPr>
          </a:p>
        </p:txBody>
      </p:sp>
      <p:sp>
        <p:nvSpPr>
          <p:cNvPr id="1018" name="Google Shape;1018;p5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54</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8"/>
        <p:cNvGrpSpPr/>
        <p:nvPr/>
      </p:nvGrpSpPr>
      <p:grpSpPr>
        <a:xfrm>
          <a:off x="0" y="0"/>
          <a:ext cx="0" cy="0"/>
          <a:chOff x="0" y="0"/>
          <a:chExt cx="0" cy="0"/>
        </a:xfrm>
      </p:grpSpPr>
      <p:sp>
        <p:nvSpPr>
          <p:cNvPr id="1029" name="Google Shape;1029;p5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30" name="Google Shape;1030;p5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Enfin, discutons de la possibilité de faire des déductions à partir des données. </a:t>
            </a:r>
            <a:endParaRPr lang="fr-FR" noProof="0" dirty="0"/>
          </a:p>
          <a:p>
            <a:pPr marL="0" indent="0">
              <a:spcBef>
                <a:spcPts val="1618"/>
              </a:spcBef>
            </a:pPr>
            <a:endParaRPr dirty="0">
              <a:latin typeface="Calibri"/>
              <a:ea typeface="Calibri"/>
              <a:cs typeface="Calibri"/>
              <a:sym typeface="Calibri"/>
            </a:endParaRPr>
          </a:p>
        </p:txBody>
      </p:sp>
      <p:sp>
        <p:nvSpPr>
          <p:cNvPr id="1031" name="Google Shape;1031;p5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55</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5"/>
        <p:cNvGrpSpPr/>
        <p:nvPr/>
      </p:nvGrpSpPr>
      <p:grpSpPr>
        <a:xfrm>
          <a:off x="0" y="0"/>
          <a:ext cx="0" cy="0"/>
          <a:chOff x="0" y="0"/>
          <a:chExt cx="0" cy="0"/>
        </a:xfrm>
      </p:grpSpPr>
      <p:sp>
        <p:nvSpPr>
          <p:cNvPr id="1036" name="Google Shape;1036;p5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37" name="Google Shape;1037;p5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br>
              <a:rPr lang="fr-FR" b="1" dirty="0"/>
            </a:br>
            <a:endParaRPr lang="fr-FR" dirty="0"/>
          </a:p>
          <a:p>
            <a:pPr marL="177845" indent="-177845">
              <a:spcBef>
                <a:spcPts val="0"/>
              </a:spcBef>
              <a:buFont typeface="Wingdings" panose="05000000000000000000" pitchFamily="2" charset="2"/>
              <a:buChar char="§"/>
            </a:pPr>
            <a:r>
              <a:rPr lang="fr-FR" b="1" u="sng" noProof="0" dirty="0"/>
              <a:t>Dites</a:t>
            </a:r>
            <a:r>
              <a:rPr lang="fr-FR" b="1" u="none" noProof="0" dirty="0"/>
              <a:t> :</a:t>
            </a:r>
            <a:r>
              <a:rPr lang="fr-FR" u="none" noProof="0" dirty="0"/>
              <a:t> </a:t>
            </a:r>
            <a:r>
              <a:rPr lang="fr-FR" noProof="0" dirty="0"/>
              <a:t>L'inférence est une conclusion tirée sur la base de preuves et de raisonnements, ainsi que de jugements. </a:t>
            </a:r>
            <a:r>
              <a:rPr lang="fr-FR" b="1" noProof="0" dirty="0"/>
              <a:t>&lt;CLIQUER&gt;</a:t>
            </a:r>
            <a:r>
              <a:rPr lang="fr-FR" noProof="0" dirty="0"/>
              <a:t> Par exemple, si l'on observe une forte augmentation du nombre de cas, </a:t>
            </a:r>
            <a:r>
              <a:rPr lang="fr-FR" b="1" noProof="0" dirty="0"/>
              <a:t>&lt;CLIQUER&gt; </a:t>
            </a:r>
            <a:r>
              <a:rPr lang="fr-FR" noProof="0" dirty="0"/>
              <a:t>et qu'il n'y a pas eu de changement dans les pratiques de déclaration et qu'il n'y a pas de variation saisonnière, </a:t>
            </a:r>
            <a:r>
              <a:rPr lang="fr-FR" b="1" noProof="0" dirty="0"/>
              <a:t>&lt;CLIQUER&gt;</a:t>
            </a:r>
            <a:r>
              <a:rPr lang="fr-FR" noProof="0" dirty="0"/>
              <a:t> on pourrait en déduire que l'augmentation observée du nombre de cas pourrait être due à une éventuelle flambée épidémique, et qu'une enquête plus approfondie est nécessaire.</a:t>
            </a:r>
          </a:p>
          <a:p>
            <a:pPr marL="0" indent="0">
              <a:spcBef>
                <a:spcPts val="1618"/>
              </a:spcBef>
            </a:pPr>
            <a:endParaRPr dirty="0">
              <a:latin typeface="Calibri"/>
              <a:ea typeface="Calibri"/>
              <a:cs typeface="Calibri"/>
              <a:sym typeface="Calibri"/>
            </a:endParaRPr>
          </a:p>
          <a:p>
            <a:pPr marL="0" indent="0">
              <a:spcBef>
                <a:spcPts val="1618"/>
              </a:spcBef>
            </a:pPr>
            <a:endParaRPr dirty="0">
              <a:latin typeface="Calibri"/>
              <a:ea typeface="Calibri"/>
              <a:cs typeface="Calibri"/>
              <a:sym typeface="Calibri"/>
            </a:endParaRPr>
          </a:p>
        </p:txBody>
      </p:sp>
      <p:sp>
        <p:nvSpPr>
          <p:cNvPr id="1038" name="Google Shape;1038;p5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56</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6"/>
        <p:cNvGrpSpPr/>
        <p:nvPr/>
      </p:nvGrpSpPr>
      <p:grpSpPr>
        <a:xfrm>
          <a:off x="0" y="0"/>
          <a:ext cx="0" cy="0"/>
          <a:chOff x="0" y="0"/>
          <a:chExt cx="0" cy="0"/>
        </a:xfrm>
      </p:grpSpPr>
      <p:sp>
        <p:nvSpPr>
          <p:cNvPr id="1047" name="Google Shape;1047;p5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48" name="Google Shape;1048;p5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latin typeface="Arial"/>
              <a:ea typeface="Arial"/>
              <a:cs typeface="Arial"/>
              <a:sym typeface="Arial"/>
            </a:endParaRPr>
          </a:p>
          <a:p>
            <a:pPr marL="177845" indent="-177845">
              <a:spcBef>
                <a:spcPts val="373"/>
              </a:spcBef>
              <a:buClr>
                <a:schemeClr val="dk1"/>
              </a:buClr>
              <a:buSzPts val="1200"/>
              <a:buFont typeface="Wingdings" panose="05000000000000000000" pitchFamily="2" charset="2"/>
              <a:buChar char="§"/>
            </a:pPr>
            <a:r>
              <a:rPr lang="fr-FR" b="1" u="sng" dirty="0"/>
              <a:t>Demandez</a:t>
            </a:r>
            <a:r>
              <a:rPr lang="fr-FR" b="1" dirty="0"/>
              <a:t> </a:t>
            </a:r>
            <a:r>
              <a:rPr lang="fr-FR" dirty="0"/>
              <a:t>aux participants de consulter leur « Cahier d'exercices du participant » pour l'exercice de groupe intitulé : </a:t>
            </a:r>
            <a:r>
              <a:rPr lang="fr-FR" b="1" dirty="0"/>
              <a:t>Diarrhée sévère dans le district X</a:t>
            </a:r>
            <a:endParaRPr lang="fr-FR" b="1" noProof="0" dirty="0">
              <a:latin typeface="Arial"/>
              <a:ea typeface="Arial"/>
              <a:cs typeface="Arial"/>
              <a:sym typeface="Arial"/>
            </a:endParaRPr>
          </a:p>
        </p:txBody>
      </p:sp>
      <p:sp>
        <p:nvSpPr>
          <p:cNvPr id="1049" name="Google Shape;1049;p5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57</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2"/>
        <p:cNvGrpSpPr/>
        <p:nvPr/>
      </p:nvGrpSpPr>
      <p:grpSpPr>
        <a:xfrm>
          <a:off x="0" y="0"/>
          <a:ext cx="0" cy="0"/>
          <a:chOff x="0" y="0"/>
          <a:chExt cx="0" cy="0"/>
        </a:xfrm>
      </p:grpSpPr>
      <p:sp>
        <p:nvSpPr>
          <p:cNvPr id="1053" name="Google Shape;1053;p5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54" name="Google Shape;1054;p5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lnSpc>
                <a:spcPct val="115000"/>
              </a:lnSpc>
              <a:spcBef>
                <a:spcPts val="1867"/>
              </a:spcBef>
              <a:buClr>
                <a:schemeClr val="dk1"/>
              </a:buClr>
              <a:buSzPts val="1200"/>
              <a:buFont typeface="Noto Sans Symbols"/>
              <a:buChar char="❖"/>
            </a:pPr>
            <a:r>
              <a:rPr lang="fr-FR" b="1" i="1" dirty="0"/>
              <a:t>Les 8 diapositives suivantes présentent aux participants un exemple d'augmentation du nombre de cas signalés, ce qui peut signifier l'apparition d'une épidémie.  Lisez le scénario ci-dessous et guidez les participants dans une discussion sur les étapes examinées plus tôt dans la présentation.</a:t>
            </a:r>
            <a:endParaRPr lang="fr-FR" noProof="0" dirty="0"/>
          </a:p>
          <a:p>
            <a:pPr marL="652099" lvl="1" indent="-177845">
              <a:lnSpc>
                <a:spcPct val="115000"/>
              </a:lnSpc>
              <a:spcBef>
                <a:spcPts val="1867"/>
              </a:spcBef>
              <a:buClr>
                <a:schemeClr val="dk1"/>
              </a:buClr>
              <a:buSzPts val="1200"/>
              <a:buFont typeface="Courier New"/>
              <a:buChar char="o"/>
            </a:pPr>
            <a:r>
              <a:rPr lang="fr-FR" b="1" dirty="0"/>
              <a:t>Scénario :</a:t>
            </a:r>
            <a:r>
              <a:rPr lang="fr-FR" dirty="0"/>
              <a:t> Vous êtes responsable de la surveillance dans le district X. Chaque semaine, vous notez le nombre de cas de diarrhée sévère signalés dans votre district. Le nombre de cas a fluctué entre 14 et 18 par semaine pendant les six premières semaines. Le nombre de cas est passé à 31 au cours de la semaine 7. Vous craignez qu'il ne s'agisse du début d'une épidémie.</a:t>
            </a:r>
            <a:endParaRPr lang="fr-FR" noProof="0" dirty="0"/>
          </a:p>
          <a:p>
            <a:pPr marL="0" indent="0">
              <a:lnSpc>
                <a:spcPct val="115000"/>
              </a:lnSpc>
              <a:spcBef>
                <a:spcPts val="1867"/>
              </a:spcBef>
            </a:pPr>
            <a:endParaRPr lang="fr-FR" dirty="0"/>
          </a:p>
          <a:p>
            <a:pPr marL="177845" indent="-177845">
              <a:lnSpc>
                <a:spcPct val="115000"/>
              </a:lnSpc>
              <a:spcBef>
                <a:spcPts val="1867"/>
              </a:spcBef>
              <a:buClr>
                <a:schemeClr val="dk1"/>
              </a:buClr>
              <a:buSzPts val="1200"/>
              <a:buFont typeface="Noto Sans Symbols"/>
              <a:buChar char="▪"/>
            </a:pPr>
            <a:r>
              <a:rPr lang="fr-FR" b="1" u="sng" dirty="0"/>
              <a:t>Posez la question</a:t>
            </a:r>
            <a:r>
              <a:rPr lang="fr-FR" b="1" dirty="0"/>
              <a:t> : </a:t>
            </a:r>
            <a:r>
              <a:rPr lang="fr-FR" dirty="0"/>
              <a:t>Quelles pourraient être vos prochaines étapes ?</a:t>
            </a:r>
            <a:endParaRPr lang="fr-FR" noProof="0" dirty="0"/>
          </a:p>
          <a:p>
            <a:pPr marL="177845" indent="-98803">
              <a:lnSpc>
                <a:spcPct val="115000"/>
              </a:lnSpc>
              <a:spcBef>
                <a:spcPts val="1867"/>
              </a:spcBef>
              <a:buClr>
                <a:schemeClr val="dk1"/>
              </a:buClr>
              <a:buSzPts val="1200"/>
            </a:pPr>
            <a:endParaRPr lang="fr-FR" dirty="0"/>
          </a:p>
          <a:p>
            <a:pPr marL="177845" indent="-177845" defTabSz="948507">
              <a:lnSpc>
                <a:spcPct val="115000"/>
              </a:lnSpc>
              <a:spcBef>
                <a:spcPts val="1867"/>
              </a:spcBef>
              <a:buClr>
                <a:schemeClr val="dk1"/>
              </a:buClr>
              <a:buSzPts val="1200"/>
              <a:buFont typeface="Noto Sans Symbols"/>
              <a:buChar char="▪"/>
              <a:defRPr/>
            </a:pPr>
            <a:r>
              <a:rPr lang="fr-FR" b="1" u="sng" dirty="0"/>
              <a:t>Remerciez</a:t>
            </a:r>
            <a:r>
              <a:rPr lang="fr-FR" dirty="0"/>
              <a:t> les participants pour leurs réponses. </a:t>
            </a:r>
            <a:r>
              <a:rPr lang="fr-FR" b="1" dirty="0"/>
              <a:t>Réponses possibles :</a:t>
            </a:r>
            <a:endParaRPr lang="fr-FR" dirty="0"/>
          </a:p>
          <a:p>
            <a:pPr marL="829944" lvl="1" indent="-355690">
              <a:lnSpc>
                <a:spcPct val="115000"/>
              </a:lnSpc>
              <a:spcBef>
                <a:spcPts val="1867"/>
              </a:spcBef>
              <a:buClr>
                <a:schemeClr val="dk1"/>
              </a:buClr>
              <a:buSzPts val="1200"/>
              <a:buFont typeface="Calibri"/>
              <a:buAutoNum type="arabicPeriod"/>
            </a:pPr>
            <a:r>
              <a:rPr lang="fr-FR" i="1" dirty="0"/>
              <a:t>Comparer les données observées montrant une augmentation avec les données historiques (attendues) disponibles dans le cadre de la surveillance des maladies :</a:t>
            </a:r>
          </a:p>
          <a:p>
            <a:pPr marL="1244916" lvl="2" indent="-296408">
              <a:lnSpc>
                <a:spcPct val="115000"/>
              </a:lnSpc>
              <a:spcBef>
                <a:spcPts val="1867"/>
              </a:spcBef>
              <a:buClr>
                <a:schemeClr val="dk1"/>
              </a:buClr>
              <a:buSzPts val="1200"/>
              <a:buFont typeface="Calibri"/>
              <a:buAutoNum type="alphaLcPeriod"/>
            </a:pPr>
            <a:r>
              <a:rPr lang="fr-FR" i="1" dirty="0"/>
              <a:t>Les données des années précédentes disponibles.</a:t>
            </a:r>
            <a:endParaRPr lang="fr-FR" noProof="0" dirty="0"/>
          </a:p>
          <a:p>
            <a:pPr marL="1244916" lvl="2" indent="-296408">
              <a:lnSpc>
                <a:spcPct val="115000"/>
              </a:lnSpc>
              <a:spcBef>
                <a:spcPts val="1867"/>
              </a:spcBef>
              <a:buClr>
                <a:schemeClr val="dk1"/>
              </a:buClr>
              <a:buSzPts val="1200"/>
              <a:buFont typeface="Calibri"/>
              <a:buAutoNum type="alphaLcPeriod"/>
            </a:pPr>
            <a:r>
              <a:rPr lang="fr-FR" i="1" dirty="0"/>
              <a:t>Rapports individuels des établissements de santé de votre district afin de déterminer si le problème est généralisé ou s'il ne concerne que certains établissements de santé.</a:t>
            </a:r>
            <a:endParaRPr lang="fr-FR" noProof="0" dirty="0"/>
          </a:p>
          <a:p>
            <a:pPr marL="1244916" lvl="2" indent="-296408">
              <a:lnSpc>
                <a:spcPct val="115000"/>
              </a:lnSpc>
              <a:spcBef>
                <a:spcPts val="1867"/>
              </a:spcBef>
              <a:buClr>
                <a:schemeClr val="dk1"/>
              </a:buClr>
              <a:buSzPts val="1200"/>
              <a:buFont typeface="Calibri"/>
              <a:buAutoNum type="alphaLcPeriod"/>
            </a:pPr>
            <a:r>
              <a:rPr lang="fr-FR" i="1" dirty="0"/>
              <a:t>Données des districts adjacents et du pays (peuvent fournir des informations supplémentaires sur l'étendue du problème).</a:t>
            </a:r>
            <a:br>
              <a:rPr lang="fr-FR" dirty="0"/>
            </a:br>
            <a:endParaRPr lang="fr-FR" i="1" dirty="0"/>
          </a:p>
          <a:p>
            <a:pPr marL="711380" lvl="1" indent="-237127">
              <a:lnSpc>
                <a:spcPct val="115000"/>
              </a:lnSpc>
              <a:spcBef>
                <a:spcPts val="1867"/>
              </a:spcBef>
              <a:buClr>
                <a:schemeClr val="dk1"/>
              </a:buClr>
              <a:buSzPts val="1200"/>
              <a:buFont typeface="+mj-lt"/>
              <a:buAutoNum type="arabicPeriod"/>
            </a:pPr>
            <a:r>
              <a:rPr lang="fr-FR" i="1" dirty="0"/>
              <a:t>Tenir compte de la qualité des données fournies par les sites qui rapportent les données.</a:t>
            </a:r>
            <a:endParaRPr lang="fr-FR" noProof="0" dirty="0"/>
          </a:p>
          <a:p>
            <a:pPr marL="790423" lvl="1" indent="-237127">
              <a:lnSpc>
                <a:spcPct val="115000"/>
              </a:lnSpc>
              <a:spcBef>
                <a:spcPts val="1867"/>
              </a:spcBef>
              <a:buClr>
                <a:schemeClr val="dk1"/>
              </a:buClr>
              <a:buSzPts val="1200"/>
              <a:buFont typeface="+mj-lt"/>
              <a:buAutoNum type="arabicPeriod"/>
            </a:pPr>
            <a:endParaRPr lang="fr-FR" i="1" dirty="0"/>
          </a:p>
          <a:p>
            <a:pPr marL="711380" lvl="1" indent="-237127">
              <a:lnSpc>
                <a:spcPct val="115000"/>
              </a:lnSpc>
              <a:spcBef>
                <a:spcPts val="1867"/>
              </a:spcBef>
              <a:buClr>
                <a:schemeClr val="dk1"/>
              </a:buClr>
              <a:buSzPts val="1200"/>
              <a:buFont typeface="+mj-lt"/>
              <a:buAutoNum type="arabicPeriod"/>
            </a:pPr>
            <a:r>
              <a:rPr lang="fr-FR" i="1" dirty="0"/>
              <a:t>Préparez-vous à ce qu'une enquête sur le terrain pourrait être nécessaire pour confirmer l'existence d'un foyer.</a:t>
            </a:r>
            <a:endParaRPr lang="fr-FR" noProof="0" dirty="0"/>
          </a:p>
          <a:p>
            <a:pPr marL="0" indent="0">
              <a:spcBef>
                <a:spcPts val="996"/>
              </a:spcBef>
            </a:pPr>
            <a:endParaRPr lang="en-US" dirty="0">
              <a:latin typeface="Calibri"/>
              <a:ea typeface="Calibri"/>
              <a:cs typeface="Calibri"/>
              <a:sym typeface="Calibri"/>
            </a:endParaRPr>
          </a:p>
          <a:p>
            <a:pPr marL="0" indent="0">
              <a:spcBef>
                <a:spcPts val="996"/>
              </a:spcBef>
            </a:pPr>
            <a:endParaRPr lang="en-US" dirty="0">
              <a:latin typeface="Calibri"/>
              <a:ea typeface="Calibri"/>
              <a:cs typeface="Calibri"/>
              <a:sym typeface="Calibri"/>
            </a:endParaRPr>
          </a:p>
          <a:p>
            <a:pPr marL="0" indent="0">
              <a:spcBef>
                <a:spcPts val="996"/>
              </a:spcBef>
            </a:pPr>
            <a:endParaRPr dirty="0">
              <a:latin typeface="Calibri"/>
              <a:ea typeface="Calibri"/>
              <a:cs typeface="Calibri"/>
              <a:sym typeface="Calibri"/>
            </a:endParaRPr>
          </a:p>
        </p:txBody>
      </p:sp>
      <p:sp>
        <p:nvSpPr>
          <p:cNvPr id="1055" name="Google Shape;1055;p5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58</a:t>
            </a:fld>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4"/>
        <p:cNvGrpSpPr/>
        <p:nvPr/>
      </p:nvGrpSpPr>
      <p:grpSpPr>
        <a:xfrm>
          <a:off x="0" y="0"/>
          <a:ext cx="0" cy="0"/>
          <a:chOff x="0" y="0"/>
          <a:chExt cx="0" cy="0"/>
        </a:xfrm>
      </p:grpSpPr>
      <p:sp>
        <p:nvSpPr>
          <p:cNvPr id="1065" name="Google Shape;1065;p5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66" name="Google Shape;1066;p5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L'une des premières étapes consiste à comparer le profil actuel de la maladie avec les profils des dernières années. Ce graphique linéaire montre la situation actuelle et les données de surveillance de la diarrhée sévère pour les trois années précédentes.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a:t>
            </a:r>
            <a:r>
              <a:rPr lang="fr-FR" dirty="0"/>
              <a:t> Comment interprétez-vous l'augmentation de la semaine 7 en 2017 par rapport aux années précédentes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L'augmentation observée au cours de la semaine 7 en 2017 pourrait être le début d'une épidémie, mais elle est également tout à fait conforme aux variations saisonnières attendues.</a:t>
            </a:r>
            <a:endParaRPr lang="fr-FR" noProof="0" dirty="0"/>
          </a:p>
          <a:p>
            <a:pPr marL="731141"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a:t>
            </a:r>
            <a:r>
              <a:rPr lang="fr-FR" dirty="0"/>
              <a:t> Quelles mesures pourriez-vous prendre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Réponses possibles :</a:t>
            </a:r>
            <a:endParaRPr lang="fr-FR" dirty="0"/>
          </a:p>
          <a:p>
            <a:pPr marL="829944" lvl="1" indent="-355690">
              <a:lnSpc>
                <a:spcPct val="115000"/>
              </a:lnSpc>
              <a:spcBef>
                <a:spcPts val="1245"/>
              </a:spcBef>
              <a:buClr>
                <a:schemeClr val="dk1"/>
              </a:buClr>
              <a:buSzPts val="1200"/>
              <a:buFont typeface="Courier New"/>
              <a:buChar char="o"/>
            </a:pPr>
            <a:r>
              <a:rPr lang="fr-FR" i="1" dirty="0"/>
              <a:t>Informer les établissements de santé que la saison des maladies diarrhéiques graves semble commencer.</a:t>
            </a:r>
            <a:endParaRPr lang="fr-FR" noProof="0" dirty="0"/>
          </a:p>
          <a:p>
            <a:pPr marL="829944" lvl="1" indent="-355690">
              <a:lnSpc>
                <a:spcPct val="115000"/>
              </a:lnSpc>
              <a:spcBef>
                <a:spcPts val="0"/>
              </a:spcBef>
              <a:buClr>
                <a:schemeClr val="dk1"/>
              </a:buClr>
              <a:buSzPts val="1200"/>
              <a:buFont typeface="Courier New"/>
              <a:buChar char="o"/>
            </a:pPr>
            <a:r>
              <a:rPr lang="fr-FR" i="1" dirty="0"/>
              <a:t>Surveillez les données de surveillance au cours des prochaines semaines pour voir si elles continuent à suivre la tendance annuelle attendue.</a:t>
            </a:r>
            <a:endParaRPr lang="fr-FR" noProof="0" dirty="0"/>
          </a:p>
          <a:p>
            <a:pPr marL="829944" lvl="1" indent="-355690">
              <a:lnSpc>
                <a:spcPct val="115000"/>
              </a:lnSpc>
              <a:spcBef>
                <a:spcPts val="0"/>
              </a:spcBef>
              <a:buClr>
                <a:schemeClr val="dk1"/>
              </a:buClr>
              <a:buSzPts val="1200"/>
              <a:buFont typeface="Courier New"/>
              <a:buChar char="o"/>
            </a:pPr>
            <a:r>
              <a:rPr lang="fr-FR" i="1" dirty="0"/>
              <a:t>Vérifier la logistique pour s'assurer que les établissements de santé disposent de réserves suffisantes de solution de réhydratation orale pour les diarrhées légères ou modérées et de fluides et fournitures intraveineuses appropriés pour le traitement adéquat de la déshydratation sévère liée à la diarrhée ou de l'état de choc. Cela pourrait s'avérer utile en raison de l'augmentation saisonnière attendue ou en cas de flambée ou d'épidémie.</a:t>
            </a:r>
            <a:endParaRPr lang="fr-FR" noProof="0" dirty="0"/>
          </a:p>
          <a:p>
            <a:pPr marL="0" indent="0">
              <a:spcBef>
                <a:spcPts val="1618"/>
              </a:spcBef>
            </a:pPr>
            <a:endParaRPr dirty="0">
              <a:latin typeface="Calibri"/>
              <a:ea typeface="Calibri"/>
              <a:cs typeface="Calibri"/>
              <a:sym typeface="Calibri"/>
            </a:endParaRPr>
          </a:p>
        </p:txBody>
      </p:sp>
      <p:sp>
        <p:nvSpPr>
          <p:cNvPr id="1067" name="Google Shape;1067;p5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59</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5" name="Google Shape;395;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474254" indent="-474254">
              <a:lnSpc>
                <a:spcPct val="115000"/>
              </a:lnSpc>
              <a:spcBef>
                <a:spcPts val="0"/>
              </a:spcBef>
            </a:pPr>
            <a:r>
              <a:rPr lang="fr-FR" b="1" dirty="0"/>
              <a:t>Notes de l'instructeur :</a:t>
            </a:r>
            <a:endParaRPr lang="fr-FR" noProof="0" dirty="0"/>
          </a:p>
          <a:p>
            <a:pPr marL="474254" indent="-395211">
              <a:lnSpc>
                <a:spcPct val="115000"/>
              </a:lnSpc>
              <a:spcBef>
                <a:spcPts val="1245"/>
              </a:spcBef>
              <a:buClr>
                <a:schemeClr val="dk1"/>
              </a:buClr>
              <a:buSzPts val="1200"/>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a:t>
            </a:r>
            <a:r>
              <a:rPr lang="fr-FR" dirty="0"/>
              <a:t>aux participants de décrire les données de ce graphique linéaire (par exemple, </a:t>
            </a:r>
            <a:r>
              <a:rPr lang="fr-FR" i="1" dirty="0"/>
              <a:t>en parlant par téléphone à quelqu'un qui ne peut pas voir le graphique</a:t>
            </a:r>
            <a:r>
              <a:rPr lang="fr-FR" dirty="0"/>
              <a: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Remerciez</a:t>
            </a:r>
            <a:r>
              <a:rPr lang="fr-FR" b="1" dirty="0"/>
              <a:t> </a:t>
            </a:r>
            <a:r>
              <a:rPr lang="fr-FR" dirty="0"/>
              <a:t>les participants pour leurs réponses. </a:t>
            </a:r>
            <a:r>
              <a:rPr lang="fr-FR" b="1" dirty="0"/>
              <a:t>&lt;CLIQUER&gt; </a:t>
            </a:r>
            <a:endParaRPr lang="fr-FR" noProof="0" dirty="0"/>
          </a:p>
          <a:p>
            <a:pPr marL="0" indent="0">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Noto Sans Symbols"/>
              <a:buChar char="❖"/>
            </a:pPr>
            <a:r>
              <a:rPr lang="fr-FR" b="1" dirty="0"/>
              <a:t>Réponse possible : </a:t>
            </a:r>
            <a:r>
              <a:rPr lang="fr-FR" b="1" i="1" dirty="0"/>
              <a:t> Aucun cas pendant les semaines 1 et 2.  Ensuite, le nombre de cas a varié entre 3 et 12 par semaine. Une forte augmentation du nombre de cas s'est ensuite produite au cours de la semaine 21. Au cours de la semaine 22, 29 cas ont été signalés et au cours de la semaine 23, le nombre de cas est passé à 31 par semaine.</a:t>
            </a:r>
            <a:endParaRPr lang="fr-FR" noProof="0" dirty="0"/>
          </a:p>
          <a:p>
            <a:pPr marL="0" indent="0">
              <a:spcBef>
                <a:spcPts val="2490"/>
              </a:spcBef>
            </a:pPr>
            <a:endParaRPr lang="fr-FR" dirty="0"/>
          </a:p>
          <a:p>
            <a:pPr marL="177845" indent="-177845">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L'étape suivante consiste à interpréter les données.  </a:t>
            </a:r>
            <a:r>
              <a:rPr lang="fr-FR" b="1" dirty="0"/>
              <a:t>&lt;CLIQUER&gt; </a:t>
            </a:r>
            <a:r>
              <a:rPr lang="fr-FR" dirty="0"/>
              <a:t>pour passer à la diapositive suivante.</a:t>
            </a:r>
            <a:endParaRPr lang="fr-FR" noProof="0" dirty="0"/>
          </a:p>
          <a:p>
            <a:pPr marL="177845" indent="-98803">
              <a:spcBef>
                <a:spcPts val="1867"/>
              </a:spcBef>
              <a:buClr>
                <a:schemeClr val="dk1"/>
              </a:buClr>
              <a:buSzPts val="1200"/>
            </a:pPr>
            <a:endParaRPr dirty="0">
              <a:latin typeface="Calibri"/>
              <a:ea typeface="Calibri"/>
              <a:cs typeface="Calibri"/>
              <a:sym typeface="Calibri"/>
            </a:endParaRPr>
          </a:p>
          <a:p>
            <a:pPr marL="0" indent="0">
              <a:spcBef>
                <a:spcPts val="1867"/>
              </a:spcBef>
            </a:pPr>
            <a:endParaRPr dirty="0">
              <a:latin typeface="Calibri"/>
              <a:ea typeface="Calibri"/>
              <a:cs typeface="Calibri"/>
              <a:sym typeface="Calibri"/>
            </a:endParaRPr>
          </a:p>
        </p:txBody>
      </p:sp>
      <p:sp>
        <p:nvSpPr>
          <p:cNvPr id="396" name="Google Shape;396;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p6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81" name="Google Shape;1081;p6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Mais peut-être qu'aucune augmentation saisonnière n'a été observée au cours des années précédentes.</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a:t>
            </a:r>
            <a:r>
              <a:rPr lang="fr-FR" dirty="0"/>
              <a:t> Comment interprétez-vous ce nouveau graphique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Vous pourriez craindre que l'augmentation observée des cas de diarrhée signalés au cours de la semaine 37 ne soit une épidémie. Il ne semble pas y avoir d'augmentation saisonnière d'après les données des trois années précédentes.</a:t>
            </a:r>
            <a:endParaRPr lang="fr-FR" noProof="0" dirty="0"/>
          </a:p>
          <a:p>
            <a:pPr marL="0" indent="0">
              <a:spcBef>
                <a:spcPts val="1618"/>
              </a:spcBef>
            </a:pPr>
            <a:endParaRPr dirty="0">
              <a:latin typeface="Calibri"/>
              <a:ea typeface="Calibri"/>
              <a:cs typeface="Calibri"/>
              <a:sym typeface="Calibri"/>
            </a:endParaRPr>
          </a:p>
        </p:txBody>
      </p:sp>
      <p:sp>
        <p:nvSpPr>
          <p:cNvPr id="1082" name="Google Shape;1082;p6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60</a:t>
            </a:fld>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2"/>
        <p:cNvGrpSpPr/>
        <p:nvPr/>
      </p:nvGrpSpPr>
      <p:grpSpPr>
        <a:xfrm>
          <a:off x="0" y="0"/>
          <a:ext cx="0" cy="0"/>
          <a:chOff x="0" y="0"/>
          <a:chExt cx="0" cy="0"/>
        </a:xfrm>
      </p:grpSpPr>
      <p:sp>
        <p:nvSpPr>
          <p:cNvPr id="1093" name="Google Shape;1093;p6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94" name="Google Shape;1094;p6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L'étape suivante pourrait consister à examiner les cas signalés par chaque établissement.</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 voyez-vous dans ce tableau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Une augmentation notable du nombre de cas se produit entre la semaine 6 et la semaine 7 pour l'établissement G (de 1 à 12) et, dans une moindre mesure, pour l'établissement D (de 3 à 8).  Les autres établissements n'ont pas connu d'augmentation aussi importante au cours de la semaine 7.</a:t>
            </a:r>
            <a:endParaRPr lang="fr-FR" noProof="0" dirty="0"/>
          </a:p>
          <a:p>
            <a:pPr marL="0" indent="0">
              <a:spcBef>
                <a:spcPts val="1618"/>
              </a:spcBef>
            </a:pPr>
            <a:endParaRPr dirty="0">
              <a:latin typeface="Calibri"/>
              <a:ea typeface="Calibri"/>
              <a:cs typeface="Calibri"/>
              <a:sym typeface="Calibri"/>
            </a:endParaRPr>
          </a:p>
        </p:txBody>
      </p:sp>
      <p:sp>
        <p:nvSpPr>
          <p:cNvPr id="1095" name="Google Shape;1095;p6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61</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1"/>
        <p:cNvGrpSpPr/>
        <p:nvPr/>
      </p:nvGrpSpPr>
      <p:grpSpPr>
        <a:xfrm>
          <a:off x="0" y="0"/>
          <a:ext cx="0" cy="0"/>
          <a:chOff x="0" y="0"/>
          <a:chExt cx="0" cy="0"/>
        </a:xfrm>
      </p:grpSpPr>
      <p:sp>
        <p:nvSpPr>
          <p:cNvPr id="1102" name="Google Shape;1102;p6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03" name="Google Shape;1103;p6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Ce graphique reprend les données de la diapositive précédente. L'augmentation du nombre de cas signalés par les établissements G et D est facilement visible sur le graphique linéaire de la semaine 7.  Le graphique linéaire permet de mieux comparer les rapports de la semaine 7 à la distribution temporelle des six premières semaines.  Les lignes ne sont pas très régulières lorsque de petits nombres de cas sont signalés. Une différence d'un ou deux cas seulement d'une semaine à l'autre peut rendre la ligne très irrégulière.</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a:t>
            </a:r>
            <a:r>
              <a:rPr lang="fr-FR" dirty="0"/>
              <a:t> Quelles sont les explications possibles de l'augmentation du nombre de cas signalés dans ces deux établissements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Réponses possibles :</a:t>
            </a:r>
            <a:endParaRPr lang="fr-FR" dirty="0"/>
          </a:p>
          <a:p>
            <a:pPr marL="829944" lvl="1" indent="-355690">
              <a:lnSpc>
                <a:spcPct val="115000"/>
              </a:lnSpc>
              <a:spcBef>
                <a:spcPts val="1245"/>
              </a:spcBef>
              <a:buClr>
                <a:schemeClr val="dk1"/>
              </a:buClr>
              <a:buSzPts val="1200"/>
              <a:buFont typeface="Courier New"/>
              <a:buChar char="o"/>
            </a:pPr>
            <a:r>
              <a:rPr lang="fr-FR" i="1" dirty="0"/>
              <a:t>Si les installations G et D sont proches l'une de l'autre, elles peuvent être touchées par le même foyer.</a:t>
            </a:r>
            <a:endParaRPr lang="fr-FR" noProof="0" dirty="0"/>
          </a:p>
          <a:p>
            <a:pPr marL="829944" lvl="1" indent="-355690">
              <a:lnSpc>
                <a:spcPct val="115000"/>
              </a:lnSpc>
              <a:spcBef>
                <a:spcPts val="0"/>
              </a:spcBef>
              <a:buClr>
                <a:schemeClr val="dk1"/>
              </a:buClr>
              <a:buSzPts val="1200"/>
              <a:buFont typeface="Courier New"/>
              <a:buChar char="o"/>
            </a:pPr>
            <a:r>
              <a:rPr lang="fr-FR" i="1" dirty="0"/>
              <a:t>Le(s) nouveau(x) prestataire(s) de soins pourrait(</a:t>
            </a:r>
            <a:r>
              <a:rPr lang="fr-FR" i="1" dirty="0" err="1"/>
              <a:t>ent</a:t>
            </a:r>
            <a:r>
              <a:rPr lang="fr-FR" i="1" dirty="0"/>
              <a:t>) appliquer la définition du cas différemment.</a:t>
            </a:r>
            <a:endParaRPr lang="fr-FR" noProof="0" dirty="0"/>
          </a:p>
          <a:p>
            <a:pPr marL="829944" lvl="1" indent="-355690">
              <a:lnSpc>
                <a:spcPct val="115000"/>
              </a:lnSpc>
              <a:spcBef>
                <a:spcPts val="0"/>
              </a:spcBef>
              <a:buClr>
                <a:schemeClr val="dk1"/>
              </a:buClr>
              <a:buSzPts val="1200"/>
              <a:buFont typeface="Courier New"/>
              <a:buChar char="o"/>
            </a:pPr>
            <a:r>
              <a:rPr lang="fr-FR" i="1" dirty="0"/>
              <a:t>Certains cas peuvent remonter à des semaines antérieures et sont signalés tardivement.</a:t>
            </a:r>
            <a:endParaRPr lang="fr-FR" noProof="0" dirty="0"/>
          </a:p>
          <a:p>
            <a:pPr marL="0" indent="0">
              <a:spcBef>
                <a:spcPts val="1618"/>
              </a:spcBef>
            </a:pPr>
            <a:endParaRPr dirty="0">
              <a:latin typeface="Calibri"/>
              <a:ea typeface="Calibri"/>
              <a:cs typeface="Calibri"/>
              <a:sym typeface="Calibri"/>
            </a:endParaRPr>
          </a:p>
        </p:txBody>
      </p:sp>
      <p:sp>
        <p:nvSpPr>
          <p:cNvPr id="1104" name="Google Shape;1104;p6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62</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2"/>
        <p:cNvGrpSpPr/>
        <p:nvPr/>
      </p:nvGrpSpPr>
      <p:grpSpPr>
        <a:xfrm>
          <a:off x="0" y="0"/>
          <a:ext cx="0" cy="0"/>
          <a:chOff x="0" y="0"/>
          <a:chExt cx="0" cy="0"/>
        </a:xfrm>
      </p:grpSpPr>
      <p:sp>
        <p:nvSpPr>
          <p:cNvPr id="1113" name="Google Shape;1113;p6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14" name="Google Shape;1114;p6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dirty="0"/>
              <a:t>Notes de l'instructeur :</a:t>
            </a:r>
            <a:endParaRPr lang="fr-FR"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Dans ce tableau, le nombre total de cas signalés chaque semaine a été modifié afin de fournir un exemple différent. Le même bond à 31 cas est présent dans la semaine 7, mais l'augmentation n'est pas spectaculaire dans un seul établissement.</a:t>
            </a:r>
            <a:endParaRPr lang="fr-FR" noProof="0" dirty="0"/>
          </a:p>
          <a:p>
            <a:pPr marL="0" indent="0">
              <a:spcBef>
                <a:spcPts val="1618"/>
              </a:spcBef>
            </a:pPr>
            <a:endParaRPr dirty="0">
              <a:latin typeface="Calibri"/>
              <a:ea typeface="Calibri"/>
              <a:cs typeface="Calibri"/>
              <a:sym typeface="Calibri"/>
            </a:endParaRPr>
          </a:p>
        </p:txBody>
      </p:sp>
      <p:sp>
        <p:nvSpPr>
          <p:cNvPr id="1115" name="Google Shape;1115;p6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63</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1"/>
        <p:cNvGrpSpPr/>
        <p:nvPr/>
      </p:nvGrpSpPr>
      <p:grpSpPr>
        <a:xfrm>
          <a:off x="0" y="0"/>
          <a:ext cx="0" cy="0"/>
          <a:chOff x="0" y="0"/>
          <a:chExt cx="0" cy="0"/>
        </a:xfrm>
      </p:grpSpPr>
      <p:sp>
        <p:nvSpPr>
          <p:cNvPr id="1122" name="Google Shape;1122;p6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23" name="Google Shape;1123;p6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Ce graphique représente les données du tableau de la diapositive précédente.</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2490"/>
              </a:spcBef>
              <a:buClr>
                <a:schemeClr val="dk1"/>
              </a:buClr>
              <a:buSzPts val="1200"/>
              <a:buFont typeface="Wingdings" panose="05000000000000000000" pitchFamily="2" charset="2"/>
              <a:buChar char="§"/>
            </a:pPr>
            <a:r>
              <a:rPr lang="fr-FR" b="1" u="sng" dirty="0"/>
              <a:t>Demandez</a:t>
            </a:r>
            <a:r>
              <a:rPr lang="fr-FR" b="1" dirty="0"/>
              <a:t> : </a:t>
            </a:r>
            <a:r>
              <a:rPr lang="fr-FR" dirty="0"/>
              <a:t>Que voyez-vous ?</a:t>
            </a:r>
            <a:endParaRPr lang="fr-FR" noProof="0" dirty="0"/>
          </a:p>
          <a:p>
            <a:pPr marL="256887" indent="-177845">
              <a:lnSpc>
                <a:spcPct val="115000"/>
              </a:lnSpc>
              <a:spcBef>
                <a:spcPts val="2490"/>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2490"/>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a:t>
            </a:r>
            <a:r>
              <a:rPr lang="fr-FR" dirty="0"/>
              <a:t>: </a:t>
            </a:r>
            <a:r>
              <a:rPr lang="fr-FR" i="1" dirty="0"/>
              <a:t>Aucun établissement ne se distingue des autres. Tous les établissements semblent avoir enregistré une augmentation du nombre de cas au cours de la semaine 7 par rapport à la semaine 6. Ce type de tendance pourrait indiquer une augmentation du nombre de cas à l'échelle du district.</a:t>
            </a:r>
            <a:endParaRPr lang="fr-FR" noProof="0" dirty="0"/>
          </a:p>
          <a:p>
            <a:pPr marL="0" indent="0">
              <a:spcBef>
                <a:spcPts val="1618"/>
              </a:spcBef>
            </a:pPr>
            <a:endParaRPr dirty="0">
              <a:latin typeface="Calibri"/>
              <a:ea typeface="Calibri"/>
              <a:cs typeface="Calibri"/>
              <a:sym typeface="Calibri"/>
            </a:endParaRPr>
          </a:p>
        </p:txBody>
      </p:sp>
      <p:sp>
        <p:nvSpPr>
          <p:cNvPr id="1124" name="Google Shape;1124;p6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64</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2"/>
        <p:cNvGrpSpPr/>
        <p:nvPr/>
      </p:nvGrpSpPr>
      <p:grpSpPr>
        <a:xfrm>
          <a:off x="0" y="0"/>
          <a:ext cx="0" cy="0"/>
          <a:chOff x="0" y="0"/>
          <a:chExt cx="0" cy="0"/>
        </a:xfrm>
      </p:grpSpPr>
      <p:sp>
        <p:nvSpPr>
          <p:cNvPr id="1133" name="Google Shape;1133;p6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34" name="Google Shape;1134;p6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dirty="0"/>
          </a:p>
          <a:p>
            <a:pPr marL="0" indent="0">
              <a:lnSpc>
                <a:spcPct val="115000"/>
              </a:lnSpc>
              <a:spcBef>
                <a:spcPts val="622"/>
              </a:spcBef>
            </a:pPr>
            <a:endParaRPr lang="fr-FR" dirty="0"/>
          </a:p>
          <a:p>
            <a:pPr marL="177845" indent="-177845">
              <a:spcBef>
                <a:spcPts val="0"/>
              </a:spcBef>
              <a:buFont typeface="Wingdings" panose="05000000000000000000" pitchFamily="2" charset="2"/>
              <a:buChar char="v"/>
            </a:pPr>
            <a:r>
              <a:rPr lang="fr-FR" b="1" i="1" dirty="0"/>
              <a:t>Abréviations : T</a:t>
            </a:r>
            <a:r>
              <a:rPr lang="fr-FR" b="1" dirty="0"/>
              <a:t> = (à temps, Ponctuel), R = (en retard), M = (Manquant/pas de rapport)</a:t>
            </a:r>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l'étape suivante consiste à examiner la complétude et promptitude des rapports des différents établissements.</a:t>
            </a:r>
            <a:endParaRPr lang="fr-FR" noProof="0" dirty="0"/>
          </a:p>
          <a:p>
            <a:pPr marL="177845" indent="-177845">
              <a:lnSpc>
                <a:spcPct val="115000"/>
              </a:lnSpc>
              <a:spcBef>
                <a:spcPts val="1245"/>
              </a:spcBef>
              <a:buFont typeface="Wingdings" panose="05000000000000000000" pitchFamily="2" charset="2"/>
              <a:buChar char="§"/>
            </a:pPr>
            <a:endParaRPr lang="fr-FR" b="1"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Laquelle de ces facilités a besoin d'une attention particulière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&lt;CLIQUERx2&gt; Réponses possibles :</a:t>
            </a:r>
            <a:endParaRPr lang="fr-FR" noProof="0" dirty="0"/>
          </a:p>
          <a:p>
            <a:pPr marL="829944" lvl="1" indent="-355690">
              <a:lnSpc>
                <a:spcPct val="115000"/>
              </a:lnSpc>
              <a:spcBef>
                <a:spcPts val="1245"/>
              </a:spcBef>
              <a:buClr>
                <a:schemeClr val="dk1"/>
              </a:buClr>
              <a:buSzPts val="1200"/>
              <a:buFont typeface="Courier New"/>
              <a:buChar char="o"/>
            </a:pPr>
            <a:r>
              <a:rPr lang="fr-FR" i="1" dirty="0"/>
              <a:t>La facilit</a:t>
            </a:r>
            <a:r>
              <a:rPr lang="fr-FR" dirty="0"/>
              <a:t>é</a:t>
            </a:r>
            <a:r>
              <a:rPr lang="fr-FR" i="1" dirty="0"/>
              <a:t> B n'a soumis qu'un seul rapport d'ergothérapie au cours des sept dernières semaines. Il est possible que certains cas survenus dans cet établissement n'aient pas été signalés.</a:t>
            </a:r>
            <a:endParaRPr lang="fr-FR" noProof="0" dirty="0"/>
          </a:p>
          <a:p>
            <a:pPr marL="829944" lvl="1" indent="-355690">
              <a:lnSpc>
                <a:spcPct val="115000"/>
              </a:lnSpc>
              <a:spcBef>
                <a:spcPts val="0"/>
              </a:spcBef>
              <a:buClr>
                <a:schemeClr val="dk1"/>
              </a:buClr>
              <a:buSzPts val="1200"/>
              <a:buFont typeface="Courier New"/>
              <a:buChar char="o"/>
            </a:pPr>
            <a:r>
              <a:rPr lang="fr-FR" i="1" dirty="0"/>
              <a:t>La facilit</a:t>
            </a:r>
            <a:r>
              <a:rPr lang="fr-FR" dirty="0"/>
              <a:t>é</a:t>
            </a:r>
            <a:r>
              <a:rPr lang="fr-FR" i="1" dirty="0"/>
              <a:t> F n'a pas soumis de rapport pour les semaines 5 et 6, de sorte que le rapport de la semaine 7 pourrait inclure des cas des trois semaines. L'augmentation du nombre de cas de cet établissement au cours de la semaine 7 pourrait simplement résulter de l'accumulation de trois semaines de données ou d'une déclaration par lots.</a:t>
            </a:r>
            <a:endParaRPr lang="fr-FR" noProof="0" dirty="0"/>
          </a:p>
          <a:p>
            <a:pPr marL="0" indent="0">
              <a:spcBef>
                <a:spcPts val="1618"/>
              </a:spcBef>
            </a:pPr>
            <a:endParaRPr dirty="0">
              <a:latin typeface="Calibri"/>
              <a:ea typeface="Calibri"/>
              <a:cs typeface="Calibri"/>
              <a:sym typeface="Calibri"/>
            </a:endParaRPr>
          </a:p>
        </p:txBody>
      </p:sp>
      <p:sp>
        <p:nvSpPr>
          <p:cNvPr id="1135" name="Google Shape;1135;p6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65</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6"/>
        <p:cNvGrpSpPr/>
        <p:nvPr/>
      </p:nvGrpSpPr>
      <p:grpSpPr>
        <a:xfrm>
          <a:off x="0" y="0"/>
          <a:ext cx="0" cy="0"/>
          <a:chOff x="0" y="0"/>
          <a:chExt cx="0" cy="0"/>
        </a:xfrm>
      </p:grpSpPr>
      <p:sp>
        <p:nvSpPr>
          <p:cNvPr id="1147" name="Google Shape;1147;p66:notes"/>
          <p:cNvSpPr>
            <a:spLocks noGrp="1" noRot="1" noChangeAspect="1"/>
          </p:cNvSpPr>
          <p:nvPr>
            <p:ph type="sldImg" idx="2"/>
          </p:nvPr>
        </p:nvSpPr>
        <p:spPr>
          <a:xfrm>
            <a:off x="746125" y="1181100"/>
            <a:ext cx="5664200" cy="31861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48" name="Google Shape;1148;p6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dirty="0"/>
          </a:p>
          <a:p>
            <a:pPr marL="0" indent="0">
              <a:spcBef>
                <a:spcPts val="0"/>
              </a:spcBef>
            </a:pPr>
            <a:endParaRPr lang="fr-FR" dirty="0"/>
          </a:p>
          <a:p>
            <a:pPr marL="177845" indent="-177845">
              <a:spcBef>
                <a:spcPts val="0"/>
              </a:spcBef>
              <a:buFont typeface="Wingdings" panose="05000000000000000000" pitchFamily="2" charset="2"/>
              <a:buChar char="v"/>
            </a:pPr>
            <a:r>
              <a:rPr lang="fr-FR" b="1" i="1" noProof="0" dirty="0"/>
              <a:t>Une Seule Santé en bref</a:t>
            </a:r>
            <a:endParaRPr lang="fr-FR" noProof="0" dirty="0"/>
          </a:p>
          <a:p>
            <a:pPr marL="0" indent="0">
              <a:spcBef>
                <a:spcPts val="373"/>
              </a:spcBef>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000000"/>
                </a:solidFill>
              </a:rPr>
              <a:t>Cette interprétation est également cruciale pour les systèmes de surveillance « Une Seule Santé », car les interprétations peuvent donner lieu à des interventions très différentes d'un secteur à l'autre. L'interprétation des données dans une perspective « Une Seule Santé » peut permettre de trouver une solution plus globale aux problèmes de santé publique. </a:t>
            </a:r>
            <a:endParaRPr lang="fr-FR" noProof="0" dirty="0"/>
          </a:p>
          <a:p>
            <a:pPr marL="0" indent="0">
              <a:spcBef>
                <a:spcPts val="373"/>
              </a:spcBef>
            </a:pPr>
            <a:endParaRPr dirty="0">
              <a:solidFill>
                <a:srgbClr val="000000"/>
              </a:solidFill>
            </a:endParaRPr>
          </a:p>
        </p:txBody>
      </p:sp>
      <p:sp>
        <p:nvSpPr>
          <p:cNvPr id="1149" name="Google Shape;1149;p6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66</a:t>
            </a:fld>
            <a:endParaRPr sz="1200">
              <a:latin typeface="Calibri"/>
              <a:ea typeface="Calibri"/>
              <a:cs typeface="Calibri"/>
              <a:sym typeface="Calibri"/>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0"/>
        <p:cNvGrpSpPr/>
        <p:nvPr/>
      </p:nvGrpSpPr>
      <p:grpSpPr>
        <a:xfrm>
          <a:off x="0" y="0"/>
          <a:ext cx="0" cy="0"/>
          <a:chOff x="0" y="0"/>
          <a:chExt cx="0" cy="0"/>
        </a:xfrm>
      </p:grpSpPr>
      <p:sp>
        <p:nvSpPr>
          <p:cNvPr id="1171" name="Google Shape;1171;p6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72" name="Google Shape;1172;p6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dirty="0"/>
          </a:p>
          <a:p>
            <a:pPr marL="177845" indent="-177845">
              <a:spcBef>
                <a:spcPts val="1068"/>
              </a:spcBef>
              <a:buClr>
                <a:schemeClr val="dk1"/>
              </a:buClr>
              <a:buSzPts val="1200"/>
              <a:buFont typeface="Wingdings" panose="05000000000000000000" pitchFamily="2" charset="2"/>
              <a:buChar char="§"/>
            </a:pPr>
            <a:r>
              <a:rPr lang="fr-FR" b="1" u="sng" dirty="0"/>
              <a:t>Dites</a:t>
            </a:r>
            <a:r>
              <a:rPr lang="fr-FR" b="1" dirty="0"/>
              <a:t> : </a:t>
            </a:r>
            <a:r>
              <a:rPr lang="fr-FR" dirty="0"/>
              <a:t>Le tableau ci-dessous montre la prévalence des organismes résistants aux antimicrobiens dans des échantillons d'eau provenant de trois environnements différents : ménages ruraux, élevages de volailles et marchés alimentaires urbains. </a:t>
            </a:r>
            <a:endParaRPr lang="fr-FR" noProof="0" dirty="0"/>
          </a:p>
          <a:p>
            <a:pPr marL="177845" indent="-177845">
              <a:spcBef>
                <a:spcPts val="446"/>
              </a:spcBef>
              <a:buFont typeface="Wingdings" panose="05000000000000000000" pitchFamily="2" charset="2"/>
              <a:buChar char="§"/>
            </a:pPr>
            <a:endParaRPr lang="fr-FR" dirty="0"/>
          </a:p>
          <a:p>
            <a:pPr marL="177845" indent="-177845">
              <a:spcBef>
                <a:spcPts val="446"/>
              </a:spcBef>
              <a:buClr>
                <a:schemeClr val="dk1"/>
              </a:buClr>
              <a:buSzPts val="1200"/>
              <a:buFont typeface="Wingdings" panose="05000000000000000000" pitchFamily="2" charset="2"/>
              <a:buChar char="§"/>
            </a:pPr>
            <a:r>
              <a:rPr lang="fr-FR" b="1" u="sng" dirty="0"/>
              <a:t>Posez la question</a:t>
            </a:r>
            <a:r>
              <a:rPr lang="fr-FR" b="1" dirty="0"/>
              <a:t> : </a:t>
            </a:r>
            <a:r>
              <a:rPr lang="fr-FR" dirty="0"/>
              <a:t>En comparant les trois sites, lequel d'entre eux devrait présenter des niveaux élevés d'organismes résistants aux antimicrobiens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Les volailles et le bétail reçoivent parfois des antibiotiques pour prévenir les infections. L'utilisation persistante et continue d'antibiotiques peut entraîner le développement d'organismes résistants aux antibiotiques. </a:t>
            </a:r>
            <a:endParaRPr lang="fr-FR" noProof="0" dirty="0"/>
          </a:p>
          <a:p>
            <a:pPr marL="256887" indent="-177845">
              <a:spcBef>
                <a:spcPts val="446"/>
              </a:spcBef>
              <a:buClr>
                <a:schemeClr val="dk1"/>
              </a:buClr>
              <a:buSzPts val="1200"/>
              <a:buFont typeface="Wingdings" panose="05000000000000000000" pitchFamily="2" charset="2"/>
              <a:buChar char="§"/>
            </a:pPr>
            <a:endParaRPr lang="fr-FR" b="1" i="1" dirty="0"/>
          </a:p>
          <a:p>
            <a:pPr marL="177845" indent="-177845">
              <a:spcBef>
                <a:spcPts val="446"/>
              </a:spcBef>
              <a:buClr>
                <a:schemeClr val="dk1"/>
              </a:buClr>
              <a:buSzPts val="1200"/>
              <a:buFont typeface="Wingdings" panose="05000000000000000000" pitchFamily="2" charset="2"/>
              <a:buChar char="§"/>
            </a:pPr>
            <a:r>
              <a:rPr lang="fr-FR" b="1" u="sng" dirty="0"/>
              <a:t>Posez la question</a:t>
            </a:r>
            <a:r>
              <a:rPr lang="fr-FR" b="1" dirty="0"/>
              <a:t> : </a:t>
            </a:r>
            <a:r>
              <a:rPr lang="fr-FR" dirty="0"/>
              <a:t>En comparant les trois sources d'eau échantillonnées, laquelle devrait présenter des niveaux plus élevés d'organismes résistants aux antimicrobiens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Les eaux usées et l'eau potable si elles ne sont pas correctement désinfectées.</a:t>
            </a:r>
            <a:endParaRPr lang="fr-FR" noProof="0" dirty="0"/>
          </a:p>
          <a:p>
            <a:pPr marL="177845" indent="-177845">
              <a:spcBef>
                <a:spcPts val="446"/>
              </a:spcBef>
              <a:buFont typeface="Wingdings" panose="05000000000000000000" pitchFamily="2" charset="2"/>
              <a:buChar char="§"/>
            </a:pPr>
            <a:endParaRPr lang="fr-FR" dirty="0"/>
          </a:p>
          <a:p>
            <a:pPr marL="177845" indent="-177845">
              <a:spcBef>
                <a:spcPts val="446"/>
              </a:spcBef>
              <a:buClr>
                <a:schemeClr val="dk1"/>
              </a:buClr>
              <a:buSzPts val="1200"/>
              <a:buFont typeface="Wingdings" panose="05000000000000000000" pitchFamily="2" charset="2"/>
              <a:buChar char="§"/>
            </a:pPr>
            <a:r>
              <a:rPr lang="fr-FR" b="1" u="sng" dirty="0"/>
              <a:t>Demandez</a:t>
            </a:r>
            <a:r>
              <a:rPr lang="fr-FR" b="1" dirty="0"/>
              <a:t> : </a:t>
            </a:r>
            <a:r>
              <a:rPr lang="fr-FR" dirty="0"/>
              <a:t>En observant la colonne d'eau potable, pouvez-vous résumer les données présentées ? Y a-t-il des similitudes ou des différences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Le pourcentage d'organismes résistants aux antimicrobiens est faible et similaire dans tous les sites.</a:t>
            </a:r>
            <a:endParaRPr lang="fr-FR" noProof="0" dirty="0"/>
          </a:p>
          <a:p>
            <a:pPr marL="177845" indent="-177845">
              <a:spcBef>
                <a:spcPts val="446"/>
              </a:spcBef>
              <a:buFont typeface="Wingdings" panose="05000000000000000000" pitchFamily="2" charset="2"/>
              <a:buChar char="§"/>
            </a:pPr>
            <a:endParaRPr lang="fr-FR" dirty="0"/>
          </a:p>
          <a:p>
            <a:pPr marL="177845" indent="-177845">
              <a:spcBef>
                <a:spcPts val="446"/>
              </a:spcBef>
              <a:buClr>
                <a:schemeClr val="dk1"/>
              </a:buClr>
              <a:buSzPts val="1200"/>
              <a:buFont typeface="Wingdings" panose="05000000000000000000" pitchFamily="2" charset="2"/>
              <a:buChar char="§"/>
            </a:pPr>
            <a:r>
              <a:rPr lang="fr-FR" b="1" u="sng" dirty="0"/>
              <a:t>Demandez</a:t>
            </a:r>
            <a:r>
              <a:rPr lang="fr-FR" b="1" dirty="0"/>
              <a:t> : </a:t>
            </a:r>
            <a:r>
              <a:rPr lang="fr-FR" dirty="0"/>
              <a:t>En examinant la colonne d’eaux usées, pouvez-vous résumer les données présentées ? Y a-t-il des similitudes ou des différences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Les pourcentages d'organismes résistants aux antimicrobiens sont similaires dans tous les sites.</a:t>
            </a:r>
            <a:endParaRPr lang="fr-FR" noProof="0" dirty="0"/>
          </a:p>
          <a:p>
            <a:pPr marL="177845" indent="-177845">
              <a:spcBef>
                <a:spcPts val="446"/>
              </a:spcBef>
              <a:buFont typeface="Wingdings" panose="05000000000000000000" pitchFamily="2" charset="2"/>
              <a:buChar char="§"/>
            </a:pPr>
            <a:endParaRPr lang="fr-FR" i="1" dirty="0"/>
          </a:p>
          <a:p>
            <a:pPr marL="177845" indent="-177845">
              <a:spcBef>
                <a:spcPts val="446"/>
              </a:spcBef>
              <a:buClr>
                <a:schemeClr val="dk1"/>
              </a:buClr>
              <a:buSzPts val="1200"/>
              <a:buFont typeface="Wingdings" panose="05000000000000000000" pitchFamily="2" charset="2"/>
              <a:buChar char="§"/>
            </a:pPr>
            <a:r>
              <a:rPr lang="fr-FR" b="1" u="sng" dirty="0"/>
              <a:t>Demandez</a:t>
            </a:r>
            <a:r>
              <a:rPr lang="fr-FR" b="1" dirty="0"/>
              <a:t> : </a:t>
            </a:r>
            <a:r>
              <a:rPr lang="fr-FR" dirty="0"/>
              <a:t>En observant la colonne d'eau d'étang, pouvez-vous résumer les données présentées ? Y a-t-il des similitudes ou des différences ?</a:t>
            </a:r>
            <a:endParaRPr lang="fr-FR" noProof="0" dirty="0"/>
          </a:p>
          <a:p>
            <a:pPr marL="177845" indent="-177845">
              <a:spcBef>
                <a:spcPts val="446"/>
              </a:spcBef>
              <a:buFont typeface="Wingdings" panose="05000000000000000000" pitchFamily="2" charset="2"/>
              <a:buChar char="§"/>
            </a:pPr>
            <a:endParaRPr lang="fr-FR" b="1" u="sng"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Les pourcentages d'organismes résistants aux antimicrobiens sont différents dans les ménages ruraux et les élevages de volailles. </a:t>
            </a:r>
            <a:endParaRPr lang="fr-FR" noProof="0" dirty="0"/>
          </a:p>
          <a:p>
            <a:pPr marL="177845" indent="-177845">
              <a:spcBef>
                <a:spcPts val="446"/>
              </a:spcBef>
              <a:buFont typeface="Wingdings" panose="05000000000000000000" pitchFamily="2" charset="2"/>
              <a:buChar char="§"/>
            </a:pPr>
            <a:endParaRPr lang="fr-FR" dirty="0"/>
          </a:p>
          <a:p>
            <a:pPr marL="177845" indent="-177845">
              <a:spcBef>
                <a:spcPts val="446"/>
              </a:spcBef>
              <a:buClr>
                <a:schemeClr val="dk1"/>
              </a:buClr>
              <a:buSzPts val="1200"/>
              <a:buFont typeface="Wingdings" panose="05000000000000000000" pitchFamily="2" charset="2"/>
              <a:buChar char="§"/>
            </a:pPr>
            <a:r>
              <a:rPr lang="fr-FR" b="1" u="sng" dirty="0"/>
              <a:t>Posez la question</a:t>
            </a:r>
            <a:r>
              <a:rPr lang="fr-FR" b="1" dirty="0"/>
              <a:t> : </a:t>
            </a:r>
            <a:r>
              <a:rPr lang="fr-FR" dirty="0"/>
              <a:t>Quelles conclusions pouvez-vous tirer des données sur les ménages ruraux ?</a:t>
            </a:r>
            <a:endParaRPr lang="fr-FR" noProof="0" dirty="0"/>
          </a:p>
          <a:p>
            <a:pPr marL="256887" indent="-177845">
              <a:spcBef>
                <a:spcPts val="446"/>
              </a:spcBef>
              <a:buClr>
                <a:schemeClr val="dk1"/>
              </a:buClr>
              <a:buSzPts val="1200"/>
              <a:buFont typeface="Wingdings" panose="05000000000000000000" pitchFamily="2" charset="2"/>
              <a:buChar char="§"/>
            </a:pPr>
            <a:endParaRPr lang="fr-FR" b="1" u="sng"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a:t>
            </a:r>
            <a:r>
              <a:rPr lang="fr-FR" b="1" i="1" dirty="0"/>
              <a:t>: </a:t>
            </a:r>
            <a:r>
              <a:rPr lang="fr-FR" i="1" dirty="0"/>
              <a:t>L'eau potable et l'eau des étangs présentent des pourcentages similaires d'organismes AMR. Les eaux usées ont un pourcentage plus </a:t>
            </a:r>
            <a:r>
              <a:rPr lang="fr-FR" i="1" dirty="0" err="1"/>
              <a:t>eleve</a:t>
            </a:r>
            <a:r>
              <a:rPr lang="fr-FR" i="1" dirty="0"/>
              <a:t>. Il ne semble pas que les eaux usées puissent contaminer les autres sources d'eau. </a:t>
            </a:r>
            <a:endParaRPr lang="fr-FR" noProof="0" dirty="0"/>
          </a:p>
          <a:p>
            <a:pPr marL="177845" indent="-177845">
              <a:spcBef>
                <a:spcPts val="446"/>
              </a:spcBef>
              <a:buFont typeface="Wingdings" panose="05000000000000000000" pitchFamily="2" charset="2"/>
              <a:buChar char="§"/>
            </a:pPr>
            <a:endParaRPr lang="fr-FR" dirty="0"/>
          </a:p>
          <a:p>
            <a:pPr marL="177845" indent="-177845">
              <a:spcBef>
                <a:spcPts val="446"/>
              </a:spcBef>
              <a:buClr>
                <a:schemeClr val="dk1"/>
              </a:buClr>
              <a:buSzPts val="1200"/>
              <a:buFont typeface="Wingdings" panose="05000000000000000000" pitchFamily="2" charset="2"/>
              <a:buChar char="§"/>
            </a:pPr>
            <a:r>
              <a:rPr lang="fr-FR" b="1" u="sng" dirty="0"/>
              <a:t>Posez la question</a:t>
            </a:r>
            <a:r>
              <a:rPr lang="fr-FR" b="1" dirty="0"/>
              <a:t> : </a:t>
            </a:r>
            <a:r>
              <a:rPr lang="fr-FR" dirty="0"/>
              <a:t>Quelles conclusions pouvez-vous tirer des données relatives aux élevages de volailles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Le pourcentage d'organismes AMR est faible dans </a:t>
            </a:r>
            <a:r>
              <a:rPr lang="fr-FR" i="1"/>
              <a:t>l’eau potable, </a:t>
            </a:r>
            <a:r>
              <a:rPr lang="fr-FR" i="1" dirty="0"/>
              <a:t>mais les eaux usées et l'eau de l'étang sont beaucoup plus élevées, avec des pourcentages similaires. Les eaux usées peuvent contaminer l'eau de l'étang. </a:t>
            </a:r>
            <a:endParaRPr lang="fr-FR" noProof="0" dirty="0"/>
          </a:p>
          <a:p>
            <a:pPr marL="177845" indent="-177845">
              <a:spcBef>
                <a:spcPts val="446"/>
              </a:spcBef>
              <a:buFont typeface="Wingdings" panose="05000000000000000000" pitchFamily="2" charset="2"/>
              <a:buChar char="§"/>
            </a:pPr>
            <a:endParaRPr lang="fr-FR" dirty="0"/>
          </a:p>
          <a:p>
            <a:pPr marL="177845" indent="-177845">
              <a:spcBef>
                <a:spcPts val="446"/>
              </a:spcBef>
              <a:buClr>
                <a:schemeClr val="dk1"/>
              </a:buClr>
              <a:buSzPts val="1200"/>
              <a:buFont typeface="Wingdings" panose="05000000000000000000" pitchFamily="2" charset="2"/>
              <a:buChar char="§"/>
            </a:pPr>
            <a:r>
              <a:rPr lang="fr-FR" b="1" u="sng" dirty="0"/>
              <a:t>Dites</a:t>
            </a:r>
            <a:r>
              <a:rPr lang="fr-FR" b="1" dirty="0"/>
              <a:t> : </a:t>
            </a:r>
            <a:r>
              <a:rPr lang="fr-FR" dirty="0"/>
              <a:t>Cette interprétation pourrait souligner l'importance de la gestion des antimicrobiens dans les populations humaines et animales. </a:t>
            </a:r>
          </a:p>
        </p:txBody>
      </p:sp>
      <p:sp>
        <p:nvSpPr>
          <p:cNvPr id="1173" name="Google Shape;1173;p6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pPr algn="r">
                <a:buSzPts val="1200"/>
              </a:pPr>
              <a:t>67</a:t>
            </a:fld>
            <a:endParaRPr sz="120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0"/>
        <p:cNvGrpSpPr/>
        <p:nvPr/>
      </p:nvGrpSpPr>
      <p:grpSpPr>
        <a:xfrm>
          <a:off x="0" y="0"/>
          <a:ext cx="0" cy="0"/>
          <a:chOff x="0" y="0"/>
          <a:chExt cx="0" cy="0"/>
        </a:xfrm>
      </p:grpSpPr>
      <p:sp>
        <p:nvSpPr>
          <p:cNvPr id="1181" name="Google Shape;1181;p6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82" name="Google Shape;1182;p6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dirty="0"/>
          </a:p>
          <a:p>
            <a:pPr marL="177845" indent="-177845">
              <a:spcBef>
                <a:spcPts val="1068"/>
              </a:spcBef>
              <a:buClr>
                <a:schemeClr val="dk1"/>
              </a:buClr>
              <a:buSzPts val="1200"/>
              <a:buFont typeface="Wingdings" panose="05000000000000000000" pitchFamily="2" charset="2"/>
              <a:buChar char="§"/>
            </a:pPr>
            <a:r>
              <a:rPr lang="fr-FR" b="1" u="sng" dirty="0"/>
              <a:t>Dites</a:t>
            </a:r>
            <a:r>
              <a:rPr lang="fr-FR" b="1" dirty="0"/>
              <a:t> : </a:t>
            </a:r>
            <a:r>
              <a:rPr lang="fr-FR" dirty="0"/>
              <a:t>La courbe épidémique montre ici les cas d'intoxications aiguës par les pesticides qui ont eu lieu au cours du mois d'avril.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a:spcBef>
                <a:spcPts val="446"/>
              </a:spcBef>
              <a:buClr>
                <a:schemeClr val="dk1"/>
              </a:buClr>
              <a:buSzPts val="1200"/>
              <a:buFont typeface="Wingdings" panose="05000000000000000000" pitchFamily="2" charset="2"/>
              <a:buChar char="§"/>
            </a:pPr>
            <a:r>
              <a:rPr lang="fr-FR" b="1" u="sng" dirty="0"/>
              <a:t>Demandez</a:t>
            </a:r>
            <a:r>
              <a:rPr lang="fr-FR" dirty="0"/>
              <a:t> à un volontaire de décrire le graphique, les axes et l’intervalle des données.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a:spcBef>
                <a:spcPts val="446"/>
              </a:spcBef>
              <a:buClr>
                <a:schemeClr val="dk1"/>
              </a:buClr>
              <a:buSzPts val="1200"/>
              <a:buFont typeface="Wingdings" panose="05000000000000000000" pitchFamily="2" charset="2"/>
              <a:buChar char="§"/>
            </a:pPr>
            <a:r>
              <a:rPr lang="fr-FR" b="1" u="sng" dirty="0"/>
              <a:t>Demandez</a:t>
            </a:r>
            <a:r>
              <a:rPr lang="fr-FR" b="1" dirty="0"/>
              <a:t> </a:t>
            </a:r>
            <a:r>
              <a:rPr lang="fr-FR" dirty="0"/>
              <a:t>à quelques volontaires quel types de flambée est représentée ici.</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et demandez aux personnes de défendre leurs réponses.  </a:t>
            </a:r>
            <a:r>
              <a:rPr lang="fr-FR" b="1" dirty="0"/>
              <a:t>Réponse : </a:t>
            </a:r>
            <a:r>
              <a:rPr lang="fr-FR" i="1" dirty="0"/>
              <a:t>Source ponctuelle ou commune, continue ? </a:t>
            </a:r>
            <a:endParaRPr lang="fr-FR" noProof="0" dirty="0"/>
          </a:p>
          <a:p>
            <a:pPr marL="0" indent="0">
              <a:spcBef>
                <a:spcPts val="446"/>
              </a:spcBef>
            </a:pPr>
            <a:endParaRPr dirty="0"/>
          </a:p>
          <a:p>
            <a:pPr marL="0" indent="0">
              <a:spcBef>
                <a:spcPts val="446"/>
              </a:spcBef>
            </a:pPr>
            <a:endParaRPr dirty="0">
              <a:latin typeface="Calibri"/>
              <a:ea typeface="Calibri"/>
              <a:cs typeface="Calibri"/>
              <a:sym typeface="Calibri"/>
            </a:endParaRPr>
          </a:p>
        </p:txBody>
      </p:sp>
      <p:sp>
        <p:nvSpPr>
          <p:cNvPr id="1183" name="Google Shape;1183;p6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pPr algn="r">
                <a:buSzPts val="1200"/>
              </a:pPr>
              <a:t>68</a:t>
            </a:fld>
            <a:endParaRPr sz="120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0"/>
        <p:cNvGrpSpPr/>
        <p:nvPr/>
      </p:nvGrpSpPr>
      <p:grpSpPr>
        <a:xfrm>
          <a:off x="0" y="0"/>
          <a:ext cx="0" cy="0"/>
          <a:chOff x="0" y="0"/>
          <a:chExt cx="0" cy="0"/>
        </a:xfrm>
      </p:grpSpPr>
      <p:sp>
        <p:nvSpPr>
          <p:cNvPr id="1191" name="Google Shape;1191;p6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92" name="Google Shape;1192;p6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b="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Voici les mêmes données tracées avec un axe des y différent.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Posez la question</a:t>
            </a:r>
            <a:r>
              <a:rPr lang="fr-FR" b="1" dirty="0"/>
              <a:t> : </a:t>
            </a:r>
            <a:r>
              <a:rPr lang="fr-FR" dirty="0"/>
              <a:t>De quel type d'épidémie s'agit-il ? Pourquoi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867"/>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Source commune continue. Les cas se poursuivent à un rythme relativement constant pendant plusieurs jours. </a:t>
            </a:r>
            <a:endParaRPr lang="fr-FR" noProof="0" dirty="0"/>
          </a:p>
          <a:p>
            <a:pPr marL="256887" indent="-177845">
              <a:lnSpc>
                <a:spcPct val="115000"/>
              </a:lnSpc>
              <a:spcBef>
                <a:spcPts val="1867"/>
              </a:spcBef>
              <a:buClr>
                <a:schemeClr val="dk1"/>
              </a:buClr>
              <a:buSzPts val="1200"/>
              <a:buFont typeface="Wingdings" panose="05000000000000000000" pitchFamily="2" charset="2"/>
              <a:buChar char="§"/>
            </a:pPr>
            <a:endParaRPr lang="fr-FR" i="1" dirty="0"/>
          </a:p>
          <a:p>
            <a:pPr marL="177845" indent="-177845">
              <a:lnSpc>
                <a:spcPct val="115000"/>
              </a:lnSpc>
              <a:spcBef>
                <a:spcPts val="1867"/>
              </a:spcBef>
              <a:buClr>
                <a:schemeClr val="dk1"/>
              </a:buClr>
              <a:buSzPts val="1200"/>
              <a:buFont typeface="Wingdings" panose="05000000000000000000" pitchFamily="2" charset="2"/>
              <a:buChar char="§"/>
            </a:pPr>
            <a:r>
              <a:rPr lang="fr-FR" b="1" u="sng" dirty="0"/>
              <a:t>Résumez en disant</a:t>
            </a:r>
            <a:r>
              <a:rPr lang="fr-FR" b="1" dirty="0"/>
              <a:t> : </a:t>
            </a:r>
            <a:r>
              <a:rPr lang="fr-FR" dirty="0"/>
              <a:t>La courbe </a:t>
            </a:r>
            <a:r>
              <a:rPr lang="fr-FR" dirty="0" err="1"/>
              <a:t>epi</a:t>
            </a:r>
            <a:r>
              <a:rPr lang="fr-FR" dirty="0"/>
              <a:t> montre ici des cas sporadiques d'intoxications aiguës par des pesticides qui ont eu lieu au cours du mois d'avril. Sur cette base, vous pouvez interpréter qu'il n'y a pas eu d'exposition unique, mais que le risque a dû être présent sur une longue période. </a:t>
            </a:r>
          </a:p>
          <a:p>
            <a:pPr marL="177845" indent="-98803">
              <a:spcBef>
                <a:spcPts val="1068"/>
              </a:spcBef>
              <a:buClr>
                <a:schemeClr val="dk1"/>
              </a:buClr>
              <a:buSzPts val="1200"/>
            </a:pPr>
            <a:endParaRPr dirty="0">
              <a:latin typeface="Calibri"/>
              <a:ea typeface="Calibri"/>
              <a:cs typeface="Calibri"/>
              <a:sym typeface="Calibri"/>
            </a:endParaRPr>
          </a:p>
          <a:p>
            <a:pPr marL="0" indent="0">
              <a:spcBef>
                <a:spcPts val="446"/>
              </a:spcBef>
            </a:pPr>
            <a:endParaRPr dirty="0">
              <a:latin typeface="Calibri"/>
              <a:ea typeface="Calibri"/>
              <a:cs typeface="Calibri"/>
              <a:sym typeface="Calibri"/>
            </a:endParaRPr>
          </a:p>
        </p:txBody>
      </p:sp>
      <p:sp>
        <p:nvSpPr>
          <p:cNvPr id="1193" name="Google Shape;1193;p6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pPr algn="r">
                <a:buSzPts val="1200"/>
              </a:pPr>
              <a:t>69</a:t>
            </a:fld>
            <a:endParaRPr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5" name="Google Shape;405;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L'interprétation des données peut comprendre au moins 6 aspects ou tâches différents.  L'interprétation des données peut consister à expliquer les mesures et les résultats épidémiologiques et statistiques dans un langage clair et compréhensible, en particulier pour les personnes non spécialisées. </a:t>
            </a:r>
            <a:r>
              <a:rPr lang="fr-FR" b="1" dirty="0"/>
              <a:t>&lt;CLIQUER&gt;</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L'interprétation des données peut inclure la comparaison des données observées avec des seuils établis, afin de décider si une action doit être entreprise. </a:t>
            </a:r>
            <a:r>
              <a:rPr lang="fr-FR" b="1" dirty="0"/>
              <a:t>&lt;CLIQUER&gt;</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L'interprétation des données peut inclure la comparaison des données observées avec les données attendues. </a:t>
            </a:r>
            <a:r>
              <a:rPr lang="fr-FR" b="1" dirty="0"/>
              <a:t>&lt;CLIQUER&gt;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L'interprétation des données peut inclure la prise en compte de la source ou de la représentativité des données, ainsi que de la qualité des données. </a:t>
            </a:r>
            <a:r>
              <a:rPr lang="fr-FR" b="1" dirty="0"/>
              <a:t>&lt;CLIQUER&gt;</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L'interprétation des données peut inclure l'examen des explications possibles pour une augmentation apparente des cas. </a:t>
            </a:r>
            <a:r>
              <a:rPr lang="fr-FR" b="1" dirty="0"/>
              <a:t>&lt;CLIQUER&gt;</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defTabSz="948507">
              <a:lnSpc>
                <a:spcPct val="115000"/>
              </a:lnSpc>
              <a:spcBef>
                <a:spcPts val="1245"/>
              </a:spcBef>
              <a:buClr>
                <a:schemeClr val="dk1"/>
              </a:buClr>
              <a:buSzPts val="1200"/>
              <a:buFont typeface="Wingdings" panose="05000000000000000000" pitchFamily="2" charset="2"/>
              <a:buChar char="§"/>
              <a:defRPr/>
            </a:pPr>
            <a:r>
              <a:rPr lang="fr-FR" b="1" u="sng" dirty="0"/>
              <a:t>Dites</a:t>
            </a:r>
            <a:r>
              <a:rPr lang="fr-FR" b="1" dirty="0"/>
              <a:t> : </a:t>
            </a:r>
            <a:r>
              <a:rPr lang="fr-FR" dirty="0"/>
              <a:t>L'interprétation des données peut également consister à faire des déductions à partir des données ou à généraliser à partir des données.  Nous aborderons chacun de ces aspects dans les diapositives suivantes. </a:t>
            </a:r>
            <a:endParaRPr lang="fr-FR" noProof="0" dirty="0"/>
          </a:p>
          <a:p>
            <a:pPr marL="0" indent="0">
              <a:spcBef>
                <a:spcPts val="1618"/>
              </a:spcBef>
            </a:pPr>
            <a:endParaRPr dirty="0">
              <a:latin typeface="Calibri"/>
              <a:ea typeface="Calibri"/>
              <a:cs typeface="Calibri"/>
              <a:sym typeface="Calibri"/>
            </a:endParaRPr>
          </a:p>
        </p:txBody>
      </p:sp>
      <p:sp>
        <p:nvSpPr>
          <p:cNvPr id="406" name="Google Shape;406;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a:t>
            </a:fld>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0"/>
        <p:cNvGrpSpPr/>
        <p:nvPr/>
      </p:nvGrpSpPr>
      <p:grpSpPr>
        <a:xfrm>
          <a:off x="0" y="0"/>
          <a:ext cx="0" cy="0"/>
          <a:chOff x="0" y="0"/>
          <a:chExt cx="0" cy="0"/>
        </a:xfrm>
      </p:grpSpPr>
      <p:sp>
        <p:nvSpPr>
          <p:cNvPr id="1201" name="Google Shape;1201;p7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02" name="Google Shape;1202;p7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b="1" i="1" dirty="0"/>
          </a:p>
          <a:p>
            <a:pPr marL="177845" indent="-177845">
              <a:spcBef>
                <a:spcPts val="1068"/>
              </a:spcBef>
              <a:buClr>
                <a:schemeClr val="dk1"/>
              </a:buClr>
              <a:buSzPts val="1200"/>
              <a:buFont typeface="Noto Sans Symbols"/>
              <a:buChar char="❖"/>
            </a:pPr>
            <a:r>
              <a:rPr lang="fr-FR" b="1" i="1" dirty="0"/>
              <a:t>Les enquêteurs ont décidé d'examiner les rapports de cas présentant des symptômes similaires au cours de l'année précédente. Un graphique a été créé à partir des nouvelles données. </a:t>
            </a:r>
            <a:endParaRPr lang="fr-FR" noProof="0" dirty="0"/>
          </a:p>
          <a:p>
            <a:pPr marL="0" indent="0">
              <a:spcBef>
                <a:spcPts val="446"/>
              </a:spcBef>
            </a:pPr>
            <a:endParaRPr lang="fr-FR" dirty="0"/>
          </a:p>
          <a:p>
            <a:pPr marL="177845" indent="-177845">
              <a:spcBef>
                <a:spcPts val="446"/>
              </a:spcBef>
              <a:buClr>
                <a:schemeClr val="dk1"/>
              </a:buClr>
              <a:buSzPts val="1200"/>
              <a:buFont typeface="Wingdings" panose="05000000000000000000" pitchFamily="2" charset="2"/>
              <a:buChar char="§"/>
            </a:pPr>
            <a:r>
              <a:rPr lang="fr-FR" b="1" u="sng" dirty="0"/>
              <a:t>Posez la question</a:t>
            </a:r>
            <a:r>
              <a:rPr lang="fr-FR" b="1" dirty="0"/>
              <a:t> : </a:t>
            </a:r>
            <a:r>
              <a:rPr lang="fr-FR" dirty="0"/>
              <a:t>Que montrent les données du 1er mars 2008 au 30 avril 2009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Deux groupes de cas dans deux années différentes se produisant au cours du mois d'avril. </a:t>
            </a:r>
            <a:endParaRPr lang="fr-FR" noProof="0" dirty="0"/>
          </a:p>
          <a:p>
            <a:pPr marL="177845" indent="-177845">
              <a:spcBef>
                <a:spcPts val="446"/>
              </a:spcBef>
              <a:buFont typeface="Wingdings" panose="05000000000000000000" pitchFamily="2" charset="2"/>
              <a:buChar char="§"/>
            </a:pPr>
            <a:endParaRPr lang="fr-FR" i="1" dirty="0"/>
          </a:p>
          <a:p>
            <a:pPr marL="177845" indent="-177845">
              <a:spcBef>
                <a:spcPts val="446"/>
              </a:spcBef>
              <a:buClr>
                <a:schemeClr val="dk1"/>
              </a:buClr>
              <a:buSzPts val="1200"/>
              <a:buFont typeface="Wingdings" panose="05000000000000000000" pitchFamily="2" charset="2"/>
              <a:buChar char="§"/>
            </a:pPr>
            <a:r>
              <a:rPr lang="fr-FR" b="1" u="sng" dirty="0"/>
              <a:t>Posez la question</a:t>
            </a:r>
            <a:r>
              <a:rPr lang="fr-FR" b="1" dirty="0"/>
              <a:t> : </a:t>
            </a:r>
            <a:r>
              <a:rPr lang="fr-FR" dirty="0"/>
              <a:t>Quelles conclusions les enquêteurs peuvent-ils tirer de ces données ?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Exposition saisonnière. Les pesticides sont appliqués au même moment ces deux années.  </a:t>
            </a:r>
            <a:endParaRPr lang="fr-FR" noProof="0" dirty="0"/>
          </a:p>
          <a:p>
            <a:pPr marL="177845" indent="-177845">
              <a:spcBef>
                <a:spcPts val="446"/>
              </a:spcBef>
              <a:buFont typeface="Wingdings" panose="05000000000000000000" pitchFamily="2" charset="2"/>
              <a:buChar char="§"/>
            </a:pPr>
            <a:endParaRPr lang="fr-FR" dirty="0"/>
          </a:p>
          <a:p>
            <a:pPr marL="177845" indent="-177845">
              <a:spcBef>
                <a:spcPts val="446"/>
              </a:spcBef>
              <a:buClr>
                <a:schemeClr val="dk1"/>
              </a:buClr>
              <a:buSzPts val="1200"/>
              <a:buFont typeface="Wingdings" panose="05000000000000000000" pitchFamily="2" charset="2"/>
              <a:buChar char="§"/>
            </a:pPr>
            <a:r>
              <a:rPr lang="fr-FR" b="1" u="sng" dirty="0"/>
              <a:t>Demandez</a:t>
            </a:r>
            <a:r>
              <a:rPr lang="fr-FR" b="1" dirty="0"/>
              <a:t> : </a:t>
            </a:r>
            <a:r>
              <a:rPr lang="fr-FR" dirty="0"/>
              <a:t>En quoi l'enquête serait-elle différente avec ces données par rapport aux données présentées dans la diapositive précédente ?</a:t>
            </a:r>
            <a:endParaRPr lang="fr-FR" noProof="0" dirty="0"/>
          </a:p>
          <a:p>
            <a:pPr marL="256887" indent="-177845">
              <a:spcBef>
                <a:spcPts val="446"/>
              </a:spcBef>
              <a:buClr>
                <a:schemeClr val="dk1"/>
              </a:buClr>
              <a:buSzPts val="1200"/>
              <a:buFont typeface="Wingdings" panose="05000000000000000000" pitchFamily="2" charset="2"/>
              <a:buChar char="§"/>
            </a:pPr>
            <a:endParaRPr lang="fr-FR" dirty="0"/>
          </a:p>
          <a:p>
            <a:pPr marL="177845" indent="-177845" defTabSz="948507">
              <a:spcBef>
                <a:spcPts val="446"/>
              </a:spcBef>
              <a:buClr>
                <a:schemeClr val="dk1"/>
              </a:buClr>
              <a:buSzPts val="1200"/>
              <a:buFont typeface="Wingdings" panose="05000000000000000000" pitchFamily="2" charset="2"/>
              <a:buChar char="§"/>
              <a:defRPr/>
            </a:pPr>
            <a:r>
              <a:rPr lang="fr-FR" b="1" u="sng" dirty="0"/>
              <a:t>Remerciez</a:t>
            </a:r>
            <a:r>
              <a:rPr lang="fr-FR" dirty="0"/>
              <a:t> les participants pour leurs réponses. </a:t>
            </a:r>
            <a:r>
              <a:rPr lang="fr-FR" b="1" dirty="0"/>
              <a:t>Réponse : </a:t>
            </a:r>
            <a:r>
              <a:rPr lang="fr-FR" i="1" dirty="0"/>
              <a:t>Les enquêteurs doivent rechercher des pesticides appliqués de manière saisonnière plutôt qu'une exposition aiguë unique à un pesticide, telle que la contamination d'un aliment ou d'une boisson. Cette interprétation pourrait vous amener à rechercher des expositions environnementales, telles que les insecticides à base de carbamates et d'</a:t>
            </a:r>
            <a:r>
              <a:rPr lang="fr-FR" i="1" dirty="0" err="1"/>
              <a:t>organophosphates</a:t>
            </a:r>
            <a:r>
              <a:rPr lang="fr-FR" i="1" dirty="0"/>
              <a:t> à l'origine de cette épidémie toxicologique</a:t>
            </a:r>
            <a:r>
              <a:rPr lang="fr-FR" i="1" dirty="0">
                <a:solidFill>
                  <a:srgbClr val="00953A"/>
                </a:solidFill>
              </a:rPr>
              <a:t>. </a:t>
            </a:r>
            <a:endParaRPr lang="fr-FR" noProof="0" dirty="0"/>
          </a:p>
          <a:p>
            <a:pPr marL="0" indent="0">
              <a:spcBef>
                <a:spcPts val="446"/>
              </a:spcBef>
            </a:pPr>
            <a:endParaRPr i="1" dirty="0">
              <a:solidFill>
                <a:srgbClr val="00953A"/>
              </a:solidFill>
              <a:latin typeface="Calibri"/>
              <a:ea typeface="Calibri"/>
              <a:cs typeface="Calibri"/>
              <a:sym typeface="Calibri"/>
            </a:endParaRPr>
          </a:p>
          <a:p>
            <a:pPr marL="0" indent="0">
              <a:spcBef>
                <a:spcPts val="446"/>
              </a:spcBef>
            </a:pPr>
            <a:endParaRPr dirty="0">
              <a:latin typeface="Calibri"/>
              <a:ea typeface="Calibri"/>
              <a:cs typeface="Calibri"/>
              <a:sym typeface="Calibri"/>
            </a:endParaRPr>
          </a:p>
        </p:txBody>
      </p:sp>
      <p:sp>
        <p:nvSpPr>
          <p:cNvPr id="1203" name="Google Shape;1203;p7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pPr algn="r">
                <a:buSzPts val="1200"/>
              </a:pPr>
              <a:t>70</a:t>
            </a:fld>
            <a:endParaRPr sz="120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4"/>
        <p:cNvGrpSpPr/>
        <p:nvPr/>
      </p:nvGrpSpPr>
      <p:grpSpPr>
        <a:xfrm>
          <a:off x="0" y="0"/>
          <a:ext cx="0" cy="0"/>
          <a:chOff x="0" y="0"/>
          <a:chExt cx="0" cy="0"/>
        </a:xfrm>
      </p:grpSpPr>
      <p:sp>
        <p:nvSpPr>
          <p:cNvPr id="1215" name="Google Shape;1215;p7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16" name="Google Shape;1216;p7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867"/>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Révisez</a:t>
            </a:r>
            <a:r>
              <a:rPr lang="fr-FR" dirty="0"/>
              <a:t> la diapositive</a:t>
            </a:r>
            <a:r>
              <a:rPr lang="fr-FR" b="1" dirty="0"/>
              <a:t>. </a:t>
            </a:r>
            <a:endParaRPr lang="fr-FR" u="none"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Insistez</a:t>
            </a:r>
            <a:r>
              <a:rPr lang="fr-FR" dirty="0"/>
              <a:t> sur les étapes. Lors de la revue de la 4</a:t>
            </a:r>
            <a:r>
              <a:rPr lang="fr-FR" baseline="30000" dirty="0"/>
              <a:t>eme</a:t>
            </a:r>
            <a:r>
              <a:rPr lang="fr-FR" dirty="0"/>
              <a:t> étape : </a:t>
            </a:r>
            <a:br>
              <a:rPr lang="fr-FR" dirty="0"/>
            </a:b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Utilisez l'interprétation et communiquez les résultats clairement et rapidement aux hauts responsables afin qu'ils prennent les mesures de santé publique qui s'imposent !</a:t>
            </a:r>
            <a:endParaRPr lang="fr-FR" noProof="0" dirty="0"/>
          </a:p>
          <a:p>
            <a:pPr marL="177845" indent="-98803">
              <a:lnSpc>
                <a:spcPct val="115000"/>
              </a:lnSpc>
              <a:spcBef>
                <a:spcPts val="1245"/>
              </a:spcBef>
              <a:buClr>
                <a:schemeClr val="dk1"/>
              </a:buClr>
              <a:buSzPts val="1200"/>
            </a:pPr>
            <a:endParaRPr dirty="0"/>
          </a:p>
          <a:p>
            <a:pPr marL="177845" indent="-98803">
              <a:lnSpc>
                <a:spcPct val="115000"/>
              </a:lnSpc>
              <a:spcBef>
                <a:spcPts val="1245"/>
              </a:spcBef>
              <a:buClr>
                <a:schemeClr val="dk1"/>
              </a:buClr>
              <a:buSzPts val="1200"/>
            </a:pPr>
            <a:endParaRPr dirty="0"/>
          </a:p>
          <a:p>
            <a:pPr marL="0" indent="0">
              <a:spcBef>
                <a:spcPts val="1618"/>
              </a:spcBef>
            </a:pPr>
            <a:endParaRPr dirty="0">
              <a:latin typeface="Calibri"/>
              <a:ea typeface="Calibri"/>
              <a:cs typeface="Calibri"/>
              <a:sym typeface="Calibri"/>
            </a:endParaRPr>
          </a:p>
        </p:txBody>
      </p:sp>
      <p:sp>
        <p:nvSpPr>
          <p:cNvPr id="1217" name="Google Shape;1217;p7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71</a:t>
            </a:fld>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1"/>
        <p:cNvGrpSpPr/>
        <p:nvPr/>
      </p:nvGrpSpPr>
      <p:grpSpPr>
        <a:xfrm>
          <a:off x="0" y="0"/>
          <a:ext cx="0" cy="0"/>
          <a:chOff x="0" y="0"/>
          <a:chExt cx="0" cy="0"/>
        </a:xfrm>
      </p:grpSpPr>
      <p:sp>
        <p:nvSpPr>
          <p:cNvPr id="1222" name="Google Shape;1222;p7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23" name="Google Shape;1223;p7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dirty="0"/>
              <a:t>Notes de l'instructeur :</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dirty="0"/>
              <a:t> à un volontaire de lire les objectifs à haute voix.</a:t>
            </a:r>
            <a:endParaRPr lang="fr-FR" b="0" i="0" noProof="0" dirty="0"/>
          </a:p>
          <a:p>
            <a:pPr marL="177845" indent="-177845">
              <a:spcBef>
                <a:spcPts val="373"/>
              </a:spcBef>
              <a:buClr>
                <a:schemeClr val="dk1"/>
              </a:buClr>
              <a:buSzPts val="1200"/>
              <a:buFont typeface="Wingdings" panose="05000000000000000000" pitchFamily="2" charset="2"/>
              <a:buChar char="§"/>
            </a:pPr>
            <a:endParaRPr lang="fr-FR" b="1" i="1" dirty="0"/>
          </a:p>
          <a:p>
            <a:pPr marL="177845" indent="-177845">
              <a:spcBef>
                <a:spcPts val="373"/>
              </a:spcBef>
              <a:buClr>
                <a:schemeClr val="dk1"/>
              </a:buClr>
              <a:buSzPts val="1200"/>
              <a:buFont typeface="Wingdings" panose="05000000000000000000" pitchFamily="2" charset="2"/>
              <a:buChar char="§"/>
            </a:pPr>
            <a:r>
              <a:rPr lang="fr-FR" b="1" u="sng" dirty="0"/>
              <a:t>Demandez</a:t>
            </a:r>
            <a:r>
              <a:rPr lang="fr-FR" b="1" i="1" dirty="0"/>
              <a:t> </a:t>
            </a:r>
            <a:r>
              <a:rPr lang="fr-FR" dirty="0"/>
              <a:t>si ces objectifs ont été traités de manière adéquate.</a:t>
            </a:r>
            <a:br>
              <a:rPr lang="fr-FR" dirty="0"/>
            </a:br>
            <a:endParaRPr lang="fr-FR" dirty="0"/>
          </a:p>
          <a:p>
            <a:pPr marL="177845" indent="-177845">
              <a:spcBef>
                <a:spcPts val="373"/>
              </a:spcBef>
              <a:buClr>
                <a:schemeClr val="dk1"/>
              </a:buClr>
              <a:buSzPts val="1200"/>
              <a:buFont typeface="Wingdings" panose="05000000000000000000" pitchFamily="2" charset="2"/>
              <a:buChar char="§"/>
            </a:pPr>
            <a:r>
              <a:rPr lang="fr-FR" b="1" u="sng" dirty="0"/>
              <a:t>Demandez</a:t>
            </a:r>
            <a:r>
              <a:rPr lang="fr-FR" dirty="0"/>
              <a:t> si des éclaircissements sont nécessaires.  </a:t>
            </a:r>
            <a:endParaRPr lang="fr-FR" noProof="0" dirty="0"/>
          </a:p>
          <a:p>
            <a:pPr marL="256887" indent="-177845">
              <a:spcBef>
                <a:spcPts val="373"/>
              </a:spcBef>
              <a:buClr>
                <a:schemeClr val="dk1"/>
              </a:buClr>
              <a:buSzPts val="1200"/>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Répondez</a:t>
            </a:r>
            <a:r>
              <a:rPr lang="fr-FR" dirty="0"/>
              <a:t> aux questions et/ou clarifiez, si nécessaire.</a:t>
            </a:r>
            <a:endParaRPr lang="fr-FR" b="1" i="1" u="sng" dirty="0"/>
          </a:p>
          <a:p>
            <a:pPr marL="0" indent="0">
              <a:spcBef>
                <a:spcPts val="373"/>
              </a:spcBef>
            </a:pPr>
            <a:endParaRPr dirty="0"/>
          </a:p>
        </p:txBody>
      </p:sp>
      <p:sp>
        <p:nvSpPr>
          <p:cNvPr id="1224" name="Google Shape;1224;p7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72</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2" name="Google Shape;412;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Exerçons-nous à expliquer les mesures et les résultats épidémiologiques et statistiques dans un langage clair et compréhensible !</a:t>
            </a:r>
          </a:p>
        </p:txBody>
      </p:sp>
      <p:sp>
        <p:nvSpPr>
          <p:cNvPr id="413" name="Google Shape;413;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9" name="Google Shape;419;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Noto Sans Symbols"/>
              <a:buChar char="❖"/>
            </a:pPr>
            <a:r>
              <a:rPr lang="fr-FR" b="1" i="1" dirty="0"/>
              <a:t>Demandez aux participants de travailler en paires. Attribuez une balle à chaque paire.</a:t>
            </a:r>
            <a:endParaRPr lang="fr-FR" noProof="0" dirty="0"/>
          </a:p>
          <a:p>
            <a:pPr marL="0" indent="0">
              <a:lnSpc>
                <a:spcPct val="115000"/>
              </a:lnSpc>
              <a:spcBef>
                <a:spcPts val="1245"/>
              </a:spcBef>
            </a:pPr>
            <a:r>
              <a:rPr lang="fr-FR" i="1" dirty="0"/>
              <a:t>	</a:t>
            </a: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Voici deux exemples de résultats utilisant des termes épidémiologiques.  Vous aurez 3 minutes pour examiner ces puces et développer un texte qui explique les mesures et les résultats dans un langage clair et compréhensible. Je demanderai à un volontaire de lire ce texte au reste de la classe, qui pourra alors dire si le texte est clair et compréhensible. Vous ne devez pas expliquer la maladie (par exemple</a:t>
            </a:r>
            <a:r>
              <a:rPr lang="fr-FR" i="1" dirty="0"/>
              <a:t>, vous ne devez pas décrire la dengue</a:t>
            </a:r>
            <a:r>
              <a:rPr lang="fr-FR" dirty="0"/>
              <a:t>), mais seulement les mesures et les résultats.</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Donnez</a:t>
            </a:r>
            <a:r>
              <a:rPr lang="fr-FR" dirty="0"/>
              <a:t> aux participants l'occasion de travailler sur l’exercice.  Lorsque les paires ont terminé, permettez aux volontaires de partager leurs réponses avant de passer à la diapositive suivante contenant des réponses potentielles.</a:t>
            </a:r>
            <a:endParaRPr lang="fr-FR" noProof="0" dirty="0"/>
          </a:p>
          <a:p>
            <a:pPr marL="0" indent="0">
              <a:lnSpc>
                <a:spcPct val="115000"/>
              </a:lnSpc>
              <a:spcBef>
                <a:spcPts val="622"/>
              </a:spcBef>
              <a:buClr>
                <a:schemeClr val="dk1"/>
              </a:buClr>
              <a:buSzPts val="1200"/>
            </a:pPr>
            <a:endParaRPr dirty="0">
              <a:latin typeface="Calibri"/>
              <a:ea typeface="Calibri"/>
              <a:cs typeface="Calibri"/>
              <a:sym typeface="Calibri"/>
            </a:endParaRPr>
          </a:p>
          <a:p>
            <a:pPr marL="237127" indent="0">
              <a:lnSpc>
                <a:spcPct val="115000"/>
              </a:lnSpc>
              <a:spcBef>
                <a:spcPts val="622"/>
              </a:spcBef>
            </a:pPr>
            <a:endParaRPr dirty="0">
              <a:latin typeface="Calibri"/>
              <a:ea typeface="Calibri"/>
              <a:cs typeface="Calibri"/>
              <a:sym typeface="Calibri"/>
            </a:endParaRPr>
          </a:p>
          <a:p>
            <a:pPr marL="0" indent="0">
              <a:spcBef>
                <a:spcPts val="996"/>
              </a:spcBef>
            </a:pPr>
            <a:endParaRPr dirty="0">
              <a:latin typeface="Calibri"/>
              <a:ea typeface="Calibri"/>
              <a:cs typeface="Calibri"/>
              <a:sym typeface="Calibri"/>
            </a:endParaRPr>
          </a:p>
        </p:txBody>
      </p:sp>
      <p:sp>
        <p:nvSpPr>
          <p:cNvPr id="420" name="Google Shape;420;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4"/>
        <p:cNvGrpSpPr/>
        <p:nvPr/>
      </p:nvGrpSpPr>
      <p:grpSpPr>
        <a:xfrm>
          <a:off x="0" y="0"/>
          <a:ext cx="0" cy="0"/>
          <a:chOff x="0" y="0"/>
          <a:chExt cx="0" cy="0"/>
        </a:xfrm>
      </p:grpSpPr>
      <p:sp>
        <p:nvSpPr>
          <p:cNvPr id="15" name="Google Shape;15;p74"/>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 name="Google Shape;16;p74"/>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7" name="Google Shape;17;p74"/>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8" name="Google Shape;18;p74"/>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19" name="Google Shape;19;p74"/>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20" name="Google Shape;20;p74"/>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1" name="Google Shape;21;p74"/>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2" name="Google Shape;22;p74"/>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 name="Google Shape;23;p74"/>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4" name="Google Shape;24;p74"/>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5" name="Google Shape;25;p74"/>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89"/>
        <p:cNvGrpSpPr/>
        <p:nvPr/>
      </p:nvGrpSpPr>
      <p:grpSpPr>
        <a:xfrm>
          <a:off x="0" y="0"/>
          <a:ext cx="0" cy="0"/>
          <a:chOff x="0" y="0"/>
          <a:chExt cx="0" cy="0"/>
        </a:xfrm>
      </p:grpSpPr>
      <p:sp>
        <p:nvSpPr>
          <p:cNvPr id="90" name="Google Shape;90;p8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91" name="Google Shape;91;p8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92" name="Google Shape;92;p8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3" name="Google Shape;93;p83"/>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94" name="Google Shape;94;p8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5" name="Google Shape;95;p8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96" name="Google Shape;96;p8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97"/>
        <p:cNvGrpSpPr/>
        <p:nvPr/>
      </p:nvGrpSpPr>
      <p:grpSpPr>
        <a:xfrm>
          <a:off x="0" y="0"/>
          <a:ext cx="0" cy="0"/>
          <a:chOff x="0" y="0"/>
          <a:chExt cx="0" cy="0"/>
        </a:xfrm>
      </p:grpSpPr>
      <p:sp>
        <p:nvSpPr>
          <p:cNvPr id="98" name="Google Shape;98;p8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9" name="Google Shape;99;p8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00" name="Google Shape;100;p84"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101" name="Google Shape;101;p8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2" name="Google Shape;102;p8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3" name="Google Shape;103;p8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04" name="Google Shape;104;p8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Custom Layout 1">
  <p:cSld name="3_Custom Layout 1">
    <p:spTree>
      <p:nvGrpSpPr>
        <p:cNvPr id="1" name="Shape 105"/>
        <p:cNvGrpSpPr/>
        <p:nvPr/>
      </p:nvGrpSpPr>
      <p:grpSpPr>
        <a:xfrm>
          <a:off x="0" y="0"/>
          <a:ext cx="0" cy="0"/>
          <a:chOff x="0" y="0"/>
          <a:chExt cx="0" cy="0"/>
        </a:xfrm>
      </p:grpSpPr>
      <p:sp>
        <p:nvSpPr>
          <p:cNvPr id="106" name="Google Shape;106;p8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7" name="Google Shape;107;p8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8" name="Google Shape;108;p8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9" name="Google Shape;109;p85"/>
          <p:cNvPicPr preferRelativeResize="0"/>
          <p:nvPr/>
        </p:nvPicPr>
        <p:blipFill rotWithShape="1">
          <a:blip r:embed="rId2">
            <a:alphaModFix/>
          </a:blip>
          <a:srcRect/>
          <a:stretch/>
        </p:blipFill>
        <p:spPr>
          <a:xfrm>
            <a:off x="10958222" y="6330789"/>
            <a:ext cx="1136199" cy="505373"/>
          </a:xfrm>
          <a:prstGeom prst="rect">
            <a:avLst/>
          </a:prstGeom>
          <a:noFill/>
          <a:ln>
            <a:noFill/>
          </a:ln>
        </p:spPr>
      </p:pic>
      <p:sp>
        <p:nvSpPr>
          <p:cNvPr id="110" name="Google Shape;110;p85"/>
          <p:cNvSpPr txBox="1">
            <a:spLocks noGrp="1"/>
          </p:cNvSpPr>
          <p:nvPr>
            <p:ph type="body" idx="2"/>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11"/>
        <p:cNvGrpSpPr/>
        <p:nvPr/>
      </p:nvGrpSpPr>
      <p:grpSpPr>
        <a:xfrm>
          <a:off x="0" y="0"/>
          <a:ext cx="0" cy="0"/>
          <a:chOff x="0" y="0"/>
          <a:chExt cx="0" cy="0"/>
        </a:xfrm>
      </p:grpSpPr>
      <p:sp>
        <p:nvSpPr>
          <p:cNvPr id="112" name="Google Shape;112;p8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13" name="Google Shape;113;p8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14" name="Google Shape;114;p86"/>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115" name="Google Shape;115;p86"/>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116" name="Google Shape;116;p86"/>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117" name="Google Shape;117;p86"/>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18" name="Google Shape;118;p86"/>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119" name="Google Shape;119;p86"/>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120" name="Google Shape;120;p86"/>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1" name="Google Shape;121;p86"/>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22" name="Google Shape;122;p86"/>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23"/>
        <p:cNvGrpSpPr/>
        <p:nvPr/>
      </p:nvGrpSpPr>
      <p:grpSpPr>
        <a:xfrm>
          <a:off x="0" y="0"/>
          <a:ext cx="0" cy="0"/>
          <a:chOff x="0" y="0"/>
          <a:chExt cx="0" cy="0"/>
        </a:xfrm>
      </p:grpSpPr>
      <p:sp>
        <p:nvSpPr>
          <p:cNvPr id="124" name="Google Shape;124;p87"/>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25" name="Google Shape;125;p87"/>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26" name="Google Shape;126;p87"/>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27" name="Google Shape;127;p87"/>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28" name="Google Shape;128;p87"/>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29" name="Google Shape;129;p87"/>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30" name="Google Shape;130;p87"/>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31" name="Google Shape;131;p87"/>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2" name="Google Shape;132;p87"/>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33" name="Google Shape;133;p87"/>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34" name="Google Shape;134;p87"/>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135"/>
        <p:cNvGrpSpPr/>
        <p:nvPr/>
      </p:nvGrpSpPr>
      <p:grpSpPr>
        <a:xfrm>
          <a:off x="0" y="0"/>
          <a:ext cx="0" cy="0"/>
          <a:chOff x="0" y="0"/>
          <a:chExt cx="0" cy="0"/>
        </a:xfrm>
      </p:grpSpPr>
      <p:sp>
        <p:nvSpPr>
          <p:cNvPr id="136" name="Google Shape;136;p8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7" name="Google Shape;137;p8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8" name="Google Shape;138;p8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9" name="Google Shape;139;p88"/>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40" name="Google Shape;140;p8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1" name="Google Shape;141;p8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2" name="Google Shape;142;p8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43"/>
        <p:cNvGrpSpPr/>
        <p:nvPr/>
      </p:nvGrpSpPr>
      <p:grpSpPr>
        <a:xfrm>
          <a:off x="0" y="0"/>
          <a:ext cx="0" cy="0"/>
          <a:chOff x="0" y="0"/>
          <a:chExt cx="0" cy="0"/>
        </a:xfrm>
      </p:grpSpPr>
      <p:sp>
        <p:nvSpPr>
          <p:cNvPr id="144" name="Google Shape;144;p89"/>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45" name="Google Shape;145;p8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46" name="Google Shape;146;p89"/>
          <p:cNvGraphicFramePr/>
          <p:nvPr/>
        </p:nvGraphicFramePr>
        <p:xfrm>
          <a:off x="1505065" y="1917027"/>
          <a:ext cx="3000000" cy="3000000"/>
        </p:xfrm>
        <a:graphic>
          <a:graphicData uri="http://schemas.openxmlformats.org/drawingml/2006/table">
            <a:tbl>
              <a:tblPr>
                <a:noFill/>
                <a:tableStyleId>{5B0BE6D7-9E00-4E46-B493-294ABB14EDFF}</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Objectives </a:t>
                      </a:r>
                      <a:r>
                        <a:rPr lang="fr-FR" sz="2000" b="0" u="none" strike="noStrike" cap="none">
                          <a:solidFill>
                            <a:schemeClr val="dk1"/>
                          </a:solidFill>
                          <a:latin typeface="Arial"/>
                          <a:ea typeface="Arial"/>
                          <a:cs typeface="Arial"/>
                          <a:sym typeface="Arial"/>
                        </a:rPr>
                        <a:t>of</a:t>
                      </a:r>
                      <a:r>
                        <a:rPr lang="fr-FR" sz="2000" u="none" strike="noStrike" cap="none">
                          <a:solidFill>
                            <a:schemeClr val="dk1"/>
                          </a:solidFill>
                          <a:latin typeface="Arial"/>
                          <a:ea typeface="Arial"/>
                          <a:cs typeface="Arial"/>
                          <a:sym typeface="Arial"/>
                        </a:rPr>
                        <a:t> the lesson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Discovery Dialogue </a:t>
                      </a:r>
                      <a:r>
                        <a:rPr lang="fr-FR" sz="2000" u="none" strike="noStrike" cap="none">
                          <a:solidFill>
                            <a:schemeClr val="dk1"/>
                          </a:solidFill>
                          <a:latin typeface="Arial"/>
                          <a:ea typeface="Arial"/>
                          <a:cs typeface="Arial"/>
                          <a:sym typeface="Arial"/>
                        </a:rPr>
                        <a:t>invites sharing of ideas and experiences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Activity </a:t>
                      </a:r>
                      <a:r>
                        <a:rPr lang="fr-FR" sz="2000" b="0" u="none" strike="noStrike" cap="none">
                          <a:solidFill>
                            <a:schemeClr val="dk1"/>
                          </a:solidFill>
                          <a:latin typeface="Arial"/>
                          <a:ea typeface="Arial"/>
                          <a:cs typeface="Arial"/>
                          <a:sym typeface="Arial"/>
                        </a:rPr>
                        <a:t>completed by </a:t>
                      </a:r>
                      <a:r>
                        <a:rPr lang="fr-FR" sz="2000" u="none" strike="noStrike" cap="none">
                          <a:solidFill>
                            <a:schemeClr val="dk1"/>
                          </a:solidFill>
                          <a:latin typeface="Arial"/>
                          <a:ea typeface="Arial"/>
                          <a:cs typeface="Arial"/>
                          <a:sym typeface="Arial"/>
                        </a:rPr>
                        <a:t>individual or group</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Highlight </a:t>
                      </a:r>
                      <a:r>
                        <a:rPr lang="fr-FR" sz="2000" b="0" u="none" strike="noStrike" cap="none">
                          <a:solidFill>
                            <a:schemeClr val="dk1"/>
                          </a:solidFill>
                          <a:latin typeface="Arial"/>
                          <a:ea typeface="Arial"/>
                          <a:cs typeface="Arial"/>
                          <a:sym typeface="Arial"/>
                        </a:rPr>
                        <a:t>of </a:t>
                      </a:r>
                      <a:r>
                        <a:rPr lang="fr-FR" sz="2000" u="none" strike="noStrike" cap="none">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47" name="Google Shape;147;p89"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48" name="Google Shape;148;p89"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49" name="Google Shape;149;p89"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50" name="Google Shape;150;p89"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51" name="Google Shape;151;p8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2" name="Google Shape;152;p89"/>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53" name="Google Shape;153;p89"/>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54"/>
        <p:cNvGrpSpPr/>
        <p:nvPr/>
      </p:nvGrpSpPr>
      <p:grpSpPr>
        <a:xfrm>
          <a:off x="0" y="0"/>
          <a:ext cx="0" cy="0"/>
          <a:chOff x="0" y="0"/>
          <a:chExt cx="0" cy="0"/>
        </a:xfrm>
      </p:grpSpPr>
      <p:pic>
        <p:nvPicPr>
          <p:cNvPr id="155" name="Google Shape;155;p90"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56" name="Google Shape;156;p9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57" name="Google Shape;157;p9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8" name="Google Shape;158;p9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59" name="Google Shape;159;p9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0" name="Google Shape;160;p9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61" name="Google Shape;161;p9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62"/>
        <p:cNvGrpSpPr/>
        <p:nvPr/>
      </p:nvGrpSpPr>
      <p:grpSpPr>
        <a:xfrm>
          <a:off x="0" y="0"/>
          <a:ext cx="0" cy="0"/>
          <a:chOff x="0" y="0"/>
          <a:chExt cx="0" cy="0"/>
        </a:xfrm>
      </p:grpSpPr>
      <p:sp>
        <p:nvSpPr>
          <p:cNvPr id="163" name="Google Shape;163;p9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64" name="Google Shape;164;p9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5" name="Google Shape;165;p9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6" name="Google Shape;166;p9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7" name="Google Shape;167;p9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68"/>
        <p:cNvGrpSpPr/>
        <p:nvPr/>
      </p:nvGrpSpPr>
      <p:grpSpPr>
        <a:xfrm>
          <a:off x="0" y="0"/>
          <a:ext cx="0" cy="0"/>
          <a:chOff x="0" y="0"/>
          <a:chExt cx="0" cy="0"/>
        </a:xfrm>
      </p:grpSpPr>
      <p:sp>
        <p:nvSpPr>
          <p:cNvPr id="169" name="Google Shape;169;p9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70" name="Google Shape;170;p92"/>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1" name="Google Shape;171;p92"/>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72" name="Google Shape;172;p9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3" name="Google Shape;173;p9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4" name="Google Shape;174;p9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75" name="Google Shape;175;p9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6"/>
        <p:cNvGrpSpPr/>
        <p:nvPr/>
      </p:nvGrpSpPr>
      <p:grpSpPr>
        <a:xfrm>
          <a:off x="0" y="0"/>
          <a:ext cx="0" cy="0"/>
          <a:chOff x="0" y="0"/>
          <a:chExt cx="0" cy="0"/>
        </a:xfrm>
      </p:grpSpPr>
      <p:sp>
        <p:nvSpPr>
          <p:cNvPr id="27" name="Google Shape;27;p75"/>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28" name="Google Shape;28;p7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29" name="Google Shape;29;p75"/>
          <p:cNvGraphicFramePr/>
          <p:nvPr/>
        </p:nvGraphicFramePr>
        <p:xfrm>
          <a:off x="1505065" y="1917027"/>
          <a:ext cx="9181875" cy="4276750"/>
        </p:xfrm>
        <a:graphic>
          <a:graphicData uri="http://schemas.openxmlformats.org/drawingml/2006/table">
            <a:tbl>
              <a:tblPr>
                <a:noFill/>
                <a:tableStyleId>{5B0BE6D7-9E00-4E46-B493-294ABB14EDFF}</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30" name="Google Shape;30;p75"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1" name="Google Shape;31;p75"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2" name="Google Shape;32;p75"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3" name="Google Shape;33;p75"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4" name="Google Shape;34;p7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5" name="Google Shape;35;p75"/>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6" name="Google Shape;36;p75"/>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76"/>
        <p:cNvGrpSpPr/>
        <p:nvPr/>
      </p:nvGrpSpPr>
      <p:grpSpPr>
        <a:xfrm>
          <a:off x="0" y="0"/>
          <a:ext cx="0" cy="0"/>
          <a:chOff x="0" y="0"/>
          <a:chExt cx="0" cy="0"/>
        </a:xfrm>
      </p:grpSpPr>
      <p:sp>
        <p:nvSpPr>
          <p:cNvPr id="177" name="Google Shape;177;p9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78" name="Google Shape;178;p93"/>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9" name="Google Shape;179;p93"/>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80" name="Google Shape;180;p9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1" name="Google Shape;181;p9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2" name="Google Shape;182;p9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83" name="Google Shape;183;p9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184"/>
        <p:cNvGrpSpPr/>
        <p:nvPr/>
      </p:nvGrpSpPr>
      <p:grpSpPr>
        <a:xfrm>
          <a:off x="0" y="0"/>
          <a:ext cx="0" cy="0"/>
          <a:chOff x="0" y="0"/>
          <a:chExt cx="0" cy="0"/>
        </a:xfrm>
      </p:grpSpPr>
      <p:pic>
        <p:nvPicPr>
          <p:cNvPr id="185" name="Google Shape;185;p94"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86" name="Google Shape;186;p9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7" name="Google Shape;187;p9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8" name="Google Shape;188;p9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9" name="Google Shape;189;p9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0" name="Google Shape;190;p9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1" name="Google Shape;191;p9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92"/>
        <p:cNvGrpSpPr/>
        <p:nvPr/>
      </p:nvGrpSpPr>
      <p:grpSpPr>
        <a:xfrm>
          <a:off x="0" y="0"/>
          <a:ext cx="0" cy="0"/>
          <a:chOff x="0" y="0"/>
          <a:chExt cx="0" cy="0"/>
        </a:xfrm>
      </p:grpSpPr>
      <p:pic>
        <p:nvPicPr>
          <p:cNvPr id="193" name="Google Shape;193;p95"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94" name="Google Shape;194;p95"/>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5" name="Google Shape;195;p9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6" name="Google Shape;196;p9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7" name="Google Shape;197;p9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8" name="Google Shape;198;p9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9" name="Google Shape;199;p9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200"/>
        <p:cNvGrpSpPr/>
        <p:nvPr/>
      </p:nvGrpSpPr>
      <p:grpSpPr>
        <a:xfrm>
          <a:off x="0" y="0"/>
          <a:ext cx="0" cy="0"/>
          <a:chOff x="0" y="0"/>
          <a:chExt cx="0" cy="0"/>
        </a:xfrm>
      </p:grpSpPr>
      <p:sp>
        <p:nvSpPr>
          <p:cNvPr id="201" name="Google Shape;201;p9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2" name="Google Shape;202;p96"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03" name="Google Shape;203;p9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4" name="Google Shape;204;p96"/>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205" name="Google Shape;205;p9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6" name="Google Shape;206;p9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7" name="Google Shape;207;p9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08"/>
        <p:cNvGrpSpPr/>
        <p:nvPr/>
      </p:nvGrpSpPr>
      <p:grpSpPr>
        <a:xfrm>
          <a:off x="0" y="0"/>
          <a:ext cx="0" cy="0"/>
          <a:chOff x="0" y="0"/>
          <a:chExt cx="0" cy="0"/>
        </a:xfrm>
      </p:grpSpPr>
      <p:sp>
        <p:nvSpPr>
          <p:cNvPr id="209" name="Google Shape;209;p9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0" name="Google Shape;210;p9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1" name="Google Shape;211;p9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2" name="Google Shape;212;p9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3" name="Google Shape;213;p9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14"/>
        <p:cNvGrpSpPr/>
        <p:nvPr/>
      </p:nvGrpSpPr>
      <p:grpSpPr>
        <a:xfrm>
          <a:off x="0" y="0"/>
          <a:ext cx="0" cy="0"/>
          <a:chOff x="0" y="0"/>
          <a:chExt cx="0" cy="0"/>
        </a:xfrm>
      </p:grpSpPr>
      <p:sp>
        <p:nvSpPr>
          <p:cNvPr id="215" name="Google Shape;215;p9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6" name="Google Shape;216;p9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7" name="Google Shape;217;p9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8" name="Google Shape;218;p9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9" name="Google Shape;219;p9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20"/>
        <p:cNvGrpSpPr/>
        <p:nvPr/>
      </p:nvGrpSpPr>
      <p:grpSpPr>
        <a:xfrm>
          <a:off x="0" y="0"/>
          <a:ext cx="0" cy="0"/>
          <a:chOff x="0" y="0"/>
          <a:chExt cx="0" cy="0"/>
        </a:xfrm>
      </p:grpSpPr>
      <p:sp>
        <p:nvSpPr>
          <p:cNvPr id="221" name="Google Shape;221;p99"/>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2" name="Google Shape;222;p99"/>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3" name="Google Shape;223;p99"/>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4" name="Google Shape;224;p99"/>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5" name="Google Shape;225;p99"/>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6" name="Google Shape;226;p9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7" name="Google Shape;227;p9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8" name="Google Shape;228;p9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9" name="Google Shape;229;p9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30"/>
        <p:cNvGrpSpPr/>
        <p:nvPr/>
      </p:nvGrpSpPr>
      <p:grpSpPr>
        <a:xfrm>
          <a:off x="0" y="0"/>
          <a:ext cx="0" cy="0"/>
          <a:chOff x="0" y="0"/>
          <a:chExt cx="0" cy="0"/>
        </a:xfrm>
      </p:grpSpPr>
      <p:sp>
        <p:nvSpPr>
          <p:cNvPr id="231" name="Google Shape;231;p10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2" name="Google Shape;232;p10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3" name="Google Shape;233;p10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4" name="Google Shape;234;p10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5" name="Google Shape;235;p10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6" name="Google Shape;236;p10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7"/>
        <p:cNvGrpSpPr/>
        <p:nvPr/>
      </p:nvGrpSpPr>
      <p:grpSpPr>
        <a:xfrm>
          <a:off x="0" y="0"/>
          <a:ext cx="0" cy="0"/>
          <a:chOff x="0" y="0"/>
          <a:chExt cx="0" cy="0"/>
        </a:xfrm>
      </p:grpSpPr>
      <p:sp>
        <p:nvSpPr>
          <p:cNvPr id="238" name="Google Shape;238;p10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9" name="Google Shape;239;p10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40" name="Google Shape;240;p10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41" name="Google Shape;241;p101"/>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101"/>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3" name="Google Shape;243;p10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4" name="Google Shape;244;p101"/>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45" name="Google Shape;245;p101"/>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46" name="Google Shape;246;p101"/>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7"/>
        <p:cNvGrpSpPr/>
        <p:nvPr/>
      </p:nvGrpSpPr>
      <p:grpSpPr>
        <a:xfrm>
          <a:off x="0" y="0"/>
          <a:ext cx="0" cy="0"/>
          <a:chOff x="0" y="0"/>
          <a:chExt cx="0" cy="0"/>
        </a:xfrm>
      </p:grpSpPr>
      <p:sp>
        <p:nvSpPr>
          <p:cNvPr id="248" name="Google Shape;248;p102"/>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9" name="Google Shape;249;p10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0" name="Google Shape;250;p10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51" name="Google Shape;251;p10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52" name="Google Shape;252;p10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7"/>
        <p:cNvGrpSpPr/>
        <p:nvPr/>
      </p:nvGrpSpPr>
      <p:grpSpPr>
        <a:xfrm>
          <a:off x="0" y="0"/>
          <a:ext cx="0" cy="0"/>
          <a:chOff x="0" y="0"/>
          <a:chExt cx="0" cy="0"/>
        </a:xfrm>
      </p:grpSpPr>
      <p:pic>
        <p:nvPicPr>
          <p:cNvPr id="38" name="Google Shape;38;p76"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39" name="Google Shape;39;p7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0" name="Google Shape;40;p7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 name="Google Shape;41;p76"/>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42" name="Google Shape;42;p7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3" name="Google Shape;43;p7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4" name="Google Shape;44;p7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53"/>
        <p:cNvGrpSpPr/>
        <p:nvPr/>
      </p:nvGrpSpPr>
      <p:grpSpPr>
        <a:xfrm>
          <a:off x="0" y="0"/>
          <a:ext cx="0" cy="0"/>
          <a:chOff x="0" y="0"/>
          <a:chExt cx="0" cy="0"/>
        </a:xfrm>
      </p:grpSpPr>
      <p:sp>
        <p:nvSpPr>
          <p:cNvPr id="254" name="Google Shape;254;p103"/>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5" name="Google Shape;255;p103"/>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56"/>
        <p:cNvGrpSpPr/>
        <p:nvPr/>
      </p:nvGrpSpPr>
      <p:grpSpPr>
        <a:xfrm>
          <a:off x="0" y="0"/>
          <a:ext cx="0" cy="0"/>
          <a:chOff x="0" y="0"/>
          <a:chExt cx="0" cy="0"/>
        </a:xfrm>
      </p:grpSpPr>
      <p:sp>
        <p:nvSpPr>
          <p:cNvPr id="257" name="Google Shape;257;p10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8" name="Google Shape;258;p10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9" name="Google Shape;259;p104"/>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60"/>
        <p:cNvGrpSpPr/>
        <p:nvPr/>
      </p:nvGrpSpPr>
      <p:grpSpPr>
        <a:xfrm>
          <a:off x="0" y="0"/>
          <a:ext cx="0" cy="0"/>
          <a:chOff x="0" y="0"/>
          <a:chExt cx="0" cy="0"/>
        </a:xfrm>
      </p:grpSpPr>
      <p:sp>
        <p:nvSpPr>
          <p:cNvPr id="261" name="Google Shape;261;p10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62" name="Google Shape;262;p10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3" name="Google Shape;263;p105"/>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64"/>
        <p:cNvGrpSpPr/>
        <p:nvPr/>
      </p:nvGrpSpPr>
      <p:grpSpPr>
        <a:xfrm>
          <a:off x="0" y="0"/>
          <a:ext cx="0" cy="0"/>
          <a:chOff x="0" y="0"/>
          <a:chExt cx="0" cy="0"/>
        </a:xfrm>
      </p:grpSpPr>
      <p:sp>
        <p:nvSpPr>
          <p:cNvPr id="265" name="Google Shape;265;p10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66" name="Google Shape;266;p10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67" name="Google Shape;267;p10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8" name="Google Shape;268;p10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9" name="Google Shape;269;p10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0" name="Google Shape;270;p10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71"/>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72"/>
        <p:cNvGrpSpPr/>
        <p:nvPr/>
      </p:nvGrpSpPr>
      <p:grpSpPr>
        <a:xfrm>
          <a:off x="0" y="0"/>
          <a:ext cx="0" cy="0"/>
          <a:chOff x="0" y="0"/>
          <a:chExt cx="0" cy="0"/>
        </a:xfrm>
      </p:grpSpPr>
      <p:sp>
        <p:nvSpPr>
          <p:cNvPr id="273" name="Google Shape;273;p10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74" name="Google Shape;274;p108"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75" name="Google Shape;275;p10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76" name="Google Shape;276;p108"/>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7" name="Google Shape;277;p10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8"/>
        <p:cNvGrpSpPr/>
        <p:nvPr/>
      </p:nvGrpSpPr>
      <p:grpSpPr>
        <a:xfrm>
          <a:off x="0" y="0"/>
          <a:ext cx="0" cy="0"/>
          <a:chOff x="0" y="0"/>
          <a:chExt cx="0" cy="0"/>
        </a:xfrm>
      </p:grpSpPr>
      <p:sp>
        <p:nvSpPr>
          <p:cNvPr id="279" name="Google Shape;279;p109"/>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80" name="Google Shape;280;p109"/>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81" name="Google Shape;281;p109"/>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82" name="Google Shape;282;p109"/>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3" name="Google Shape;283;p109"/>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84" name="Google Shape;284;p109"/>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2_Discovery_Dialogue">
  <p:cSld name="2_Discovery_Dialogue">
    <p:spTree>
      <p:nvGrpSpPr>
        <p:cNvPr id="1" name="Shape 285"/>
        <p:cNvGrpSpPr/>
        <p:nvPr/>
      </p:nvGrpSpPr>
      <p:grpSpPr>
        <a:xfrm>
          <a:off x="0" y="0"/>
          <a:ext cx="0" cy="0"/>
          <a:chOff x="0" y="0"/>
          <a:chExt cx="0" cy="0"/>
        </a:xfrm>
      </p:grpSpPr>
      <p:pic>
        <p:nvPicPr>
          <p:cNvPr id="286" name="Google Shape;286;p110"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287" name="Google Shape;287;p11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8" name="Google Shape;288;p11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9" name="Google Shape;289;p11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90" name="Google Shape;290;p110"/>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91" name="Google Shape;291;p110"/>
          <p:cNvSpPr txBox="1">
            <a:spLocks noGrp="1"/>
          </p:cNvSpPr>
          <p:nvPr>
            <p:ph type="body" idx="2"/>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1_Title Only 1">
  <p:cSld name="1_Title Only 1">
    <p:spTree>
      <p:nvGrpSpPr>
        <p:cNvPr id="1" name="Shape 292"/>
        <p:cNvGrpSpPr/>
        <p:nvPr/>
      </p:nvGrpSpPr>
      <p:grpSpPr>
        <a:xfrm>
          <a:off x="0" y="0"/>
          <a:ext cx="0" cy="0"/>
          <a:chOff x="0" y="0"/>
          <a:chExt cx="0" cy="0"/>
        </a:xfrm>
      </p:grpSpPr>
      <p:sp>
        <p:nvSpPr>
          <p:cNvPr id="293" name="Google Shape;293;p11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94" name="Google Shape;294;p111"/>
          <p:cNvPicPr preferRelativeResize="0"/>
          <p:nvPr/>
        </p:nvPicPr>
        <p:blipFill rotWithShape="1">
          <a:blip r:embed="rId2">
            <a:alphaModFix/>
          </a:blip>
          <a:srcRect/>
          <a:stretch/>
        </p:blipFill>
        <p:spPr>
          <a:xfrm>
            <a:off x="10958222" y="6330789"/>
            <a:ext cx="1136199" cy="505373"/>
          </a:xfrm>
          <a:prstGeom prst="rect">
            <a:avLst/>
          </a:prstGeom>
          <a:noFill/>
          <a:ln>
            <a:noFill/>
          </a:ln>
        </p:spPr>
      </p:pic>
      <p:sp>
        <p:nvSpPr>
          <p:cNvPr id="295" name="Google Shape;295;p11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6" name="Google Shape;296;p111"/>
          <p:cNvSpPr txBox="1">
            <a:spLocks noGrp="1"/>
          </p:cNvSpPr>
          <p:nvPr>
            <p:ph type="body" idx="1"/>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1_Title Only 2">
  <p:cSld name="1_Title Only 2">
    <p:spTree>
      <p:nvGrpSpPr>
        <p:cNvPr id="1" name="Shape 297"/>
        <p:cNvGrpSpPr/>
        <p:nvPr/>
      </p:nvGrpSpPr>
      <p:grpSpPr>
        <a:xfrm>
          <a:off x="0" y="0"/>
          <a:ext cx="0" cy="0"/>
          <a:chOff x="0" y="0"/>
          <a:chExt cx="0" cy="0"/>
        </a:xfrm>
      </p:grpSpPr>
      <p:sp>
        <p:nvSpPr>
          <p:cNvPr id="298" name="Google Shape;298;p11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9" name="Google Shape;299;p11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00" name="Google Shape;300;p112"/>
          <p:cNvPicPr preferRelativeResize="0"/>
          <p:nvPr/>
        </p:nvPicPr>
        <p:blipFill rotWithShape="1">
          <a:blip r:embed="rId2">
            <a:alphaModFix/>
          </a:blip>
          <a:srcRect/>
          <a:stretch/>
        </p:blipFill>
        <p:spPr>
          <a:xfrm>
            <a:off x="10958222" y="6330789"/>
            <a:ext cx="1136199" cy="505373"/>
          </a:xfrm>
          <a:prstGeom prst="rect">
            <a:avLst/>
          </a:prstGeom>
          <a:noFill/>
          <a:ln>
            <a:noFill/>
          </a:ln>
        </p:spPr>
      </p:pic>
      <p:sp>
        <p:nvSpPr>
          <p:cNvPr id="301" name="Google Shape;301;p112"/>
          <p:cNvSpPr txBox="1">
            <a:spLocks noGrp="1"/>
          </p:cNvSpPr>
          <p:nvPr>
            <p:ph type="body" idx="1"/>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45"/>
        <p:cNvGrpSpPr/>
        <p:nvPr/>
      </p:nvGrpSpPr>
      <p:grpSpPr>
        <a:xfrm>
          <a:off x="0" y="0"/>
          <a:ext cx="0" cy="0"/>
          <a:chOff x="0" y="0"/>
          <a:chExt cx="0" cy="0"/>
        </a:xfrm>
      </p:grpSpPr>
      <p:sp>
        <p:nvSpPr>
          <p:cNvPr id="46" name="Google Shape;46;p77"/>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Cycle de surveillance de la santé publique</a:t>
            </a:r>
            <a:endParaRPr sz="4400" dirty="0">
              <a:solidFill>
                <a:schemeClr val="dk1"/>
              </a:solidFill>
              <a:latin typeface="Franklin Gothic Medium" panose="020B0603020102020204" pitchFamily="34" charset="0"/>
              <a:ea typeface="Arial"/>
              <a:cs typeface="Arial"/>
              <a:sym typeface="Arial"/>
            </a:endParaRPr>
          </a:p>
        </p:txBody>
      </p:sp>
      <p:sp>
        <p:nvSpPr>
          <p:cNvPr id="47" name="Google Shape;47;p7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8" name="Google Shape;48;p7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9" name="Google Shape;49;p7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0" name="Google Shape;50;p77"/>
          <p:cNvPicPr preferRelativeResize="0"/>
          <p:nvPr/>
        </p:nvPicPr>
        <p:blipFill rotWithShape="1">
          <a:blip r:embed="rId3">
            <a:alphaModFix/>
          </a:blip>
          <a:srcRect/>
          <a:stretch/>
        </p:blipFill>
        <p:spPr>
          <a:xfrm>
            <a:off x="11057248" y="6241802"/>
            <a:ext cx="938147" cy="594360"/>
          </a:xfrm>
          <a:prstGeom prst="rect">
            <a:avLst/>
          </a:prstGeom>
          <a:noFill/>
          <a:ln>
            <a:noFill/>
          </a:ln>
        </p:spPr>
      </p:pic>
      <p:graphicFrame>
        <p:nvGraphicFramePr>
          <p:cNvPr id="2" name="Diagram 1">
            <a:extLst>
              <a:ext uri="{FF2B5EF4-FFF2-40B4-BE49-F238E27FC236}">
                <a16:creationId xmlns:a16="http://schemas.microsoft.com/office/drawing/2014/main" id="{E9740F62-A185-6EB1-1502-2C111C390BE1}"/>
              </a:ext>
            </a:extLst>
          </p:cNvPr>
          <p:cNvGraphicFramePr/>
          <p:nvPr userDrawn="1">
            <p:extLst>
              <p:ext uri="{D42A27DB-BD31-4B8C-83A1-F6EECF244321}">
                <p14:modId xmlns:p14="http://schemas.microsoft.com/office/powerpoint/2010/main" val="1361393346"/>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2_Activity">
  <p:cSld name="2_Activity">
    <p:spTree>
      <p:nvGrpSpPr>
        <p:cNvPr id="1" name="Shape 302"/>
        <p:cNvGrpSpPr/>
        <p:nvPr/>
      </p:nvGrpSpPr>
      <p:grpSpPr>
        <a:xfrm>
          <a:off x="0" y="0"/>
          <a:ext cx="0" cy="0"/>
          <a:chOff x="0" y="0"/>
          <a:chExt cx="0" cy="0"/>
        </a:xfrm>
      </p:grpSpPr>
      <p:sp>
        <p:nvSpPr>
          <p:cNvPr id="303" name="Google Shape;303;p11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304" name="Google Shape;304;p11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305" name="Google Shape;305;p11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06" name="Google Shape;306;p113"/>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307" name="Google Shape;307;p11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1_Custom Layout 2">
  <p:cSld name="1_Custom Layout 2">
    <p:spTree>
      <p:nvGrpSpPr>
        <p:cNvPr id="1" name="Shape 308"/>
        <p:cNvGrpSpPr/>
        <p:nvPr/>
      </p:nvGrpSpPr>
      <p:grpSpPr>
        <a:xfrm>
          <a:off x="0" y="0"/>
          <a:ext cx="0" cy="0"/>
          <a:chOff x="0" y="0"/>
          <a:chExt cx="0" cy="0"/>
        </a:xfrm>
      </p:grpSpPr>
      <p:sp>
        <p:nvSpPr>
          <p:cNvPr id="309" name="Google Shape;309;p114"/>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0" name="Google Shape;310;p11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11" name="Google Shape;311;p11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12" name="Google Shape;312;p114"/>
          <p:cNvPicPr preferRelativeResize="0"/>
          <p:nvPr/>
        </p:nvPicPr>
        <p:blipFill rotWithShape="1">
          <a:blip r:embed="rId2">
            <a:alphaModFix/>
          </a:blip>
          <a:srcRect/>
          <a:stretch/>
        </p:blipFill>
        <p:spPr>
          <a:xfrm>
            <a:off x="10958222" y="6330789"/>
            <a:ext cx="1136199" cy="505373"/>
          </a:xfrm>
          <a:prstGeom prst="rect">
            <a:avLst/>
          </a:prstGeom>
          <a:noFill/>
          <a:ln>
            <a:noFill/>
          </a:ln>
        </p:spPr>
      </p:pic>
      <p:sp>
        <p:nvSpPr>
          <p:cNvPr id="313" name="Google Shape;313;p114"/>
          <p:cNvSpPr txBox="1">
            <a:spLocks noGrp="1"/>
          </p:cNvSpPr>
          <p:nvPr>
            <p:ph type="body" idx="2"/>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Activity2">
  <p:cSld name="Activity2">
    <p:spTree>
      <p:nvGrpSpPr>
        <p:cNvPr id="1" name="Shape 314"/>
        <p:cNvGrpSpPr/>
        <p:nvPr/>
      </p:nvGrpSpPr>
      <p:grpSpPr>
        <a:xfrm>
          <a:off x="0" y="0"/>
          <a:ext cx="0" cy="0"/>
          <a:chOff x="0" y="0"/>
          <a:chExt cx="0" cy="0"/>
        </a:xfrm>
      </p:grpSpPr>
      <p:sp>
        <p:nvSpPr>
          <p:cNvPr id="315" name="Google Shape;315;p115"/>
          <p:cNvSpPr txBox="1">
            <a:spLocks noGrp="1"/>
          </p:cNvSpPr>
          <p:nvPr>
            <p:ph type="title"/>
          </p:nvPr>
        </p:nvSpPr>
        <p:spPr>
          <a:xfrm>
            <a:off x="838200" y="0"/>
            <a:ext cx="9752215"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316" name="Google Shape;316;p11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317" name="Google Shape;317;p11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18" name="Google Shape;318;p115"/>
          <p:cNvPicPr preferRelativeResize="0"/>
          <p:nvPr/>
        </p:nvPicPr>
        <p:blipFill rotWithShape="1">
          <a:blip r:embed="rId3">
            <a:alphaModFix/>
          </a:blip>
          <a:srcRect/>
          <a:stretch/>
        </p:blipFill>
        <p:spPr>
          <a:xfrm>
            <a:off x="10958222" y="6330789"/>
            <a:ext cx="1136199" cy="505373"/>
          </a:xfrm>
          <a:prstGeom prst="rect">
            <a:avLst/>
          </a:prstGeom>
          <a:noFill/>
          <a:ln>
            <a:noFill/>
          </a:ln>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One Health">
  <p:cSld name="1_One Health">
    <p:spTree>
      <p:nvGrpSpPr>
        <p:cNvPr id="1" name="Shape 319"/>
        <p:cNvGrpSpPr/>
        <p:nvPr/>
      </p:nvGrpSpPr>
      <p:grpSpPr>
        <a:xfrm>
          <a:off x="0" y="0"/>
          <a:ext cx="0" cy="0"/>
          <a:chOff x="0" y="0"/>
          <a:chExt cx="0" cy="0"/>
        </a:xfrm>
      </p:grpSpPr>
      <p:sp>
        <p:nvSpPr>
          <p:cNvPr id="320" name="Google Shape;320;p11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21" name="Google Shape;321;p11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322" name="Google Shape;322;p116"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323" name="Google Shape;323;p11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24" name="Google Shape;324;p116"/>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325" name="Google Shape;325;p116"/>
          <p:cNvSpPr txBox="1">
            <a:spLocks noGrp="1"/>
          </p:cNvSpPr>
          <p:nvPr>
            <p:ph type="body" idx="2"/>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3_Discovery_Dialogue">
  <p:cSld name="3_Discovery_Dialogue">
    <p:spTree>
      <p:nvGrpSpPr>
        <p:cNvPr id="1" name="Shape 326"/>
        <p:cNvGrpSpPr/>
        <p:nvPr/>
      </p:nvGrpSpPr>
      <p:grpSpPr>
        <a:xfrm>
          <a:off x="0" y="0"/>
          <a:ext cx="0" cy="0"/>
          <a:chOff x="0" y="0"/>
          <a:chExt cx="0" cy="0"/>
        </a:xfrm>
      </p:grpSpPr>
      <p:pic>
        <p:nvPicPr>
          <p:cNvPr id="327" name="Google Shape;327;p117"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328" name="Google Shape;328;p117"/>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29" name="Google Shape;329;p11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30" name="Google Shape;330;p11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31" name="Google Shape;331;p117"/>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332" name="Google Shape;332;p117"/>
          <p:cNvSpPr txBox="1">
            <a:spLocks noGrp="1"/>
          </p:cNvSpPr>
          <p:nvPr>
            <p:ph type="body" idx="2"/>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3_Activity">
  <p:cSld name="3_Activity">
    <p:spTree>
      <p:nvGrpSpPr>
        <p:cNvPr id="1" name="Shape 333"/>
        <p:cNvGrpSpPr/>
        <p:nvPr/>
      </p:nvGrpSpPr>
      <p:grpSpPr>
        <a:xfrm>
          <a:off x="0" y="0"/>
          <a:ext cx="0" cy="0"/>
          <a:chOff x="0" y="0"/>
          <a:chExt cx="0" cy="0"/>
        </a:xfrm>
      </p:grpSpPr>
      <p:sp>
        <p:nvSpPr>
          <p:cNvPr id="334" name="Google Shape;334;p11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335" name="Google Shape;335;p118"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336" name="Google Shape;336;p1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37" name="Google Shape;337;p118"/>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338" name="Google Shape;338;p118"/>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Participate Exercise Book.</a:t>
            </a:r>
            <a:endParaRPr sz="2800" strike="sngStrike">
              <a:solidFill>
                <a:schemeClr val="dk1"/>
              </a:solidFill>
              <a:latin typeface="Arial"/>
              <a:ea typeface="Arial"/>
              <a:cs typeface="Arial"/>
              <a:sym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_Activity_Answer">
  <p:cSld name="1_Activity_Answer">
    <p:spTree>
      <p:nvGrpSpPr>
        <p:cNvPr id="1" name="Shape 339"/>
        <p:cNvGrpSpPr/>
        <p:nvPr/>
      </p:nvGrpSpPr>
      <p:grpSpPr>
        <a:xfrm>
          <a:off x="0" y="0"/>
          <a:ext cx="0" cy="0"/>
          <a:chOff x="0" y="0"/>
          <a:chExt cx="0" cy="0"/>
        </a:xfrm>
      </p:grpSpPr>
      <p:pic>
        <p:nvPicPr>
          <p:cNvPr id="340" name="Google Shape;340;p119"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341" name="Google Shape;341;p11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42" name="Google Shape;342;p119"/>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43" name="Google Shape;343;p11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44" name="Google Shape;344;p119"/>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345" name="Google Shape;345;p119"/>
          <p:cNvSpPr txBox="1">
            <a:spLocks noGrp="1"/>
          </p:cNvSpPr>
          <p:nvPr>
            <p:ph type="body" idx="2"/>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1_Comparison">
  <p:cSld name="1_Comparison">
    <p:spTree>
      <p:nvGrpSpPr>
        <p:cNvPr id="1" name="Shape 346"/>
        <p:cNvGrpSpPr/>
        <p:nvPr/>
      </p:nvGrpSpPr>
      <p:grpSpPr>
        <a:xfrm>
          <a:off x="0" y="0"/>
          <a:ext cx="0" cy="0"/>
          <a:chOff x="0" y="0"/>
          <a:chExt cx="0" cy="0"/>
        </a:xfrm>
      </p:grpSpPr>
      <p:sp>
        <p:nvSpPr>
          <p:cNvPr id="347" name="Google Shape;347;p120"/>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48" name="Google Shape;348;p120"/>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349" name="Google Shape;349;p120"/>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50" name="Google Shape;350;p120"/>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351" name="Google Shape;351;p120"/>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52" name="Google Shape;352;p1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53" name="Google Shape;353;p120"/>
          <p:cNvPicPr preferRelativeResize="0"/>
          <p:nvPr/>
        </p:nvPicPr>
        <p:blipFill rotWithShape="1">
          <a:blip r:embed="rId2">
            <a:alphaModFix/>
          </a:blip>
          <a:srcRect/>
          <a:stretch/>
        </p:blipFill>
        <p:spPr>
          <a:xfrm>
            <a:off x="10958222" y="6330789"/>
            <a:ext cx="1136199" cy="505373"/>
          </a:xfrm>
          <a:prstGeom prst="rect">
            <a:avLst/>
          </a:prstGeom>
          <a:noFill/>
          <a:ln>
            <a:noFill/>
          </a:ln>
        </p:spPr>
      </p:pic>
      <p:sp>
        <p:nvSpPr>
          <p:cNvPr id="354" name="Google Shape;354;p120"/>
          <p:cNvSpPr txBox="1">
            <a:spLocks noGrp="1"/>
          </p:cNvSpPr>
          <p:nvPr>
            <p:ph type="body" idx="5"/>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355"/>
        <p:cNvGrpSpPr/>
        <p:nvPr/>
      </p:nvGrpSpPr>
      <p:grpSpPr>
        <a:xfrm>
          <a:off x="0" y="0"/>
          <a:ext cx="0" cy="0"/>
          <a:chOff x="0" y="0"/>
          <a:chExt cx="0" cy="0"/>
        </a:xfrm>
      </p:grpSpPr>
      <p:sp>
        <p:nvSpPr>
          <p:cNvPr id="356" name="Google Shape;356;p121"/>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7" name="Google Shape;357;p1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58" name="Google Shape;358;p121"/>
          <p:cNvPicPr preferRelativeResize="0"/>
          <p:nvPr/>
        </p:nvPicPr>
        <p:blipFill rotWithShape="1">
          <a:blip r:embed="rId2">
            <a:alphaModFix/>
          </a:blip>
          <a:srcRect/>
          <a:stretch/>
        </p:blipFill>
        <p:spPr>
          <a:xfrm>
            <a:off x="10958222" y="6330789"/>
            <a:ext cx="1136199" cy="505373"/>
          </a:xfrm>
          <a:prstGeom prst="rect">
            <a:avLst/>
          </a:prstGeom>
          <a:noFill/>
          <a:ln>
            <a:noFill/>
          </a:ln>
        </p:spPr>
      </p:pic>
      <p:sp>
        <p:nvSpPr>
          <p:cNvPr id="359" name="Google Shape;359;p121"/>
          <p:cNvSpPr txBox="1">
            <a:spLocks noGrp="1"/>
          </p:cNvSpPr>
          <p:nvPr>
            <p:ph type="body" idx="1"/>
          </p:nvPr>
        </p:nvSpPr>
        <p:spPr>
          <a:xfrm>
            <a:off x="838199" y="6413863"/>
            <a:ext cx="10030395" cy="232743"/>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228600" algn="r" rtl="0">
              <a:lnSpc>
                <a:spcPct val="100000"/>
              </a:lnSpc>
              <a:spcBef>
                <a:spcPts val="500"/>
              </a:spcBef>
              <a:spcAft>
                <a:spcPts val="0"/>
              </a:spcAft>
              <a:buClr>
                <a:srgbClr val="109648"/>
              </a:buClr>
              <a:buSzPts val="1200"/>
              <a:buFont typeface="Arial"/>
              <a:buNone/>
              <a:defRPr sz="12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51"/>
        <p:cNvGrpSpPr/>
        <p:nvPr/>
      </p:nvGrpSpPr>
      <p:grpSpPr>
        <a:xfrm>
          <a:off x="0" y="0"/>
          <a:ext cx="0" cy="0"/>
          <a:chOff x="0" y="0"/>
          <a:chExt cx="0" cy="0"/>
        </a:xfrm>
      </p:grpSpPr>
      <p:sp>
        <p:nvSpPr>
          <p:cNvPr id="52" name="Google Shape;52;p7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3" name="Google Shape;53;p7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4" name="Google Shape;54;p7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 name="Google Shape;55;p7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6" name="Google Shape;56;p7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7" name="Google Shape;57;p7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58"/>
        <p:cNvGrpSpPr/>
        <p:nvPr/>
      </p:nvGrpSpPr>
      <p:grpSpPr>
        <a:xfrm>
          <a:off x="0" y="0"/>
          <a:ext cx="0" cy="0"/>
          <a:chOff x="0" y="0"/>
          <a:chExt cx="0" cy="0"/>
        </a:xfrm>
      </p:grpSpPr>
      <p:sp>
        <p:nvSpPr>
          <p:cNvPr id="59" name="Google Shape;59;p7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Google Shape;60;p7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1" name="Google Shape;61;p7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2" name="Google Shape;62;p7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3" name="Google Shape;63;p7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4" name="Google Shape;64;p7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65"/>
        <p:cNvGrpSpPr/>
        <p:nvPr/>
      </p:nvGrpSpPr>
      <p:grpSpPr>
        <a:xfrm>
          <a:off x="0" y="0"/>
          <a:ext cx="0" cy="0"/>
          <a:chOff x="0" y="0"/>
          <a:chExt cx="0" cy="0"/>
        </a:xfrm>
      </p:grpSpPr>
      <p:pic>
        <p:nvPicPr>
          <p:cNvPr id="66" name="Google Shape;66;p8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67" name="Google Shape;67;p8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8" name="Google Shape;68;p80"/>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9" name="Google Shape;69;p8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 name="Google Shape;70;p8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1" name="Google Shape;71;p8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2" name="Google Shape;72;p8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73"/>
        <p:cNvGrpSpPr/>
        <p:nvPr/>
      </p:nvGrpSpPr>
      <p:grpSpPr>
        <a:xfrm>
          <a:off x="0" y="0"/>
          <a:ext cx="0" cy="0"/>
          <a:chOff x="0" y="0"/>
          <a:chExt cx="0" cy="0"/>
        </a:xfrm>
      </p:grpSpPr>
      <p:pic>
        <p:nvPicPr>
          <p:cNvPr id="74" name="Google Shape;74;p81"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75" name="Google Shape;75;p8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6" name="Google Shape;76;p81"/>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7" name="Google Shape;77;p8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 name="Google Shape;78;p8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9" name="Google Shape;79;p8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0" name="Google Shape;80;p8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81"/>
        <p:cNvGrpSpPr/>
        <p:nvPr/>
      </p:nvGrpSpPr>
      <p:grpSpPr>
        <a:xfrm>
          <a:off x="0" y="0"/>
          <a:ext cx="0" cy="0"/>
          <a:chOff x="0" y="0"/>
          <a:chExt cx="0" cy="0"/>
        </a:xfrm>
      </p:grpSpPr>
      <p:sp>
        <p:nvSpPr>
          <p:cNvPr id="82" name="Google Shape;82;p8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3" name="Google Shape;83;p8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4" name="Google Shape;84;p8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5" name="Google Shape;85;p8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6" name="Google Shape;86;p8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7" name="Google Shape;87;p82"/>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88" name="Google Shape;88;p82"/>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73"/>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73"/>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73"/>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3" name="Google Shape;13;p73"/>
          <p:cNvSpPr/>
          <p:nvPr/>
        </p:nvSpPr>
        <p:spPr>
          <a:xfrm>
            <a:off x="0" y="6672263"/>
            <a:ext cx="12192000" cy="203200"/>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2.jpg"/><Relationship Id="rId7"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1.jpg"/></Relationships>
</file>

<file path=ppt/slides/_rels/slide19.xml.rels><?xml version="1.0" encoding="UTF-8" standalone="yes"?>
<Relationships xmlns="http://schemas.openxmlformats.org/package/2006/relationships"><Relationship Id="rId3" Type="http://schemas.openxmlformats.org/officeDocument/2006/relationships/hyperlink" Target="https://www.eurosurveillance.org/content/10.2807/1560-7917.ES2013.18.39.20592"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gis.cdc.gov/grasp/fluview/mortality.html" TargetMode="External"/><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chart" Target="../charts/chart7.xml"/></Relationships>
</file>

<file path=ppt/slides/_rels/slide3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hyperlink" Target="http://gis.cdc.gov/grasp/fluview/mortality.html"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hyperlink" Target="https://www.cdc.gov/flu/weekly/weeklyarchives2017-2018/Week28.htm"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s://www.epa.gov/system/files/documents/2021-07/parameter-factsheet_e.-coli.pdf" TargetMode="External"/><Relationship Id="rId2" Type="http://schemas.openxmlformats.org/officeDocument/2006/relationships/notesSlide" Target="../notesSlides/notesSlide45.xml"/><Relationship Id="rId1" Type="http://schemas.openxmlformats.org/officeDocument/2006/relationships/slideLayout" Target="../slideLayouts/slideLayout8.xml"/><Relationship Id="rId4" Type="http://schemas.openxmlformats.org/officeDocument/2006/relationships/chart" Target="../charts/char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8.xml"/><Relationship Id="rId1" Type="http://schemas.openxmlformats.org/officeDocument/2006/relationships/slideLayout" Target="../slideLayouts/slideLayout6.xml"/><Relationship Id="rId5" Type="http://schemas.openxmlformats.org/officeDocument/2006/relationships/image" Target="../media/image25.jpg"/><Relationship Id="rId4" Type="http://schemas.openxmlformats.org/officeDocument/2006/relationships/image" Target="../media/image24.jp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58.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5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59.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60.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60.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64.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https://doi.org/10.1016/j.prevetmed.2018.10.005" TargetMode="External"/><Relationship Id="rId2" Type="http://schemas.openxmlformats.org/officeDocument/2006/relationships/notesSlide" Target="../notesSlides/notesSlide66.xml"/><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7.xml"/><Relationship Id="rId1" Type="http://schemas.openxmlformats.org/officeDocument/2006/relationships/slideLayout" Target="../slideLayouts/slideLayout11.xml"/><Relationship Id="rId4" Type="http://schemas.openxmlformats.org/officeDocument/2006/relationships/hyperlink" Target="https://doi.org/10.1016/j.scitotenv.2022.154890" TargetMode="External"/></Relationships>
</file>

<file path=ppt/slides/_rels/slide68.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68.xml"/><Relationship Id="rId1" Type="http://schemas.openxmlformats.org/officeDocument/2006/relationships/slideLayout" Target="../slideLayouts/slideLayout11.xml"/><Relationship Id="rId5" Type="http://schemas.openxmlformats.org/officeDocument/2006/relationships/hyperlink" Target="https://www.cdc.gov/nceh/hsb/elearning/toi/Mod7_International_Case_Study_April2018-H.pdf" TargetMode="External"/><Relationship Id="rId4" Type="http://schemas.openxmlformats.org/officeDocument/2006/relationships/image" Target="../media/image7.png"/></Relationships>
</file>

<file path=ppt/slides/_rels/slide69.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69.xml"/><Relationship Id="rId1" Type="http://schemas.openxmlformats.org/officeDocument/2006/relationships/slideLayout" Target="../slideLayouts/slideLayout11.xml"/><Relationship Id="rId5" Type="http://schemas.openxmlformats.org/officeDocument/2006/relationships/hyperlink" Target="https://www.cdc.gov/nceh/hsb/elearning/toi/Mod7_International_Case_Study_April2018-H.pdf" TargetMode="Externa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0.xml"/><Relationship Id="rId1" Type="http://schemas.openxmlformats.org/officeDocument/2006/relationships/slideLayout" Target="../slideLayouts/slideLayout11.xml"/><Relationship Id="rId5" Type="http://schemas.openxmlformats.org/officeDocument/2006/relationships/chart" Target="../charts/chart22.xml"/><Relationship Id="rId4" Type="http://schemas.openxmlformats.org/officeDocument/2006/relationships/hyperlink" Target="https://www.cdc.gov/nceh/hsb/elearning/toi/Mod7_International_Case_Study_April2018-H.pdf" TargetMode="Externa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1"/>
          <p:cNvSpPr txBox="1">
            <a:spLocks noGrp="1"/>
          </p:cNvSpPr>
          <p:nvPr>
            <p:ph type="body" idx="1"/>
          </p:nvPr>
        </p:nvSpPr>
        <p:spPr>
          <a:xfrm>
            <a:off x="521601" y="2634732"/>
            <a:ext cx="8540115" cy="15885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dirty="0">
                <a:latin typeface="Franklin Gothic Medium" panose="020B0603020102020204" pitchFamily="34" charset="0"/>
              </a:rPr>
              <a:t>Interprétation des données</a:t>
            </a:r>
            <a:endParaRPr dirty="0">
              <a:latin typeface="Franklin Gothic Medium" panose="020B0603020102020204" pitchFamily="34" charset="0"/>
            </a:endParaRPr>
          </a:p>
        </p:txBody>
      </p:sp>
      <p:sp>
        <p:nvSpPr>
          <p:cNvPr id="366" name="Google Shape;366;p1"/>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dirty="0"/>
              <a:t>Atelier 1</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1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4000" dirty="0">
                <a:latin typeface="Franklin Gothic Medium" panose="020B0603020102020204" pitchFamily="34" charset="0"/>
              </a:rPr>
              <a:t>Langage clair et simple : Pratique 1 Réponses</a:t>
            </a:r>
            <a:endParaRPr dirty="0">
              <a:latin typeface="Franklin Gothic Medium" panose="020B0603020102020204" pitchFamily="34" charset="0"/>
            </a:endParaRPr>
          </a:p>
        </p:txBody>
      </p:sp>
      <p:sp>
        <p:nvSpPr>
          <p:cNvPr id="435" name="Google Shape;435;p10"/>
          <p:cNvSpPr/>
          <p:nvPr/>
        </p:nvSpPr>
        <p:spPr>
          <a:xfrm>
            <a:off x="834963" y="1422718"/>
            <a:ext cx="4918879" cy="4793083"/>
          </a:xfrm>
          <a:prstGeom prst="roundRect">
            <a:avLst>
              <a:gd name="adj" fmla="val 16667"/>
            </a:avLst>
          </a:prstGeom>
          <a:noFill/>
          <a:ln w="76200" cap="flat" cmpd="sng">
            <a:solidFill>
              <a:srgbClr val="F794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36" name="Google Shape;436;p10"/>
          <p:cNvSpPr txBox="1"/>
          <p:nvPr/>
        </p:nvSpPr>
        <p:spPr>
          <a:xfrm>
            <a:off x="1104940" y="1927488"/>
            <a:ext cx="4378924" cy="37907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600" dirty="0">
                <a:solidFill>
                  <a:schemeClr val="dk1"/>
                </a:solidFill>
                <a:latin typeface="Arial"/>
                <a:ea typeface="Arial"/>
                <a:cs typeface="Arial"/>
                <a:sym typeface="Arial"/>
              </a:rPr>
              <a:t>Patients atteints de dengue, </a:t>
            </a:r>
            <a:endParaRPr dirty="0"/>
          </a:p>
          <a:p>
            <a:pPr marL="0" marR="0" lvl="0" indent="0" algn="ctr" rtl="0">
              <a:spcBef>
                <a:spcPts val="0"/>
              </a:spcBef>
              <a:spcAft>
                <a:spcPts val="0"/>
              </a:spcAft>
              <a:buNone/>
            </a:pPr>
            <a:r>
              <a:rPr lang="fr-FR" sz="2600" dirty="0">
                <a:solidFill>
                  <a:schemeClr val="dk1"/>
                </a:solidFill>
                <a:latin typeface="Arial"/>
                <a:ea typeface="Arial"/>
                <a:cs typeface="Arial"/>
                <a:sym typeface="Arial"/>
              </a:rPr>
              <a:t>Province H, 2023</a:t>
            </a:r>
            <a:endParaRPr dirty="0"/>
          </a:p>
          <a:p>
            <a:pPr marL="0" marR="0" lvl="0" indent="0" algn="l" rtl="0">
              <a:spcBef>
                <a:spcPts val="1000"/>
              </a:spcBef>
              <a:spcAft>
                <a:spcPts val="0"/>
              </a:spcAft>
              <a:buNone/>
            </a:pPr>
            <a:r>
              <a:rPr lang="fr-FR" sz="2000" dirty="0">
                <a:solidFill>
                  <a:schemeClr val="dk1"/>
                </a:solidFill>
                <a:latin typeface="Arial"/>
                <a:ea typeface="Arial"/>
                <a:cs typeface="Arial"/>
                <a:sym typeface="Arial"/>
              </a:rPr>
              <a:t>L'âge moyen des cas de dengue dans la province H en 2023 était légèrement supérieur à 30 ans. La valeur médiane ou âge moyen était de 28 ans, ce qui signifie que la moitié des cas avait moins de 28 ans et l'autre moitié était plus âgée. L'âge des cas allait de moins d'un an </a:t>
            </a:r>
            <a:br>
              <a:rPr lang="fr-FR" sz="2000" dirty="0">
                <a:solidFill>
                  <a:schemeClr val="dk1"/>
                </a:solidFill>
                <a:latin typeface="Arial"/>
                <a:ea typeface="Arial"/>
                <a:cs typeface="Arial"/>
                <a:sym typeface="Arial"/>
              </a:rPr>
            </a:br>
            <a:r>
              <a:rPr lang="fr-FR" sz="2000" dirty="0">
                <a:solidFill>
                  <a:schemeClr val="dk1"/>
                </a:solidFill>
                <a:latin typeface="Arial"/>
                <a:ea typeface="Arial"/>
                <a:cs typeface="Arial"/>
                <a:sym typeface="Arial"/>
              </a:rPr>
              <a:t>à 91 ans.</a:t>
            </a:r>
            <a:endParaRPr sz="2000" dirty="0"/>
          </a:p>
        </p:txBody>
      </p:sp>
      <p:sp>
        <p:nvSpPr>
          <p:cNvPr id="437" name="Google Shape;437;p10"/>
          <p:cNvSpPr txBox="1"/>
          <p:nvPr/>
        </p:nvSpPr>
        <p:spPr>
          <a:xfrm>
            <a:off x="6662071" y="1927488"/>
            <a:ext cx="4470459" cy="428831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600" dirty="0">
                <a:solidFill>
                  <a:schemeClr val="dk1"/>
                </a:solidFill>
                <a:latin typeface="Arial"/>
                <a:ea typeface="Arial"/>
                <a:cs typeface="Arial"/>
                <a:sym typeface="Arial"/>
              </a:rPr>
              <a:t>Le diabète, </a:t>
            </a:r>
            <a:endParaRPr dirty="0"/>
          </a:p>
          <a:p>
            <a:pPr marL="0" marR="0" lvl="0" indent="0" algn="ctr" rtl="0">
              <a:spcBef>
                <a:spcPts val="0"/>
              </a:spcBef>
              <a:spcAft>
                <a:spcPts val="0"/>
              </a:spcAft>
              <a:buNone/>
            </a:pPr>
            <a:r>
              <a:rPr lang="fr-FR" sz="2600" dirty="0">
                <a:solidFill>
                  <a:schemeClr val="dk1"/>
                </a:solidFill>
                <a:latin typeface="Arial"/>
                <a:ea typeface="Arial"/>
                <a:cs typeface="Arial"/>
                <a:sym typeface="Arial"/>
              </a:rPr>
              <a:t>District M, 2023</a:t>
            </a:r>
            <a:endParaRPr dirty="0"/>
          </a:p>
          <a:p>
            <a:pPr marL="0" marR="0" lvl="0" indent="0" algn="l" rtl="0">
              <a:spcBef>
                <a:spcPts val="1000"/>
              </a:spcBef>
              <a:spcAft>
                <a:spcPts val="0"/>
              </a:spcAft>
              <a:buNone/>
            </a:pPr>
            <a:r>
              <a:rPr lang="fr-FR" sz="2000" dirty="0">
                <a:solidFill>
                  <a:schemeClr val="dk1"/>
                </a:solidFill>
                <a:sym typeface="Arial"/>
              </a:rPr>
              <a:t>Dans le district M en 2023, l'incidence était de 4 pour 1 000 adultes, ce qui signifie que 4 nouveaux cas de diabète ont été diagnostiqués en 2017 pour 1 000 adultes dans le district. La prévalence était de 6,9 %, ce qui signifie que 6,9 % (ou un peu moins de 7 %) de la population adulte était atteinte de diabète.</a:t>
            </a:r>
            <a:endParaRPr sz="2000" dirty="0"/>
          </a:p>
          <a:p>
            <a:pPr marL="0" marR="0" lvl="0" indent="0" algn="l" rtl="0">
              <a:spcBef>
                <a:spcPts val="1000"/>
              </a:spcBef>
              <a:spcAft>
                <a:spcPts val="0"/>
              </a:spcAft>
              <a:buNone/>
            </a:pPr>
            <a:endParaRPr sz="2400" dirty="0">
              <a:solidFill>
                <a:schemeClr val="dk1"/>
              </a:solidFill>
              <a:latin typeface="Arial"/>
              <a:ea typeface="Arial"/>
              <a:cs typeface="Arial"/>
              <a:sym typeface="Arial"/>
            </a:endParaRPr>
          </a:p>
        </p:txBody>
      </p:sp>
      <p:sp>
        <p:nvSpPr>
          <p:cNvPr id="438" name="Google Shape;438;p10"/>
          <p:cNvSpPr/>
          <p:nvPr/>
        </p:nvSpPr>
        <p:spPr>
          <a:xfrm>
            <a:off x="6437565" y="1422718"/>
            <a:ext cx="4919472" cy="4793083"/>
          </a:xfrm>
          <a:prstGeom prst="roundRect">
            <a:avLst>
              <a:gd name="adj" fmla="val 16667"/>
            </a:avLst>
          </a:prstGeom>
          <a:noFill/>
          <a:ln w="762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endParaRPr/>
          </a:p>
          <a:p>
            <a:pPr marL="0" lvl="0" indent="0" algn="ctr" rtl="0">
              <a:lnSpc>
                <a:spcPct val="100000"/>
              </a:lnSpc>
              <a:spcBef>
                <a:spcPts val="1000"/>
              </a:spcBef>
              <a:spcAft>
                <a:spcPts val="0"/>
              </a:spcAft>
              <a:buClr>
                <a:schemeClr val="dk1"/>
              </a:buClr>
              <a:buSzPts val="2800"/>
              <a:buNone/>
            </a:pPr>
            <a:r>
              <a:rPr lang="fr-FR"/>
              <a:t>Comment décririez-vous ces résultats en langage clair ?</a:t>
            </a:r>
            <a:endParaRPr/>
          </a:p>
          <a:p>
            <a:pPr marL="0" lvl="0" indent="0" algn="l" rtl="0">
              <a:lnSpc>
                <a:spcPct val="100000"/>
              </a:lnSpc>
              <a:spcBef>
                <a:spcPts val="1000"/>
              </a:spcBef>
              <a:spcAft>
                <a:spcPts val="0"/>
              </a:spcAft>
              <a:buClr>
                <a:schemeClr val="dk1"/>
              </a:buClr>
              <a:buSzPts val="2800"/>
              <a:buNone/>
            </a:pPr>
            <a:endParaRPr/>
          </a:p>
          <a:p>
            <a:pPr marL="0" lvl="0" indent="0" algn="l" rtl="0">
              <a:lnSpc>
                <a:spcPct val="100000"/>
              </a:lnSpc>
              <a:spcBef>
                <a:spcPts val="1000"/>
              </a:spcBef>
              <a:spcAft>
                <a:spcPts val="0"/>
              </a:spcAft>
              <a:buClr>
                <a:schemeClr val="dk1"/>
              </a:buClr>
              <a:buSzPts val="600"/>
              <a:buNone/>
            </a:pPr>
            <a:endParaRPr sz="600">
              <a:latin typeface="Arial"/>
              <a:ea typeface="Arial"/>
              <a:cs typeface="Arial"/>
              <a:sym typeface="Arial"/>
            </a:endParaRPr>
          </a:p>
        </p:txBody>
      </p:sp>
      <p:sp>
        <p:nvSpPr>
          <p:cNvPr id="445" name="Google Shape;445;p1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Langage clair et simple : Pratique 2</a:t>
            </a:r>
            <a:endParaRPr dirty="0">
              <a:latin typeface="Franklin Gothic Medium" panose="020B0603020102020204" pitchFamily="34" charset="0"/>
            </a:endParaRPr>
          </a:p>
        </p:txBody>
      </p:sp>
      <p:grpSp>
        <p:nvGrpSpPr>
          <p:cNvPr id="446" name="Google Shape;446;p11"/>
          <p:cNvGrpSpPr/>
          <p:nvPr/>
        </p:nvGrpSpPr>
        <p:grpSpPr>
          <a:xfrm>
            <a:off x="834963" y="2899956"/>
            <a:ext cx="4948187" cy="2479186"/>
            <a:chOff x="838200" y="2149329"/>
            <a:chExt cx="4948187" cy="2743200"/>
          </a:xfrm>
        </p:grpSpPr>
        <p:sp>
          <p:nvSpPr>
            <p:cNvPr id="447" name="Google Shape;447;p11"/>
            <p:cNvSpPr/>
            <p:nvPr/>
          </p:nvSpPr>
          <p:spPr>
            <a:xfrm>
              <a:off x="838200" y="2149329"/>
              <a:ext cx="4918879" cy="2743200"/>
            </a:xfrm>
            <a:prstGeom prst="roundRect">
              <a:avLst>
                <a:gd name="adj" fmla="val 16667"/>
              </a:avLst>
            </a:prstGeom>
            <a:noFill/>
            <a:ln w="76200" cap="flat" cmpd="sng">
              <a:solidFill>
                <a:srgbClr val="F794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8" name="Google Shape;448;p11"/>
            <p:cNvSpPr txBox="1"/>
            <p:nvPr/>
          </p:nvSpPr>
          <p:spPr>
            <a:xfrm>
              <a:off x="867509" y="2245236"/>
              <a:ext cx="4918878" cy="21568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dirty="0">
                  <a:solidFill>
                    <a:schemeClr val="dk1"/>
                  </a:solidFill>
                  <a:latin typeface="Arial"/>
                  <a:ea typeface="Arial"/>
                  <a:cs typeface="Arial"/>
                  <a:sym typeface="Arial"/>
                </a:rPr>
                <a:t>Épidémie de choléra, </a:t>
              </a:r>
              <a:endParaRPr dirty="0"/>
            </a:p>
            <a:p>
              <a:pPr marL="0" marR="0" lvl="0" indent="0" algn="ctr" rtl="0">
                <a:spcBef>
                  <a:spcPts val="0"/>
                </a:spcBef>
                <a:spcAft>
                  <a:spcPts val="0"/>
                </a:spcAft>
                <a:buNone/>
              </a:pPr>
              <a:r>
                <a:rPr lang="fr-FR" sz="2800" dirty="0">
                  <a:solidFill>
                    <a:schemeClr val="dk1"/>
                  </a:solidFill>
                  <a:latin typeface="Arial"/>
                  <a:ea typeface="Arial"/>
                  <a:cs typeface="Arial"/>
                  <a:sym typeface="Arial"/>
                </a:rPr>
                <a:t>Village K, 2022</a:t>
              </a:r>
              <a:endParaRPr dirty="0"/>
            </a:p>
            <a:p>
              <a:pPr marL="0" marR="0" lvl="0" indent="-152400" algn="l" rtl="0">
                <a:spcBef>
                  <a:spcPts val="1000"/>
                </a:spcBef>
                <a:spcAft>
                  <a:spcPts val="0"/>
                </a:spcAft>
                <a:buClr>
                  <a:srgbClr val="00953A"/>
                </a:buClr>
                <a:buSzPts val="2400"/>
                <a:buFont typeface="Noto Sans Symbols"/>
                <a:buChar char="▪"/>
              </a:pPr>
              <a:r>
                <a:rPr lang="fr-FR" sz="2400" dirty="0">
                  <a:solidFill>
                    <a:schemeClr val="dk1"/>
                  </a:solidFill>
                  <a:latin typeface="Arial"/>
                  <a:ea typeface="Arial"/>
                  <a:cs typeface="Arial"/>
                  <a:sym typeface="Arial"/>
                </a:rPr>
                <a:t> Taux d'attaque = 6,1</a:t>
              </a:r>
              <a:endParaRPr dirty="0"/>
            </a:p>
            <a:p>
              <a:pPr marL="0" marR="0" lvl="0" indent="-152400" algn="l" rtl="0">
                <a:spcBef>
                  <a:spcPts val="1000"/>
                </a:spcBef>
                <a:spcAft>
                  <a:spcPts val="0"/>
                </a:spcAft>
                <a:buClr>
                  <a:srgbClr val="00953A"/>
                </a:buClr>
                <a:buSzPts val="2400"/>
                <a:buFont typeface="Noto Sans Symbols"/>
                <a:buChar char="▪"/>
              </a:pPr>
              <a:r>
                <a:rPr lang="fr-FR" sz="2400" dirty="0">
                  <a:solidFill>
                    <a:schemeClr val="dk1"/>
                  </a:solidFill>
                  <a:latin typeface="Arial"/>
                  <a:ea typeface="Arial"/>
                  <a:cs typeface="Arial"/>
                  <a:sym typeface="Arial"/>
                </a:rPr>
                <a:t> Taux de létalité = 2,8 %</a:t>
              </a:r>
              <a:endParaRPr sz="1800" dirty="0">
                <a:solidFill>
                  <a:schemeClr val="dk1"/>
                </a:solidFill>
                <a:latin typeface="Arial"/>
                <a:ea typeface="Arial"/>
                <a:cs typeface="Arial"/>
                <a:sym typeface="Arial"/>
              </a:endParaRPr>
            </a:p>
          </p:txBody>
        </p:sp>
      </p:grpSp>
      <p:sp>
        <p:nvSpPr>
          <p:cNvPr id="449" name="Google Shape;449;p11"/>
          <p:cNvSpPr txBox="1"/>
          <p:nvPr/>
        </p:nvSpPr>
        <p:spPr>
          <a:xfrm>
            <a:off x="6452219" y="2899956"/>
            <a:ext cx="4890163" cy="194925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dirty="0">
                <a:solidFill>
                  <a:schemeClr val="dk1"/>
                </a:solidFill>
                <a:latin typeface="Arial"/>
                <a:ea typeface="Arial"/>
                <a:cs typeface="Arial"/>
                <a:sym typeface="Arial"/>
              </a:rPr>
              <a:t>Brucellose chez les bovins, </a:t>
            </a:r>
            <a:endParaRPr dirty="0"/>
          </a:p>
          <a:p>
            <a:pPr marL="0" marR="0" lvl="0" indent="0" algn="ctr" rtl="0">
              <a:spcBef>
                <a:spcPts val="0"/>
              </a:spcBef>
              <a:spcAft>
                <a:spcPts val="0"/>
              </a:spcAft>
              <a:buNone/>
            </a:pPr>
            <a:r>
              <a:rPr lang="fr-FR" sz="2800" dirty="0">
                <a:solidFill>
                  <a:schemeClr val="dk1"/>
                </a:solidFill>
                <a:latin typeface="Arial"/>
                <a:ea typeface="Arial"/>
                <a:cs typeface="Arial"/>
                <a:sym typeface="Arial"/>
              </a:rPr>
              <a:t>Province A, 2023</a:t>
            </a:r>
            <a:endParaRPr dirty="0"/>
          </a:p>
          <a:p>
            <a:pPr marL="0" marR="0" lvl="0" indent="-152400" algn="l" rtl="0">
              <a:spcBef>
                <a:spcPts val="1000"/>
              </a:spcBef>
              <a:spcAft>
                <a:spcPts val="0"/>
              </a:spcAft>
              <a:buClr>
                <a:srgbClr val="00953A"/>
              </a:buClr>
              <a:buSzPts val="2400"/>
              <a:buFont typeface="Noto Sans Symbols"/>
              <a:buChar char="▪"/>
            </a:pPr>
            <a:r>
              <a:rPr lang="fr-FR" sz="2400" dirty="0">
                <a:solidFill>
                  <a:schemeClr val="dk1"/>
                </a:solidFill>
                <a:latin typeface="Arial"/>
                <a:ea typeface="Arial"/>
                <a:cs typeface="Arial"/>
                <a:sym typeface="Arial"/>
              </a:rPr>
              <a:t> Taux d'incidence = 293/10 000</a:t>
            </a:r>
            <a:endParaRPr dirty="0"/>
          </a:p>
          <a:p>
            <a:pPr marL="0" marR="0" lvl="0" indent="-152400" algn="l" rtl="0">
              <a:spcBef>
                <a:spcPts val="1000"/>
              </a:spcBef>
              <a:spcAft>
                <a:spcPts val="0"/>
              </a:spcAft>
              <a:buClr>
                <a:srgbClr val="00953A"/>
              </a:buClr>
              <a:buSzPts val="2400"/>
              <a:buFont typeface="Noto Sans Symbols"/>
              <a:buChar char="▪"/>
            </a:pPr>
            <a:r>
              <a:rPr lang="fr-FR" sz="2400" dirty="0">
                <a:solidFill>
                  <a:schemeClr val="dk1"/>
                </a:solidFill>
                <a:latin typeface="Arial"/>
                <a:ea typeface="Arial"/>
                <a:cs typeface="Arial"/>
                <a:sym typeface="Arial"/>
              </a:rPr>
              <a:t> Taux de létalité = 2,0 %</a:t>
            </a:r>
            <a:endParaRPr dirty="0"/>
          </a:p>
        </p:txBody>
      </p:sp>
      <p:sp>
        <p:nvSpPr>
          <p:cNvPr id="450" name="Google Shape;450;p11"/>
          <p:cNvSpPr/>
          <p:nvPr/>
        </p:nvSpPr>
        <p:spPr>
          <a:xfrm>
            <a:off x="6437565" y="2899956"/>
            <a:ext cx="4919472" cy="2479186"/>
          </a:xfrm>
          <a:prstGeom prst="roundRect">
            <a:avLst>
              <a:gd name="adj" fmla="val 16667"/>
            </a:avLst>
          </a:prstGeom>
          <a:noFill/>
          <a:ln w="762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1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4000" dirty="0">
                <a:latin typeface="Franklin Gothic Medium" panose="020B0603020102020204" pitchFamily="34" charset="0"/>
              </a:rPr>
              <a:t>Langage clair et simple : Pratique 2 Réponses</a:t>
            </a:r>
            <a:endParaRPr dirty="0">
              <a:latin typeface="Franklin Gothic Medium" panose="020B0603020102020204" pitchFamily="34" charset="0"/>
            </a:endParaRPr>
          </a:p>
        </p:txBody>
      </p:sp>
      <p:sp>
        <p:nvSpPr>
          <p:cNvPr id="457" name="Google Shape;457;p12"/>
          <p:cNvSpPr/>
          <p:nvPr/>
        </p:nvSpPr>
        <p:spPr>
          <a:xfrm>
            <a:off x="834963" y="1438760"/>
            <a:ext cx="4918879" cy="4796940"/>
          </a:xfrm>
          <a:prstGeom prst="roundRect">
            <a:avLst>
              <a:gd name="adj" fmla="val 16667"/>
            </a:avLst>
          </a:prstGeom>
          <a:noFill/>
          <a:ln w="76200" cap="flat" cmpd="sng">
            <a:solidFill>
              <a:srgbClr val="F794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58" name="Google Shape;458;p12"/>
          <p:cNvSpPr txBox="1"/>
          <p:nvPr/>
        </p:nvSpPr>
        <p:spPr>
          <a:xfrm>
            <a:off x="936577" y="1564387"/>
            <a:ext cx="4715650" cy="372922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600">
                <a:solidFill>
                  <a:schemeClr val="dk1"/>
                </a:solidFill>
                <a:latin typeface="Arial"/>
                <a:ea typeface="Arial"/>
                <a:cs typeface="Arial"/>
                <a:sym typeface="Arial"/>
              </a:rPr>
              <a:t>Épidémie de choléra, </a:t>
            </a:r>
            <a:endParaRPr/>
          </a:p>
          <a:p>
            <a:pPr marL="0" marR="0" lvl="0" indent="0" algn="ctr" rtl="0">
              <a:spcBef>
                <a:spcPts val="0"/>
              </a:spcBef>
              <a:spcAft>
                <a:spcPts val="0"/>
              </a:spcAft>
              <a:buNone/>
            </a:pPr>
            <a:r>
              <a:rPr lang="fr-FR" sz="2600">
                <a:solidFill>
                  <a:schemeClr val="dk1"/>
                </a:solidFill>
                <a:latin typeface="Arial"/>
                <a:ea typeface="Arial"/>
                <a:cs typeface="Arial"/>
                <a:sym typeface="Arial"/>
              </a:rPr>
              <a:t>Village K, 2022</a:t>
            </a:r>
            <a:endParaRPr/>
          </a:p>
          <a:p>
            <a:pPr marL="0" marR="0" lvl="0" indent="0" algn="l" rtl="0">
              <a:spcBef>
                <a:spcPts val="1000"/>
              </a:spcBef>
              <a:spcAft>
                <a:spcPts val="0"/>
              </a:spcAft>
              <a:buNone/>
            </a:pPr>
            <a:r>
              <a:rPr lang="fr-FR" sz="2200">
                <a:solidFill>
                  <a:schemeClr val="dk1"/>
                </a:solidFill>
                <a:latin typeface="Arial"/>
                <a:ea typeface="Arial"/>
                <a:cs typeface="Arial"/>
                <a:sym typeface="Arial"/>
              </a:rPr>
              <a:t>Le taux d'attaque était de 6,1 %, ce qui signifie qu'environ 6 personnes sur 100 dans le village ont été diagnostiquées avec le choléra. Le taux de létalité était de 2,8 %, ce qui signifie qu'environ 3 personnes sur 100 chez qui le choléra a été diagnostiqué sont décédées.</a:t>
            </a:r>
            <a:endParaRPr/>
          </a:p>
        </p:txBody>
      </p:sp>
      <p:sp>
        <p:nvSpPr>
          <p:cNvPr id="459" name="Google Shape;459;p12"/>
          <p:cNvSpPr txBox="1"/>
          <p:nvPr/>
        </p:nvSpPr>
        <p:spPr>
          <a:xfrm>
            <a:off x="6616601" y="1564387"/>
            <a:ext cx="4737199" cy="321113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600">
                <a:solidFill>
                  <a:schemeClr val="dk1"/>
                </a:solidFill>
                <a:latin typeface="Arial"/>
                <a:ea typeface="Arial"/>
                <a:cs typeface="Arial"/>
                <a:sym typeface="Arial"/>
              </a:rPr>
              <a:t>Brucellose chez les bovins, </a:t>
            </a:r>
            <a:endParaRPr/>
          </a:p>
          <a:p>
            <a:pPr marL="0" marR="0" lvl="0" indent="0" algn="ctr" rtl="0">
              <a:spcBef>
                <a:spcPts val="0"/>
              </a:spcBef>
              <a:spcAft>
                <a:spcPts val="0"/>
              </a:spcAft>
              <a:buNone/>
            </a:pPr>
            <a:r>
              <a:rPr lang="fr-FR" sz="2600">
                <a:solidFill>
                  <a:schemeClr val="dk1"/>
                </a:solidFill>
                <a:latin typeface="Arial"/>
                <a:ea typeface="Arial"/>
                <a:cs typeface="Arial"/>
                <a:sym typeface="Arial"/>
              </a:rPr>
              <a:t>Province A, 2023</a:t>
            </a:r>
            <a:endParaRPr/>
          </a:p>
          <a:p>
            <a:pPr marL="0" marR="0" lvl="0" indent="0" algn="l" rtl="0">
              <a:spcBef>
                <a:spcPts val="1000"/>
              </a:spcBef>
              <a:spcAft>
                <a:spcPts val="0"/>
              </a:spcAft>
              <a:buNone/>
            </a:pPr>
            <a:r>
              <a:rPr lang="fr-FR" sz="2200">
                <a:solidFill>
                  <a:schemeClr val="dk1"/>
                </a:solidFill>
                <a:latin typeface="Arial"/>
                <a:ea typeface="Arial"/>
                <a:cs typeface="Arial"/>
                <a:sym typeface="Arial"/>
              </a:rPr>
              <a:t>Dans la province A, en 2023, 293 nouveaux cas de brucellose ont été diagnostiqués dans une population de 10 000 bovins. Sur ces 293 cas, 2,0 %, soit 6 cas, sont morts. </a:t>
            </a:r>
            <a:endParaRPr/>
          </a:p>
          <a:p>
            <a:pPr marL="0" marR="0" lvl="0" indent="0" algn="l" rtl="0">
              <a:spcBef>
                <a:spcPts val="1000"/>
              </a:spcBef>
              <a:spcAft>
                <a:spcPts val="0"/>
              </a:spcAft>
              <a:buNone/>
            </a:pPr>
            <a:endParaRPr sz="2400">
              <a:solidFill>
                <a:schemeClr val="dk1"/>
              </a:solidFill>
              <a:latin typeface="Arial"/>
              <a:ea typeface="Arial"/>
              <a:cs typeface="Arial"/>
              <a:sym typeface="Arial"/>
            </a:endParaRPr>
          </a:p>
        </p:txBody>
      </p:sp>
      <p:sp>
        <p:nvSpPr>
          <p:cNvPr id="460" name="Google Shape;460;p12"/>
          <p:cNvSpPr/>
          <p:nvPr/>
        </p:nvSpPr>
        <p:spPr>
          <a:xfrm>
            <a:off x="6437565" y="1438760"/>
            <a:ext cx="4919472" cy="4796940"/>
          </a:xfrm>
          <a:prstGeom prst="roundRect">
            <a:avLst>
              <a:gd name="adj" fmla="val 16667"/>
            </a:avLst>
          </a:prstGeom>
          <a:noFill/>
          <a:ln w="762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1" name="Google Shape;461;p12"/>
          <p:cNvPicPr preferRelativeResize="0"/>
          <p:nvPr/>
        </p:nvPicPr>
        <p:blipFill rotWithShape="1">
          <a:blip r:embed="rId3">
            <a:alphaModFix/>
          </a:blip>
          <a:srcRect/>
          <a:stretch/>
        </p:blipFill>
        <p:spPr>
          <a:xfrm>
            <a:off x="7842963" y="4448933"/>
            <a:ext cx="2108676" cy="1677904"/>
          </a:xfrm>
          <a:prstGeom prst="rect">
            <a:avLst/>
          </a:prstGeom>
          <a:noFill/>
          <a:ln w="127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1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600"/>
              <a:buNone/>
            </a:pPr>
            <a:endParaRPr sz="600">
              <a:latin typeface="Arial"/>
              <a:ea typeface="Arial"/>
              <a:cs typeface="Arial"/>
              <a:sym typeface="Arial"/>
            </a:endParaRPr>
          </a:p>
          <a:p>
            <a:pPr marL="0" lvl="0" indent="0" algn="ctr" rtl="0">
              <a:lnSpc>
                <a:spcPct val="100000"/>
              </a:lnSpc>
              <a:spcBef>
                <a:spcPts val="0"/>
              </a:spcBef>
              <a:spcAft>
                <a:spcPts val="0"/>
              </a:spcAft>
              <a:buClr>
                <a:schemeClr val="dk1"/>
              </a:buClr>
              <a:buSzPts val="2800"/>
              <a:buNone/>
            </a:pPr>
            <a:r>
              <a:rPr lang="fr-FR"/>
              <a:t>Comment décririez-vous ces résultats en langage clair ? </a:t>
            </a:r>
            <a:endParaRPr/>
          </a:p>
        </p:txBody>
      </p:sp>
      <p:sp>
        <p:nvSpPr>
          <p:cNvPr id="468" name="Google Shape;468;p1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Langage clair et simple : Pratique 3</a:t>
            </a:r>
            <a:endParaRPr dirty="0">
              <a:latin typeface="Franklin Gothic Medium" panose="020B0603020102020204" pitchFamily="34" charset="0"/>
            </a:endParaRPr>
          </a:p>
        </p:txBody>
      </p:sp>
      <p:graphicFrame>
        <p:nvGraphicFramePr>
          <p:cNvPr id="469" name="Google Shape;469;p13"/>
          <p:cNvGraphicFramePr/>
          <p:nvPr>
            <p:extLst>
              <p:ext uri="{D42A27DB-BD31-4B8C-83A1-F6EECF244321}">
                <p14:modId xmlns:p14="http://schemas.microsoft.com/office/powerpoint/2010/main" val="2810009475"/>
              </p:ext>
            </p:extLst>
          </p:nvPr>
        </p:nvGraphicFramePr>
        <p:xfrm>
          <a:off x="1844936" y="2740623"/>
          <a:ext cx="8502100" cy="2878175"/>
        </p:xfrm>
        <a:graphic>
          <a:graphicData uri="http://schemas.openxmlformats.org/drawingml/2006/table">
            <a:tbl>
              <a:tblPr firstRow="1" bandRow="1">
                <a:noFill/>
                <a:tableStyleId>{9A05CB5F-DABC-46E1-ACC7-9C2A0C9DE69E}</a:tableStyleId>
              </a:tblPr>
              <a:tblGrid>
                <a:gridCol w="1995400">
                  <a:extLst>
                    <a:ext uri="{9D8B030D-6E8A-4147-A177-3AD203B41FA5}">
                      <a16:colId xmlns:a16="http://schemas.microsoft.com/office/drawing/2014/main" val="20000"/>
                    </a:ext>
                  </a:extLst>
                </a:gridCol>
                <a:gridCol w="2168900">
                  <a:extLst>
                    <a:ext uri="{9D8B030D-6E8A-4147-A177-3AD203B41FA5}">
                      <a16:colId xmlns:a16="http://schemas.microsoft.com/office/drawing/2014/main" val="20001"/>
                    </a:ext>
                  </a:extLst>
                </a:gridCol>
                <a:gridCol w="2168900">
                  <a:extLst>
                    <a:ext uri="{9D8B030D-6E8A-4147-A177-3AD203B41FA5}">
                      <a16:colId xmlns:a16="http://schemas.microsoft.com/office/drawing/2014/main" val="20002"/>
                    </a:ext>
                  </a:extLst>
                </a:gridCol>
                <a:gridCol w="2168900">
                  <a:extLst>
                    <a:ext uri="{9D8B030D-6E8A-4147-A177-3AD203B41FA5}">
                      <a16:colId xmlns:a16="http://schemas.microsoft.com/office/drawing/2014/main" val="20003"/>
                    </a:ext>
                  </a:extLst>
                </a:gridCol>
              </a:tblGrid>
              <a:tr h="435425">
                <a:tc>
                  <a:txBody>
                    <a:bodyPr/>
                    <a:lstStyle/>
                    <a:p>
                      <a:pPr marL="0" marR="0" lvl="0" indent="0" algn="ctr" rtl="0">
                        <a:spcBef>
                          <a:spcPts val="0"/>
                        </a:spcBef>
                        <a:spcAft>
                          <a:spcPts val="0"/>
                        </a:spcAft>
                        <a:buNone/>
                      </a:pPr>
                      <a:r>
                        <a:rPr lang="fr-FR" sz="2000" b="1" u="none" strike="noStrike" cap="none" dirty="0"/>
                        <a:t>District</a:t>
                      </a:r>
                      <a:endParaRPr sz="2000" b="1" u="none" strike="noStrike" cap="none"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dirty="0"/>
                        <a:t>Cas</a:t>
                      </a:r>
                      <a:endParaRPr sz="2000" b="1" u="none" strike="noStrike" cap="none"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dirty="0"/>
                        <a:t>Population</a:t>
                      </a:r>
                      <a:endParaRPr sz="2000" b="1" u="none" strike="noStrike" cap="none" dirty="0">
                        <a:latin typeface="Arial"/>
                        <a:ea typeface="Arial"/>
                        <a:cs typeface="Arial"/>
                        <a:sym typeface="Arial"/>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t>Taux pour 1 000 habitants</a:t>
                      </a:r>
                      <a:endParaRPr sz="2000" b="1"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435425">
                <a:tc>
                  <a:txBody>
                    <a:bodyPr/>
                    <a:lstStyle/>
                    <a:p>
                      <a:pPr marL="0" marR="0" lvl="0" indent="0" algn="ctr" rtl="0">
                        <a:spcBef>
                          <a:spcPts val="0"/>
                        </a:spcBef>
                        <a:spcAft>
                          <a:spcPts val="0"/>
                        </a:spcAft>
                        <a:buNone/>
                      </a:pPr>
                      <a:r>
                        <a:rPr lang="fr-FR" sz="2000" b="0" u="none" strike="noStrike" cap="none"/>
                        <a:t>A</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10</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   800</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12</a:t>
                      </a:r>
                      <a:r>
                        <a:rPr lang="fr-FR" sz="2000"/>
                        <a:t>,</a:t>
                      </a:r>
                      <a:r>
                        <a:rPr lang="fr-FR" sz="2000" b="0" u="none" strike="noStrike" cap="none"/>
                        <a:t>5</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435425">
                <a:tc>
                  <a:txBody>
                    <a:bodyPr/>
                    <a:lstStyle/>
                    <a:p>
                      <a:pPr marL="0" marR="0" lvl="0" indent="0" algn="ctr" rtl="0">
                        <a:spcBef>
                          <a:spcPts val="0"/>
                        </a:spcBef>
                        <a:spcAft>
                          <a:spcPts val="0"/>
                        </a:spcAft>
                        <a:buNone/>
                      </a:pPr>
                      <a:r>
                        <a:rPr lang="fr-FR" sz="2000" b="0" u="none" strike="noStrike" cap="none"/>
                        <a:t>B</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18</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8,200</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2</a:t>
                      </a:r>
                      <a:r>
                        <a:rPr lang="fr-FR" sz="2000"/>
                        <a:t>,</a:t>
                      </a:r>
                      <a:r>
                        <a:rPr lang="fr-FR" sz="2000" b="0" u="none" strike="noStrike" cap="none"/>
                        <a:t>2</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435425">
                <a:tc>
                  <a:txBody>
                    <a:bodyPr/>
                    <a:lstStyle/>
                    <a:p>
                      <a:pPr marL="0" marR="0" lvl="0" indent="0" algn="ctr" rtl="0">
                        <a:lnSpc>
                          <a:spcPct val="100000"/>
                        </a:lnSpc>
                        <a:spcBef>
                          <a:spcPts val="0"/>
                        </a:spcBef>
                        <a:spcAft>
                          <a:spcPts val="0"/>
                        </a:spcAft>
                        <a:buClr>
                          <a:schemeClr val="dk1"/>
                        </a:buClr>
                        <a:buSzPts val="2000"/>
                        <a:buFont typeface="Arial"/>
                        <a:buNone/>
                      </a:pPr>
                      <a:r>
                        <a:rPr lang="fr-FR" sz="2000" b="0" u="none" strike="noStrike" cap="none"/>
                        <a:t>C</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33</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5,500</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6</a:t>
                      </a:r>
                      <a:r>
                        <a:rPr lang="fr-FR" sz="2000"/>
                        <a:t>,</a:t>
                      </a:r>
                      <a:r>
                        <a:rPr lang="fr-FR" sz="2000" b="0" u="none" strike="noStrike" cap="none"/>
                        <a:t>0</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435425">
                <a:tc>
                  <a:txBody>
                    <a:bodyPr/>
                    <a:lstStyle/>
                    <a:p>
                      <a:pPr marL="0" marR="0" lvl="0" indent="0" algn="ctr" rtl="0">
                        <a:lnSpc>
                          <a:spcPct val="100000"/>
                        </a:lnSpc>
                        <a:spcBef>
                          <a:spcPts val="0"/>
                        </a:spcBef>
                        <a:spcAft>
                          <a:spcPts val="0"/>
                        </a:spcAft>
                        <a:buClr>
                          <a:schemeClr val="dk1"/>
                        </a:buClr>
                        <a:buSzPts val="2000"/>
                        <a:buFont typeface="Arial"/>
                        <a:buNone/>
                      </a:pPr>
                      <a:r>
                        <a:rPr lang="fr-FR" sz="2000" b="0" u="none" strike="noStrike" cap="none"/>
                        <a:t>D</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57</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8,245</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6</a:t>
                      </a:r>
                      <a:r>
                        <a:rPr lang="fr-FR" sz="2000"/>
                        <a:t>,</a:t>
                      </a:r>
                      <a:r>
                        <a:rPr lang="fr-FR" sz="2000" b="0" u="none" strike="noStrike" cap="none"/>
                        <a:t>9</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435425">
                <a:tc>
                  <a:txBody>
                    <a:bodyPr/>
                    <a:lstStyle/>
                    <a:p>
                      <a:pPr marL="0" marR="0" lvl="0" indent="0" algn="ctr" rtl="0">
                        <a:lnSpc>
                          <a:spcPct val="100000"/>
                        </a:lnSpc>
                        <a:spcBef>
                          <a:spcPts val="0"/>
                        </a:spcBef>
                        <a:spcAft>
                          <a:spcPts val="0"/>
                        </a:spcAft>
                        <a:buClr>
                          <a:schemeClr val="dk1"/>
                        </a:buClr>
                        <a:buSzPts val="2000"/>
                        <a:buFont typeface="Arial"/>
                        <a:buNone/>
                      </a:pPr>
                      <a:r>
                        <a:rPr lang="fr-FR" sz="2000" b="0" u="none" strike="noStrike" cap="none"/>
                        <a:t>E</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23</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t>3,000</a:t>
                      </a:r>
                      <a:endParaRPr sz="2000" b="0" u="none" strike="noStrike" cap="none">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dirty="0"/>
                        <a:t>7</a:t>
                      </a:r>
                      <a:r>
                        <a:rPr lang="fr-FR" sz="2000" dirty="0"/>
                        <a:t>,</a:t>
                      </a:r>
                      <a:r>
                        <a:rPr lang="fr-FR" sz="2000" b="0" u="none" strike="noStrike" cap="none" dirty="0"/>
                        <a:t>7</a:t>
                      </a:r>
                      <a:endParaRPr sz="2000" b="0" u="none" strike="noStrike" cap="none" dirty="0">
                        <a:latin typeface="Arial"/>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470" name="Google Shape;470;p13"/>
          <p:cNvSpPr txBox="1"/>
          <p:nvPr/>
        </p:nvSpPr>
        <p:spPr>
          <a:xfrm>
            <a:off x="2108200" y="2278958"/>
            <a:ext cx="797560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chemeClr val="dk1"/>
                </a:solidFill>
                <a:latin typeface="Arial"/>
                <a:ea typeface="Arial"/>
                <a:cs typeface="Arial"/>
                <a:sym typeface="Arial"/>
              </a:rPr>
              <a:t>Cas de rougeole par district, juillet 2023</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14"/>
          <p:cNvSpPr txBox="1">
            <a:spLocks noGrp="1"/>
          </p:cNvSpPr>
          <p:nvPr>
            <p:ph type="body" idx="1"/>
          </p:nvPr>
        </p:nvSpPr>
        <p:spPr>
          <a:xfrm>
            <a:off x="838199" y="1478857"/>
            <a:ext cx="11067661" cy="4639309"/>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2800"/>
              <a:buNone/>
            </a:pPr>
            <a:r>
              <a:rPr lang="fr-FR" dirty="0"/>
              <a:t>Dans les cinq districts, le nombre de nouveaux cas de rougeole allait de 10 (district A, le moins peuplé) à 57 (district D, le plus peuplé).</a:t>
            </a:r>
            <a:endParaRPr dirty="0"/>
          </a:p>
          <a:p>
            <a:pPr marL="0" lvl="0" indent="0" algn="l" rtl="0">
              <a:lnSpc>
                <a:spcPct val="100000"/>
              </a:lnSpc>
              <a:spcBef>
                <a:spcPts val="1000"/>
              </a:spcBef>
              <a:spcAft>
                <a:spcPts val="0"/>
              </a:spcAft>
              <a:buClr>
                <a:schemeClr val="dk1"/>
              </a:buClr>
              <a:buSzPts val="2800"/>
              <a:buNone/>
            </a:pPr>
            <a:r>
              <a:rPr lang="fr-FR" dirty="0"/>
              <a:t> </a:t>
            </a:r>
            <a:endParaRPr dirty="0"/>
          </a:p>
          <a:p>
            <a:pPr marL="0" lvl="0" indent="0" algn="l" rtl="0">
              <a:lnSpc>
                <a:spcPct val="100000"/>
              </a:lnSpc>
              <a:spcBef>
                <a:spcPts val="1000"/>
              </a:spcBef>
              <a:spcAft>
                <a:spcPts val="0"/>
              </a:spcAft>
              <a:buClr>
                <a:schemeClr val="dk1"/>
              </a:buClr>
              <a:buSzPts val="2800"/>
              <a:buNone/>
            </a:pPr>
            <a:r>
              <a:rPr lang="fr-FR" dirty="0"/>
              <a:t>Dans les cinq districts, le taux d'incidence, c'est-à-dire le nombre de nouveaux cas pour 1 000 habitants, variait de 2,2 pour 1 000 dans le district B à 12,5 pour 1 000 dans le district A. </a:t>
            </a:r>
            <a:endParaRPr dirty="0"/>
          </a:p>
        </p:txBody>
      </p:sp>
      <p:sp>
        <p:nvSpPr>
          <p:cNvPr id="477" name="Google Shape;477;p1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4000" dirty="0">
                <a:latin typeface="Franklin Gothic Medium" panose="020B0603020102020204" pitchFamily="34" charset="0"/>
              </a:rPr>
              <a:t>Langage clair et simple : Pratique 3 Réponses</a:t>
            </a:r>
            <a:endParaRPr dirty="0">
              <a:latin typeface="Franklin Gothic Medium" panose="020B06030201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1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Aspects de l'interprétation des données </a:t>
            </a:r>
            <a:br>
              <a:rPr lang="fr-FR" dirty="0">
                <a:latin typeface="Franklin Gothic Medium" panose="020B0603020102020204" pitchFamily="34" charset="0"/>
              </a:rPr>
            </a:br>
            <a:r>
              <a:rPr lang="fr-FR" dirty="0">
                <a:latin typeface="Franklin Gothic Medium" panose="020B0603020102020204" pitchFamily="34" charset="0"/>
              </a:rPr>
              <a:t>de surveillance</a:t>
            </a:r>
            <a:endParaRPr dirty="0">
              <a:latin typeface="Franklin Gothic Medium" panose="020B0603020102020204" pitchFamily="34" charset="0"/>
            </a:endParaRPr>
          </a:p>
        </p:txBody>
      </p:sp>
      <p:sp>
        <p:nvSpPr>
          <p:cNvPr id="484" name="Google Shape;484;p1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lt2"/>
              </a:buClr>
              <a:buSzPts val="2800"/>
              <a:buFont typeface="Libre Franklin Medium"/>
              <a:buAutoNum type="arabicPeriod"/>
            </a:pPr>
            <a:r>
              <a:rPr lang="fr-FR">
                <a:solidFill>
                  <a:schemeClr val="lt2"/>
                </a:solidFill>
              </a:rPr>
              <a:t>Expliquer les mesures et les résultats épidémiologiques et statistiques dans un langage simple.</a:t>
            </a:r>
            <a:endParaRP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b="1"/>
              <a:t>Comparer les données observées aux seuils établis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Comparer les données observées aux valeurs attendues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Tenir compte de la qualité des données </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Examiner les explications possibles d'une augmentation apparente du nombre de cas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Tirer des conclusions sur l'apparition d'une maladie à partir de données sommaires</a:t>
            </a:r>
            <a:endParaRPr/>
          </a:p>
          <a:p>
            <a:pPr marL="228600" lvl="0" indent="-50800" algn="l" rtl="0">
              <a:lnSpc>
                <a:spcPct val="100000"/>
              </a:lnSpc>
              <a:spcBef>
                <a:spcPts val="1000"/>
              </a:spcBef>
              <a:spcAft>
                <a:spcPts val="0"/>
              </a:spcAft>
              <a:buClr>
                <a:schemeClr val="dk1"/>
              </a:buClr>
              <a:buSzPts val="2800"/>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1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Seuils</a:t>
            </a:r>
            <a:endParaRPr dirty="0">
              <a:latin typeface="Franklin Gothic Medium" panose="020B0603020102020204" pitchFamily="34" charset="0"/>
            </a:endParaRPr>
          </a:p>
        </p:txBody>
      </p:sp>
      <p:sp>
        <p:nvSpPr>
          <p:cNvPr id="491" name="Google Shape;491;p16"/>
          <p:cNvSpPr txBox="1"/>
          <p:nvPr/>
        </p:nvSpPr>
        <p:spPr>
          <a:xfrm>
            <a:off x="838200" y="1768042"/>
            <a:ext cx="3059642" cy="156966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Niveau d'apparition de la maladie auquel se situe la préparation à l'action</a:t>
            </a:r>
            <a:endParaRPr/>
          </a:p>
        </p:txBody>
      </p:sp>
      <p:sp>
        <p:nvSpPr>
          <p:cNvPr id="492" name="Google Shape;492;p16"/>
          <p:cNvSpPr txBox="1"/>
          <p:nvPr/>
        </p:nvSpPr>
        <p:spPr>
          <a:xfrm>
            <a:off x="4566179" y="1768042"/>
            <a:ext cx="3059642"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Spécifique à la maladie et parfois au contexte</a:t>
            </a:r>
            <a:endParaRPr/>
          </a:p>
        </p:txBody>
      </p:sp>
      <p:sp>
        <p:nvSpPr>
          <p:cNvPr id="493" name="Google Shape;493;p16"/>
          <p:cNvSpPr txBox="1"/>
          <p:nvPr/>
        </p:nvSpPr>
        <p:spPr>
          <a:xfrm>
            <a:off x="8294158" y="1768042"/>
            <a:ext cx="3053481" cy="193899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Déterminé en résumant plusieurs années de données pour établir des normes</a:t>
            </a:r>
            <a:endParaRPr/>
          </a:p>
        </p:txBody>
      </p:sp>
      <p:pic>
        <p:nvPicPr>
          <p:cNvPr id="494" name="Google Shape;494;p16" descr="Alert Images – Browse 1,193,673 Stock Photos, Vectors, and Video | Adobe  Stock"/>
          <p:cNvPicPr preferRelativeResize="0"/>
          <p:nvPr/>
        </p:nvPicPr>
        <p:blipFill rotWithShape="1">
          <a:blip r:embed="rId3">
            <a:alphaModFix/>
          </a:blip>
          <a:srcRect t="15533" b="20600"/>
          <a:stretch/>
        </p:blipFill>
        <p:spPr>
          <a:xfrm>
            <a:off x="544520" y="3337702"/>
            <a:ext cx="3700987" cy="1818217"/>
          </a:xfrm>
          <a:prstGeom prst="rect">
            <a:avLst/>
          </a:prstGeom>
          <a:noFill/>
          <a:ln>
            <a:noFill/>
          </a:ln>
        </p:spPr>
      </p:pic>
      <p:pic>
        <p:nvPicPr>
          <p:cNvPr id="495" name="Google Shape;495;p16" descr="green, brown, and white textile"/>
          <p:cNvPicPr preferRelativeResize="0"/>
          <p:nvPr/>
        </p:nvPicPr>
        <p:blipFill rotWithShape="1">
          <a:blip r:embed="rId4">
            <a:alphaModFix/>
          </a:blip>
          <a:srcRect r="-820"/>
          <a:stretch/>
        </p:blipFill>
        <p:spPr>
          <a:xfrm>
            <a:off x="4900962" y="3225755"/>
            <a:ext cx="1253271" cy="1111180"/>
          </a:xfrm>
          <a:prstGeom prst="rect">
            <a:avLst/>
          </a:prstGeom>
          <a:noFill/>
          <a:ln w="12700">
            <a:solidFill>
              <a:schemeClr val="tx1"/>
            </a:solidFill>
          </a:ln>
        </p:spPr>
      </p:pic>
      <p:pic>
        <p:nvPicPr>
          <p:cNvPr id="496" name="Google Shape;496;p16" descr="a group of brown circles sitting on top of a blue surface"/>
          <p:cNvPicPr preferRelativeResize="0"/>
          <p:nvPr/>
        </p:nvPicPr>
        <p:blipFill rotWithShape="1">
          <a:blip r:embed="rId5">
            <a:alphaModFix/>
          </a:blip>
          <a:srcRect/>
          <a:stretch/>
        </p:blipFill>
        <p:spPr>
          <a:xfrm>
            <a:off x="6379270" y="4336926"/>
            <a:ext cx="889631" cy="1186753"/>
          </a:xfrm>
          <a:prstGeom prst="rect">
            <a:avLst/>
          </a:prstGeom>
          <a:noFill/>
          <a:ln w="12700">
            <a:solidFill>
              <a:schemeClr val="tx1"/>
            </a:solidFill>
          </a:ln>
        </p:spPr>
      </p:pic>
      <p:pic>
        <p:nvPicPr>
          <p:cNvPr id="497" name="Google Shape;497;p16" descr="a close up of a bunch of purple sticks"/>
          <p:cNvPicPr preferRelativeResize="0"/>
          <p:nvPr/>
        </p:nvPicPr>
        <p:blipFill rotWithShape="1">
          <a:blip r:embed="rId6">
            <a:alphaModFix/>
          </a:blip>
          <a:srcRect l="12325" t="11954" r="16809" b="17835"/>
          <a:stretch/>
        </p:blipFill>
        <p:spPr>
          <a:xfrm rot="5400000">
            <a:off x="5060064" y="4177833"/>
            <a:ext cx="1186745" cy="1504950"/>
          </a:xfrm>
          <a:prstGeom prst="rect">
            <a:avLst/>
          </a:prstGeom>
          <a:noFill/>
          <a:ln w="12700">
            <a:solidFill>
              <a:schemeClr val="tx1"/>
            </a:solidFill>
          </a:ln>
        </p:spPr>
      </p:pic>
      <p:pic>
        <p:nvPicPr>
          <p:cNvPr id="498" name="Google Shape;498;p16" descr="sFlow: Baseline"/>
          <p:cNvPicPr preferRelativeResize="0"/>
          <p:nvPr/>
        </p:nvPicPr>
        <p:blipFill rotWithShape="1">
          <a:blip r:embed="rId7">
            <a:alphaModFix/>
          </a:blip>
          <a:srcRect l="11260" t="10654" r="19060" b="35818"/>
          <a:stretch/>
        </p:blipFill>
        <p:spPr>
          <a:xfrm>
            <a:off x="8287996" y="3781333"/>
            <a:ext cx="3059643" cy="1738614"/>
          </a:xfrm>
          <a:prstGeom prst="rect">
            <a:avLst/>
          </a:prstGeom>
          <a:noFill/>
          <a:ln>
            <a:noFill/>
          </a:ln>
        </p:spPr>
      </p:pic>
      <p:sp>
        <p:nvSpPr>
          <p:cNvPr id="499" name="Google Shape;499;p16"/>
          <p:cNvSpPr txBox="1"/>
          <p:nvPr/>
        </p:nvSpPr>
        <p:spPr>
          <a:xfrm>
            <a:off x="10101720" y="3908923"/>
            <a:ext cx="828550" cy="276959"/>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200" b="1" dirty="0">
                <a:solidFill>
                  <a:schemeClr val="dk1"/>
                </a:solidFill>
                <a:latin typeface="Arial"/>
                <a:ea typeface="Arial"/>
                <a:cs typeface="Arial"/>
                <a:sym typeface="Arial"/>
              </a:rPr>
              <a:t>Alerte</a:t>
            </a:r>
            <a:endParaRPr dirty="0"/>
          </a:p>
        </p:txBody>
      </p:sp>
      <p:pic>
        <p:nvPicPr>
          <p:cNvPr id="500" name="Google Shape;500;p16" descr="white and blue round decor"/>
          <p:cNvPicPr preferRelativeResize="0"/>
          <p:nvPr/>
        </p:nvPicPr>
        <p:blipFill rotWithShape="1">
          <a:blip r:embed="rId8">
            <a:alphaModFix/>
          </a:blip>
          <a:srcRect l="10698" t="11079" r="7737" b="8808"/>
          <a:stretch/>
        </p:blipFill>
        <p:spPr>
          <a:xfrm rot="-5400000">
            <a:off x="6140368" y="3208388"/>
            <a:ext cx="1111180" cy="1145892"/>
          </a:xfrm>
          <a:prstGeom prst="rect">
            <a:avLst/>
          </a:prstGeom>
          <a:noFill/>
          <a:ln w="12700">
            <a:solidFill>
              <a:schemeClr val="tx1"/>
            </a:solid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17"/>
          <p:cNvSpPr txBox="1">
            <a:spLocks noGrp="1"/>
          </p:cNvSpPr>
          <p:nvPr>
            <p:ph type="body" idx="1"/>
          </p:nvPr>
        </p:nvSpPr>
        <p:spPr>
          <a:xfrm>
            <a:off x="838200" y="1478857"/>
            <a:ext cx="6376988"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953A"/>
              </a:buClr>
              <a:buSzPts val="2800"/>
              <a:buNone/>
            </a:pPr>
            <a:r>
              <a:rPr lang="fr-FR" b="1" dirty="0">
                <a:solidFill>
                  <a:srgbClr val="00953A"/>
                </a:solidFill>
              </a:rPr>
              <a:t>Seuil d'alerte</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Premier niveau de préoccupation </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Indique qu'une enquête plus approfondie est nécessaire</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Pour certaines maladies, une enquête est nécessaire</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D'autres mesures d'intervention devraient être prises :</a:t>
            </a:r>
            <a:endParaRPr dirty="0"/>
          </a:p>
          <a:p>
            <a:pPr marL="1143000" lvl="2" indent="-228600" algn="l" rtl="0">
              <a:lnSpc>
                <a:spcPct val="100000"/>
              </a:lnSpc>
              <a:spcBef>
                <a:spcPts val="1000"/>
              </a:spcBef>
              <a:spcAft>
                <a:spcPts val="0"/>
              </a:spcAft>
              <a:buSzPts val="1600"/>
              <a:buChar char="‒"/>
            </a:pPr>
            <a:r>
              <a:rPr lang="fr-FR" sz="1600" dirty="0"/>
              <a:t>Examiner les données</a:t>
            </a:r>
            <a:endParaRPr dirty="0"/>
          </a:p>
          <a:p>
            <a:pPr marL="1143000" lvl="2" indent="-228600" algn="l" rtl="0">
              <a:lnSpc>
                <a:spcPct val="100000"/>
              </a:lnSpc>
              <a:spcBef>
                <a:spcPts val="1000"/>
              </a:spcBef>
              <a:spcAft>
                <a:spcPts val="0"/>
              </a:spcAft>
              <a:buSzPts val="1600"/>
              <a:buChar char="‒"/>
            </a:pPr>
            <a:r>
              <a:rPr lang="fr-FR" sz="1600" dirty="0"/>
              <a:t>Demander une confirmation de laboratoire </a:t>
            </a:r>
            <a:endParaRPr dirty="0"/>
          </a:p>
          <a:p>
            <a:pPr marL="1143000" lvl="2" indent="-228600" algn="l" rtl="0">
              <a:lnSpc>
                <a:spcPct val="100000"/>
              </a:lnSpc>
              <a:spcBef>
                <a:spcPts val="1000"/>
              </a:spcBef>
              <a:spcAft>
                <a:spcPts val="0"/>
              </a:spcAft>
              <a:buSzPts val="1600"/>
              <a:buChar char="‒"/>
            </a:pPr>
            <a:r>
              <a:rPr lang="fr-FR" sz="1600" dirty="0"/>
              <a:t>Renforcer la surveillance (recherche active de cas)</a:t>
            </a:r>
            <a:endParaRPr dirty="0"/>
          </a:p>
          <a:p>
            <a:pPr marL="1143000" lvl="2" indent="-228600" algn="l" rtl="0">
              <a:lnSpc>
                <a:spcPct val="100000"/>
              </a:lnSpc>
              <a:spcBef>
                <a:spcPts val="1000"/>
              </a:spcBef>
              <a:spcAft>
                <a:spcPts val="0"/>
              </a:spcAft>
              <a:buSzPts val="1600"/>
              <a:buChar char="‒"/>
            </a:pPr>
            <a:r>
              <a:rPr lang="fr-FR" sz="1600" dirty="0"/>
              <a:t>Signaler le problème suspecté au niveau supérieur</a:t>
            </a:r>
            <a:endParaRPr dirty="0"/>
          </a:p>
          <a:p>
            <a:pPr marL="914400" lvl="2" indent="0" algn="l" rtl="0">
              <a:lnSpc>
                <a:spcPct val="100000"/>
              </a:lnSpc>
              <a:spcBef>
                <a:spcPts val="1000"/>
              </a:spcBef>
              <a:spcAft>
                <a:spcPts val="0"/>
              </a:spcAft>
              <a:buSzPts val="1600"/>
              <a:buNone/>
            </a:pPr>
            <a:endParaRPr sz="1600" dirty="0"/>
          </a:p>
          <a:p>
            <a:pPr marL="228600" lvl="0" indent="-50800" algn="l" rtl="0">
              <a:lnSpc>
                <a:spcPct val="100000"/>
              </a:lnSpc>
              <a:spcBef>
                <a:spcPts val="1000"/>
              </a:spcBef>
              <a:spcAft>
                <a:spcPts val="0"/>
              </a:spcAft>
              <a:buClr>
                <a:schemeClr val="dk1"/>
              </a:buClr>
              <a:buSzPts val="2800"/>
              <a:buNone/>
            </a:pPr>
            <a:endParaRPr dirty="0"/>
          </a:p>
        </p:txBody>
      </p:sp>
      <p:sp>
        <p:nvSpPr>
          <p:cNvPr id="507" name="Google Shape;507;p1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Types de seuils</a:t>
            </a:r>
            <a:endParaRPr dirty="0">
              <a:latin typeface="Franklin Gothic Medium" panose="020B0603020102020204" pitchFamily="34" charset="0"/>
            </a:endParaRPr>
          </a:p>
        </p:txBody>
      </p:sp>
      <p:pic>
        <p:nvPicPr>
          <p:cNvPr id="508" name="Google Shape;508;p17"/>
          <p:cNvPicPr preferRelativeResize="0"/>
          <p:nvPr/>
        </p:nvPicPr>
        <p:blipFill rotWithShape="1">
          <a:blip r:embed="rId3">
            <a:alphaModFix/>
          </a:blip>
          <a:srcRect t="21563" b="8586"/>
          <a:stretch/>
        </p:blipFill>
        <p:spPr>
          <a:xfrm>
            <a:off x="7927280" y="3858820"/>
            <a:ext cx="2623685" cy="2442803"/>
          </a:xfrm>
          <a:prstGeom prst="rect">
            <a:avLst/>
          </a:prstGeom>
          <a:noFill/>
          <a:ln w="12700" cap="flat" cmpd="sng">
            <a:solidFill>
              <a:schemeClr val="tx1"/>
            </a:solidFill>
            <a:prstDash val="solid"/>
            <a:round/>
            <a:headEnd type="none" w="sm" len="sm"/>
            <a:tailEnd type="none" w="sm" len="sm"/>
          </a:ln>
        </p:spPr>
      </p:pic>
      <p:pic>
        <p:nvPicPr>
          <p:cNvPr id="509" name="Google Shape;509;p17" descr="A person holding a bottle of water&#10;&#10;Description automatically generated with low confidence"/>
          <p:cNvPicPr preferRelativeResize="0"/>
          <p:nvPr/>
        </p:nvPicPr>
        <p:blipFill rotWithShape="1">
          <a:blip r:embed="rId4">
            <a:alphaModFix/>
          </a:blip>
          <a:srcRect t="17493"/>
          <a:stretch/>
        </p:blipFill>
        <p:spPr>
          <a:xfrm>
            <a:off x="7449596" y="1423337"/>
            <a:ext cx="3713704" cy="2298056"/>
          </a:xfrm>
          <a:prstGeom prst="rect">
            <a:avLst/>
          </a:prstGeom>
          <a:noFill/>
          <a:ln w="12700" cap="flat" cmpd="sng">
            <a:solidFill>
              <a:schemeClr val="tx1"/>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0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0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0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0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06">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18"/>
          <p:cNvSpPr txBox="1">
            <a:spLocks noGrp="1"/>
          </p:cNvSpPr>
          <p:nvPr>
            <p:ph type="body" idx="1"/>
          </p:nvPr>
        </p:nvSpPr>
        <p:spPr>
          <a:xfrm>
            <a:off x="621413" y="1340275"/>
            <a:ext cx="703393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953A"/>
              </a:buClr>
              <a:buSzPts val="2800"/>
              <a:buNone/>
            </a:pPr>
            <a:r>
              <a:rPr lang="fr-FR" b="1" dirty="0">
                <a:solidFill>
                  <a:srgbClr val="00953A"/>
                </a:solidFill>
              </a:rPr>
              <a:t>Seuil d’intervention (épidémique) </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Déclenche une réponse définitive allant au-delà de la simple confirmation du problème</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Les actions possibles sont les suivantes :</a:t>
            </a:r>
            <a:endParaRPr dirty="0"/>
          </a:p>
          <a:p>
            <a:pPr marL="1143000" lvl="2" indent="-228600" algn="l" rtl="0">
              <a:lnSpc>
                <a:spcPct val="100000"/>
              </a:lnSpc>
              <a:spcBef>
                <a:spcPts val="1000"/>
              </a:spcBef>
              <a:spcAft>
                <a:spcPts val="0"/>
              </a:spcAft>
              <a:buSzPts val="2000"/>
              <a:buChar char="‒"/>
            </a:pPr>
            <a:r>
              <a:rPr lang="fr-FR" dirty="0"/>
              <a:t>Communication des confirmations de laboratoire aux centres de santé concernés</a:t>
            </a:r>
            <a:endParaRPr dirty="0"/>
          </a:p>
          <a:p>
            <a:pPr marL="1143000" lvl="2" indent="-228600" algn="l" rtl="0">
              <a:lnSpc>
                <a:spcPct val="100000"/>
              </a:lnSpc>
              <a:spcBef>
                <a:spcPts val="1000"/>
              </a:spcBef>
              <a:spcAft>
                <a:spcPts val="0"/>
              </a:spcAft>
              <a:buSzPts val="2000"/>
              <a:buChar char="‒"/>
            </a:pPr>
            <a:r>
              <a:rPr lang="fr-FR" dirty="0"/>
              <a:t>Mise en œuvre d'une réponse d'urgence telle que </a:t>
            </a:r>
            <a:endParaRPr dirty="0"/>
          </a:p>
          <a:p>
            <a:pPr marL="1657350" lvl="3" indent="-285750" algn="l" rtl="0">
              <a:lnSpc>
                <a:spcPct val="100000"/>
              </a:lnSpc>
              <a:spcBef>
                <a:spcPts val="1000"/>
              </a:spcBef>
              <a:spcAft>
                <a:spcPts val="0"/>
              </a:spcAft>
              <a:buSzPts val="1600"/>
              <a:buFont typeface="Arial" panose="020B0604020202020204" pitchFamily="34" charset="0"/>
              <a:buChar char="•"/>
            </a:pPr>
            <a:r>
              <a:rPr lang="fr-FR" dirty="0"/>
              <a:t>Vaccination de masse </a:t>
            </a:r>
            <a:endParaRPr dirty="0"/>
          </a:p>
          <a:p>
            <a:pPr marL="1657350" lvl="3" indent="-285750" algn="l" rtl="0">
              <a:lnSpc>
                <a:spcPct val="100000"/>
              </a:lnSpc>
              <a:spcBef>
                <a:spcPts val="1000"/>
              </a:spcBef>
              <a:spcAft>
                <a:spcPts val="0"/>
              </a:spcAft>
              <a:buSzPts val="1600"/>
              <a:buFont typeface="Arial" panose="020B0604020202020204" pitchFamily="34" charset="0"/>
              <a:buChar char="•"/>
            </a:pPr>
            <a:r>
              <a:rPr lang="fr-FR" dirty="0"/>
              <a:t>Campagne de sensibilisation communautaire  </a:t>
            </a:r>
            <a:endParaRPr dirty="0"/>
          </a:p>
          <a:p>
            <a:pPr marL="1657350" lvl="3" indent="-285750" algn="l" rtl="0">
              <a:lnSpc>
                <a:spcPct val="100000"/>
              </a:lnSpc>
              <a:spcBef>
                <a:spcPts val="1000"/>
              </a:spcBef>
              <a:spcAft>
                <a:spcPts val="0"/>
              </a:spcAft>
              <a:buSzPts val="1600"/>
              <a:buFont typeface="Arial" panose="020B0604020202020204" pitchFamily="34" charset="0"/>
              <a:buChar char="•"/>
            </a:pPr>
            <a:r>
              <a:rPr lang="fr-FR" dirty="0"/>
              <a:t>Amélioration des pratiques de contrôle des infections dans le cadre des soins de santé ou de </a:t>
            </a:r>
            <a:br>
              <a:rPr lang="fr-FR" dirty="0"/>
            </a:br>
            <a:r>
              <a:rPr lang="fr-FR" dirty="0"/>
              <a:t>la communauté</a:t>
            </a:r>
            <a:endParaRPr dirty="0"/>
          </a:p>
          <a:p>
            <a:pPr marL="228600" lvl="0" indent="-101600" algn="l" rtl="0">
              <a:lnSpc>
                <a:spcPct val="100000"/>
              </a:lnSpc>
              <a:spcBef>
                <a:spcPts val="1000"/>
              </a:spcBef>
              <a:spcAft>
                <a:spcPts val="0"/>
              </a:spcAft>
              <a:buClr>
                <a:schemeClr val="dk1"/>
              </a:buClr>
              <a:buSzPts val="2000"/>
              <a:buNone/>
            </a:pPr>
            <a:endParaRPr sz="2000" dirty="0"/>
          </a:p>
          <a:p>
            <a:pPr marL="228600" lvl="0" indent="-50800" algn="l" rtl="0">
              <a:lnSpc>
                <a:spcPct val="100000"/>
              </a:lnSpc>
              <a:spcBef>
                <a:spcPts val="1000"/>
              </a:spcBef>
              <a:spcAft>
                <a:spcPts val="0"/>
              </a:spcAft>
              <a:buClr>
                <a:schemeClr val="dk1"/>
              </a:buClr>
              <a:buSzPts val="2800"/>
              <a:buNone/>
            </a:pPr>
            <a:endParaRPr dirty="0"/>
          </a:p>
        </p:txBody>
      </p:sp>
      <p:sp>
        <p:nvSpPr>
          <p:cNvPr id="516" name="Google Shape;516;p1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Types de seuils</a:t>
            </a:r>
            <a:endParaRPr dirty="0">
              <a:latin typeface="Franklin Gothic Medium" panose="020B0603020102020204" pitchFamily="34" charset="0"/>
            </a:endParaRPr>
          </a:p>
        </p:txBody>
      </p:sp>
      <p:pic>
        <p:nvPicPr>
          <p:cNvPr id="517" name="Google Shape;517;p18"/>
          <p:cNvPicPr preferRelativeResize="0"/>
          <p:nvPr/>
        </p:nvPicPr>
        <p:blipFill rotWithShape="1">
          <a:blip r:embed="rId3">
            <a:alphaModFix/>
          </a:blip>
          <a:srcRect/>
          <a:stretch/>
        </p:blipFill>
        <p:spPr>
          <a:xfrm>
            <a:off x="7846729" y="1340275"/>
            <a:ext cx="3723858" cy="2479026"/>
          </a:xfrm>
          <a:prstGeom prst="rect">
            <a:avLst/>
          </a:prstGeom>
          <a:noFill/>
          <a:ln w="12700" cap="flat" cmpd="sng">
            <a:solidFill>
              <a:schemeClr val="tx1"/>
            </a:solidFill>
            <a:prstDash val="solid"/>
            <a:round/>
            <a:headEnd type="none" w="sm" len="sm"/>
            <a:tailEnd type="none" w="sm" len="sm"/>
          </a:ln>
        </p:spPr>
      </p:pic>
      <p:pic>
        <p:nvPicPr>
          <p:cNvPr id="518" name="Google Shape;518;p18"/>
          <p:cNvPicPr preferRelativeResize="0"/>
          <p:nvPr/>
        </p:nvPicPr>
        <p:blipFill rotWithShape="1">
          <a:blip r:embed="rId4">
            <a:alphaModFix/>
          </a:blip>
          <a:srcRect l="41471" t="3127" b="31552"/>
          <a:stretch/>
        </p:blipFill>
        <p:spPr>
          <a:xfrm>
            <a:off x="7846729" y="3902276"/>
            <a:ext cx="3723857" cy="2297022"/>
          </a:xfrm>
          <a:prstGeom prst="rect">
            <a:avLst/>
          </a:prstGeom>
          <a:noFill/>
          <a:ln w="12700" cap="flat" cmpd="sng">
            <a:solidFill>
              <a:schemeClr val="tx1"/>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1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19"/>
          <p:cNvSpPr txBox="1">
            <a:spLocks noGrp="1"/>
          </p:cNvSpPr>
          <p:nvPr>
            <p:ph type="body" idx="1"/>
          </p:nvPr>
        </p:nvSpPr>
        <p:spPr>
          <a:xfrm>
            <a:off x="4152900" y="6272154"/>
            <a:ext cx="5432425" cy="400110"/>
          </a:xfrm>
          <a:prstGeom prst="rect">
            <a:avLst/>
          </a:prstGeom>
          <a:noFill/>
          <a:ln>
            <a:noFill/>
          </a:ln>
        </p:spPr>
        <p:txBody>
          <a:bodyPr spcFirstLastPara="1" wrap="square" lIns="91425" tIns="45700" rIns="91425" bIns="45700" anchor="t" anchorCtr="0">
            <a:noAutofit/>
          </a:bodyPr>
          <a:lstStyle/>
          <a:p>
            <a:pPr marL="2286000" marR="0" lvl="5" indent="0" algn="r" rtl="0">
              <a:lnSpc>
                <a:spcPct val="100000"/>
              </a:lnSpc>
              <a:spcBef>
                <a:spcPts val="0"/>
              </a:spcBef>
              <a:spcAft>
                <a:spcPts val="0"/>
              </a:spcAft>
              <a:buClr>
                <a:srgbClr val="109648"/>
              </a:buClr>
              <a:buSzPts val="1200"/>
              <a:buFont typeface="Arial"/>
              <a:buNone/>
            </a:pPr>
            <a:r>
              <a:rPr lang="fr-FR" sz="1200" b="0" i="0" u="sng" strike="noStrike" cap="none"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https://www.eurosurveillance.org/content/10.2807/1560-7917.ES2013.18.39.20592</a:t>
            </a:r>
            <a:endParaRPr sz="1200" b="0" i="0" u="none" strike="noStrike" cap="none" dirty="0">
              <a:solidFill>
                <a:schemeClr val="dk1"/>
              </a:solidFill>
              <a:latin typeface="Arial"/>
              <a:ea typeface="Arial"/>
              <a:cs typeface="Arial"/>
              <a:sym typeface="Arial"/>
            </a:endParaRPr>
          </a:p>
        </p:txBody>
      </p:sp>
      <p:sp>
        <p:nvSpPr>
          <p:cNvPr id="525" name="Google Shape;525;p19"/>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Seuils : Pratique 1</a:t>
            </a:r>
            <a:endParaRPr>
              <a:latin typeface="Franklin Gothic Medium" panose="020B0603020102020204" pitchFamily="34" charset="0"/>
            </a:endParaRPr>
          </a:p>
        </p:txBody>
      </p:sp>
      <p:graphicFrame>
        <p:nvGraphicFramePr>
          <p:cNvPr id="526" name="Google Shape;526;p19"/>
          <p:cNvGraphicFramePr/>
          <p:nvPr/>
        </p:nvGraphicFramePr>
        <p:xfrm>
          <a:off x="944001" y="2450241"/>
          <a:ext cx="10400939" cy="3892200"/>
        </p:xfrm>
        <a:graphic>
          <a:graphicData uri="http://schemas.openxmlformats.org/drawingml/2006/chart">
            <c:chart xmlns:c="http://schemas.openxmlformats.org/drawingml/2006/chart" xmlns:r="http://schemas.openxmlformats.org/officeDocument/2006/relationships" r:id="rId4"/>
          </a:graphicData>
        </a:graphic>
      </p:graphicFrame>
      <p:sp>
        <p:nvSpPr>
          <p:cNvPr id="527" name="Google Shape;527;p19"/>
          <p:cNvSpPr txBox="1"/>
          <p:nvPr/>
        </p:nvSpPr>
        <p:spPr>
          <a:xfrm>
            <a:off x="8420008" y="4468533"/>
            <a:ext cx="3688320" cy="677108"/>
          </a:xfrm>
          <a:prstGeom prst="rect">
            <a:avLst/>
          </a:prstGeom>
          <a:noFill/>
          <a:ln>
            <a:noFill/>
          </a:ln>
        </p:spPr>
        <p:txBody>
          <a:bodyPr spcFirstLastPara="1" wrap="square" lIns="91425" tIns="45700" rIns="91425" bIns="45700" anchor="t" anchorCtr="0">
            <a:spAutoFit/>
          </a:bodyPr>
          <a:lstStyle/>
          <a:p>
            <a:pPr marL="1371600" marR="0" lvl="0" indent="-1371600" algn="l" rtl="0">
              <a:spcBef>
                <a:spcPts val="0"/>
              </a:spcBef>
              <a:spcAft>
                <a:spcPts val="0"/>
              </a:spcAft>
              <a:buNone/>
            </a:pPr>
            <a:r>
              <a:rPr lang="fr-FR" sz="2000" b="1" dirty="0">
                <a:solidFill>
                  <a:srgbClr val="C00000"/>
                </a:solidFill>
                <a:latin typeface="Arial"/>
                <a:ea typeface="Arial"/>
                <a:cs typeface="Arial"/>
                <a:sym typeface="Arial"/>
              </a:rPr>
              <a:t>Seuil d'intervention </a:t>
            </a:r>
            <a:r>
              <a:rPr lang="fr-FR" sz="2000" dirty="0">
                <a:solidFill>
                  <a:srgbClr val="C00000"/>
                </a:solidFill>
                <a:latin typeface="Arial"/>
                <a:ea typeface="Arial"/>
                <a:cs typeface="Arial"/>
                <a:sym typeface="Arial"/>
              </a:rPr>
              <a:t>= </a:t>
            </a:r>
            <a:endParaRPr dirty="0"/>
          </a:p>
          <a:p>
            <a:pPr marL="1371600" marR="0" lvl="0" indent="-1371600" algn="l" rtl="0">
              <a:spcBef>
                <a:spcPts val="0"/>
              </a:spcBef>
              <a:spcAft>
                <a:spcPts val="0"/>
              </a:spcAft>
              <a:buNone/>
            </a:pPr>
            <a:r>
              <a:rPr lang="fr-FR" sz="1800" dirty="0">
                <a:solidFill>
                  <a:srgbClr val="C00000"/>
                </a:solidFill>
                <a:latin typeface="Arial"/>
                <a:ea typeface="Arial"/>
                <a:cs typeface="Arial"/>
                <a:sym typeface="Arial"/>
              </a:rPr>
              <a:t>5 cas de </a:t>
            </a:r>
            <a:r>
              <a:rPr lang="fr-FR" sz="1800" i="1" dirty="0">
                <a:solidFill>
                  <a:srgbClr val="C00000"/>
                </a:solidFill>
                <a:latin typeface="Arial"/>
                <a:ea typeface="Arial"/>
                <a:cs typeface="Arial"/>
                <a:sym typeface="Arial"/>
              </a:rPr>
              <a:t>salmonellose </a:t>
            </a:r>
            <a:r>
              <a:rPr lang="fr-FR" sz="1800" dirty="0">
                <a:solidFill>
                  <a:srgbClr val="C00000"/>
                </a:solidFill>
                <a:latin typeface="Arial"/>
                <a:ea typeface="Arial"/>
                <a:cs typeface="Arial"/>
                <a:sym typeface="Arial"/>
              </a:rPr>
              <a:t>par mois</a:t>
            </a:r>
            <a:endParaRPr dirty="0"/>
          </a:p>
        </p:txBody>
      </p:sp>
      <p:cxnSp>
        <p:nvCxnSpPr>
          <p:cNvPr id="528" name="Google Shape;528;p19"/>
          <p:cNvCxnSpPr/>
          <p:nvPr/>
        </p:nvCxnSpPr>
        <p:spPr>
          <a:xfrm>
            <a:off x="1707389" y="4697131"/>
            <a:ext cx="6688597" cy="0"/>
          </a:xfrm>
          <a:prstGeom prst="straightConnector1">
            <a:avLst/>
          </a:prstGeom>
          <a:noFill/>
          <a:ln w="38100" cap="flat" cmpd="sng">
            <a:solidFill>
              <a:srgbClr val="C00000"/>
            </a:solidFill>
            <a:prstDash val="solid"/>
            <a:miter lim="800000"/>
            <a:headEnd type="none" w="sm" len="sm"/>
            <a:tailEnd type="none" w="sm" len="sm"/>
          </a:ln>
        </p:spPr>
      </p:cxnSp>
      <p:sp>
        <p:nvSpPr>
          <p:cNvPr id="529" name="Google Shape;529;p19"/>
          <p:cNvSpPr txBox="1"/>
          <p:nvPr/>
        </p:nvSpPr>
        <p:spPr>
          <a:xfrm>
            <a:off x="2430283" y="5824824"/>
            <a:ext cx="6713718"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chemeClr val="dk1"/>
                </a:solidFill>
                <a:latin typeface="Arial"/>
                <a:ea typeface="Arial"/>
                <a:cs typeface="Arial"/>
                <a:sym typeface="Arial"/>
              </a:rPr>
              <a:t>  2011                           2012                    2013</a:t>
            </a:r>
            <a:endParaRPr dirty="0"/>
          </a:p>
        </p:txBody>
      </p:sp>
      <p:sp>
        <p:nvSpPr>
          <p:cNvPr id="530" name="Google Shape;530;p19"/>
          <p:cNvSpPr txBox="1"/>
          <p:nvPr/>
        </p:nvSpPr>
        <p:spPr>
          <a:xfrm>
            <a:off x="1943098" y="2208095"/>
            <a:ext cx="9050967"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chemeClr val="dk1"/>
                </a:solidFill>
                <a:latin typeface="Arial"/>
                <a:ea typeface="Arial"/>
                <a:cs typeface="Arial"/>
                <a:sym typeface="Arial"/>
              </a:rPr>
              <a:t>Infections à </a:t>
            </a:r>
            <a:r>
              <a:rPr lang="fr-FR" sz="2000" b="1" i="1" dirty="0">
                <a:solidFill>
                  <a:schemeClr val="dk1"/>
                </a:solidFill>
                <a:latin typeface="Arial"/>
                <a:ea typeface="Arial"/>
                <a:cs typeface="Arial"/>
                <a:sym typeface="Arial"/>
              </a:rPr>
              <a:t>Salmonella </a:t>
            </a:r>
            <a:r>
              <a:rPr lang="fr-FR" sz="2000" b="1" dirty="0" err="1">
                <a:solidFill>
                  <a:schemeClr val="dk1"/>
                </a:solidFill>
                <a:latin typeface="Arial"/>
                <a:ea typeface="Arial"/>
                <a:cs typeface="Arial"/>
                <a:sym typeface="Arial"/>
              </a:rPr>
              <a:t>Paratyphi</a:t>
            </a:r>
            <a:r>
              <a:rPr lang="fr-FR" sz="2000" b="1" dirty="0">
                <a:solidFill>
                  <a:schemeClr val="dk1"/>
                </a:solidFill>
                <a:latin typeface="Arial"/>
                <a:ea typeface="Arial"/>
                <a:cs typeface="Arial"/>
                <a:sym typeface="Arial"/>
              </a:rPr>
              <a:t> A et </a:t>
            </a:r>
            <a:r>
              <a:rPr lang="fr-FR" sz="2000" b="1" i="1" dirty="0">
                <a:solidFill>
                  <a:schemeClr val="dk1"/>
                </a:solidFill>
                <a:latin typeface="Arial"/>
                <a:ea typeface="Arial"/>
                <a:cs typeface="Arial"/>
                <a:sym typeface="Arial"/>
              </a:rPr>
              <a:t>Salmonella </a:t>
            </a:r>
            <a:r>
              <a:rPr lang="fr-FR" sz="2000" b="1" dirty="0">
                <a:solidFill>
                  <a:schemeClr val="dk1"/>
                </a:solidFill>
                <a:latin typeface="Arial"/>
                <a:ea typeface="Arial"/>
                <a:cs typeface="Arial"/>
                <a:sym typeface="Arial"/>
              </a:rPr>
              <a:t>Typhi diagnostiquées à l'hôpital A, Cambodge, janvier 2011-août 2013 (</a:t>
            </a:r>
            <a:r>
              <a:rPr lang="fr-FR" sz="2000" b="1" i="1" dirty="0">
                <a:solidFill>
                  <a:schemeClr val="dk1"/>
                </a:solidFill>
                <a:latin typeface="Arial"/>
                <a:ea typeface="Arial"/>
                <a:cs typeface="Arial"/>
                <a:sym typeface="Arial"/>
              </a:rPr>
              <a:t>n=102</a:t>
            </a:r>
            <a:r>
              <a:rPr lang="fr-FR" sz="2000" b="1" dirty="0">
                <a:solidFill>
                  <a:schemeClr val="dk1"/>
                </a:solidFill>
                <a:latin typeface="Arial"/>
                <a:ea typeface="Arial"/>
                <a:cs typeface="Arial"/>
                <a:sym typeface="Arial"/>
              </a:rPr>
              <a:t>)</a:t>
            </a:r>
            <a:endParaRPr dirty="0"/>
          </a:p>
        </p:txBody>
      </p:sp>
      <p:sp>
        <p:nvSpPr>
          <p:cNvPr id="531" name="Google Shape;531;p19"/>
          <p:cNvSpPr/>
          <p:nvPr/>
        </p:nvSpPr>
        <p:spPr>
          <a:xfrm rot="-5400000">
            <a:off x="2761479" y="4774108"/>
            <a:ext cx="341250" cy="2449429"/>
          </a:xfrm>
          <a:prstGeom prst="leftBracket">
            <a:avLst>
              <a:gd name="adj" fmla="val 8333"/>
            </a:avLst>
          </a:prstGeom>
          <a:no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32" name="Google Shape;532;p19"/>
          <p:cNvSpPr/>
          <p:nvPr/>
        </p:nvSpPr>
        <p:spPr>
          <a:xfrm rot="-5400000">
            <a:off x="5210911" y="4774105"/>
            <a:ext cx="341246" cy="2449429"/>
          </a:xfrm>
          <a:prstGeom prst="leftBracket">
            <a:avLst>
              <a:gd name="adj" fmla="val 8333"/>
            </a:avLst>
          </a:prstGeom>
          <a:no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33" name="Google Shape;533;p19"/>
          <p:cNvSpPr/>
          <p:nvPr/>
        </p:nvSpPr>
        <p:spPr>
          <a:xfrm rot="-5400000">
            <a:off x="7258690" y="5208764"/>
            <a:ext cx="308238" cy="1613115"/>
          </a:xfrm>
          <a:prstGeom prst="leftBracket">
            <a:avLst>
              <a:gd name="adj" fmla="val 8333"/>
            </a:avLst>
          </a:prstGeom>
          <a:no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34" name="Google Shape;534;p19"/>
          <p:cNvSpPr txBox="1"/>
          <p:nvPr/>
        </p:nvSpPr>
        <p:spPr>
          <a:xfrm>
            <a:off x="3754453" y="6142314"/>
            <a:ext cx="2617577"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a:solidFill>
                  <a:schemeClr val="dk1"/>
                </a:solidFill>
                <a:latin typeface="Arial"/>
                <a:ea typeface="Arial"/>
                <a:cs typeface="Arial"/>
                <a:sym typeface="Arial"/>
              </a:rPr>
              <a:t>Mois et année</a:t>
            </a:r>
            <a:endParaRPr/>
          </a:p>
        </p:txBody>
      </p:sp>
      <p:sp>
        <p:nvSpPr>
          <p:cNvPr id="535" name="Google Shape;535;p19"/>
          <p:cNvSpPr txBox="1"/>
          <p:nvPr/>
        </p:nvSpPr>
        <p:spPr>
          <a:xfrm>
            <a:off x="886670" y="1404427"/>
            <a:ext cx="10515600" cy="523220"/>
          </a:xfrm>
          <a:prstGeom prst="rect">
            <a:avLst/>
          </a:prstGeom>
          <a:solidFill>
            <a:srgbClr val="E1EFD8"/>
          </a:solidFill>
          <a:ln w="9525" cap="flat" cmpd="sng">
            <a:solidFill>
              <a:srgbClr val="E1EFD8"/>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Quand le nombre de cas de </a:t>
            </a:r>
            <a:r>
              <a:rPr lang="fr-FR" sz="2800" i="1">
                <a:solidFill>
                  <a:schemeClr val="dk1"/>
                </a:solidFill>
                <a:latin typeface="Arial"/>
                <a:ea typeface="Arial"/>
                <a:cs typeface="Arial"/>
                <a:sym typeface="Arial"/>
              </a:rPr>
              <a:t>salmonellose </a:t>
            </a:r>
            <a:r>
              <a:rPr lang="fr-FR" sz="2800">
                <a:solidFill>
                  <a:schemeClr val="dk1"/>
                </a:solidFill>
                <a:latin typeface="Arial"/>
                <a:ea typeface="Arial"/>
                <a:cs typeface="Arial"/>
                <a:sym typeface="Arial"/>
              </a:rPr>
              <a:t>a-t-il atteint le seuil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2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2800"/>
              <a:buNone/>
            </a:pPr>
            <a:r>
              <a:rPr lang="fr-FR" sz="2800" dirty="0"/>
              <a:t>Le seuil a été atteint en septembre 2012 par une combinaison des deux sérotypes  </a:t>
            </a:r>
            <a:endParaRPr dirty="0"/>
          </a:p>
          <a:p>
            <a:pPr marL="0" lvl="0" indent="0" algn="l" rtl="0">
              <a:lnSpc>
                <a:spcPct val="100000"/>
              </a:lnSpc>
              <a:spcBef>
                <a:spcPts val="1000"/>
              </a:spcBef>
              <a:spcAft>
                <a:spcPts val="0"/>
              </a:spcAft>
              <a:buClr>
                <a:schemeClr val="dk1"/>
              </a:buClr>
              <a:buSzPts val="2800"/>
              <a:buNone/>
            </a:pPr>
            <a:endParaRPr sz="2800" dirty="0"/>
          </a:p>
          <a:p>
            <a:pPr marL="0" lvl="0" indent="0" algn="l" rtl="0">
              <a:lnSpc>
                <a:spcPct val="100000"/>
              </a:lnSpc>
              <a:spcBef>
                <a:spcPts val="1000"/>
              </a:spcBef>
              <a:spcAft>
                <a:spcPts val="0"/>
              </a:spcAft>
              <a:buClr>
                <a:schemeClr val="dk1"/>
              </a:buClr>
              <a:buSzPts val="2800"/>
              <a:buNone/>
            </a:pPr>
            <a:r>
              <a:rPr lang="fr-FR" sz="2800" dirty="0"/>
              <a:t>Le seuil a ensuite été dépassé et est resté élevé à partir de février 2013 (jusqu'en août 2013)</a:t>
            </a:r>
            <a:endParaRPr sz="2800" dirty="0"/>
          </a:p>
          <a:p>
            <a:pPr marL="0" lvl="0" indent="0" algn="l" rtl="0">
              <a:lnSpc>
                <a:spcPct val="100000"/>
              </a:lnSpc>
              <a:spcBef>
                <a:spcPts val="1000"/>
              </a:spcBef>
              <a:spcAft>
                <a:spcPts val="0"/>
              </a:spcAft>
              <a:buClr>
                <a:schemeClr val="dk1"/>
              </a:buClr>
              <a:buSzPts val="2800"/>
              <a:buNone/>
            </a:pPr>
            <a:endParaRPr dirty="0"/>
          </a:p>
        </p:txBody>
      </p:sp>
      <p:sp>
        <p:nvSpPr>
          <p:cNvPr id="542" name="Google Shape;542;p20"/>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Seuils : Pratique 1 </a:t>
            </a:r>
            <a:r>
              <a:rPr lang="fr-FR" sz="4400" dirty="0">
                <a:latin typeface="Franklin Gothic Medium" panose="020B0603020102020204" pitchFamily="34" charset="0"/>
              </a:rPr>
              <a:t>Réponses</a:t>
            </a:r>
            <a:endParaRPr dirty="0">
              <a:latin typeface="Franklin Gothic Medium" panose="020B06030201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2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Seuils : Pratique 2</a:t>
            </a:r>
            <a:endParaRPr dirty="0">
              <a:latin typeface="Franklin Gothic Medium" panose="020B0603020102020204" pitchFamily="34" charset="0"/>
            </a:endParaRPr>
          </a:p>
        </p:txBody>
      </p:sp>
      <p:graphicFrame>
        <p:nvGraphicFramePr>
          <p:cNvPr id="549" name="Google Shape;549;p21"/>
          <p:cNvGraphicFramePr/>
          <p:nvPr/>
        </p:nvGraphicFramePr>
        <p:xfrm>
          <a:off x="1010653" y="1889924"/>
          <a:ext cx="10170694" cy="4185003"/>
        </p:xfrm>
        <a:graphic>
          <a:graphicData uri="http://schemas.openxmlformats.org/drawingml/2006/chart">
            <c:chart xmlns:c="http://schemas.openxmlformats.org/drawingml/2006/chart" xmlns:r="http://schemas.openxmlformats.org/officeDocument/2006/relationships" r:id="rId3"/>
          </a:graphicData>
        </a:graphic>
      </p:graphicFrame>
      <p:sp>
        <p:nvSpPr>
          <p:cNvPr id="550" name="Google Shape;550;p21"/>
          <p:cNvSpPr txBox="1"/>
          <p:nvPr/>
        </p:nvSpPr>
        <p:spPr>
          <a:xfrm>
            <a:off x="6096000" y="6410324"/>
            <a:ext cx="3632200" cy="34459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C00000"/>
              </a:buClr>
              <a:buSzPts val="1200"/>
              <a:buFont typeface="Noto Sans Symbols"/>
              <a:buNone/>
            </a:pPr>
            <a:r>
              <a:rPr lang="fr-FR" sz="1200" dirty="0">
                <a:solidFill>
                  <a:schemeClr val="dk1"/>
                </a:solidFill>
                <a:latin typeface="Arial"/>
                <a:ea typeface="Arial"/>
                <a:cs typeface="Arial"/>
                <a:sym typeface="Arial"/>
              </a:rPr>
              <a:t>IDSR du Botswana. Semaine 46 ; 2015 (Adapté)</a:t>
            </a:r>
            <a:endParaRPr dirty="0"/>
          </a:p>
        </p:txBody>
      </p:sp>
      <p:sp>
        <p:nvSpPr>
          <p:cNvPr id="551" name="Google Shape;551;p21"/>
          <p:cNvSpPr txBox="1"/>
          <p:nvPr/>
        </p:nvSpPr>
        <p:spPr>
          <a:xfrm>
            <a:off x="3205414" y="5860607"/>
            <a:ext cx="6152146"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0" i="0" u="none" strike="noStrike">
                <a:solidFill>
                  <a:srgbClr val="000000"/>
                </a:solidFill>
                <a:latin typeface="Arial"/>
                <a:ea typeface="Arial"/>
                <a:cs typeface="Arial"/>
                <a:sym typeface="Arial"/>
              </a:rPr>
              <a:t>Semaine épidémiologique</a:t>
            </a:r>
            <a:endParaRPr/>
          </a:p>
        </p:txBody>
      </p:sp>
      <p:sp>
        <p:nvSpPr>
          <p:cNvPr id="552" name="Google Shape;552;p21"/>
          <p:cNvSpPr/>
          <p:nvPr/>
        </p:nvSpPr>
        <p:spPr>
          <a:xfrm>
            <a:off x="7792118" y="3175132"/>
            <a:ext cx="2286000" cy="2209800"/>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1800"/>
              <a:buFont typeface="Arial"/>
              <a:buNone/>
            </a:pPr>
            <a:endParaRPr sz="1800" b="0" i="0" u="none" strike="noStrike" cap="none">
              <a:solidFill>
                <a:schemeClr val="dk1"/>
              </a:solidFill>
              <a:latin typeface="Courier New"/>
              <a:ea typeface="Courier New"/>
              <a:cs typeface="Courier New"/>
              <a:sym typeface="Courier New"/>
            </a:endParaRPr>
          </a:p>
        </p:txBody>
      </p:sp>
      <p:sp>
        <p:nvSpPr>
          <p:cNvPr id="553" name="Google Shape;553;p21"/>
          <p:cNvSpPr txBox="1"/>
          <p:nvPr/>
        </p:nvSpPr>
        <p:spPr>
          <a:xfrm>
            <a:off x="2360530" y="2106921"/>
            <a:ext cx="7367670"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chemeClr val="dk1"/>
                </a:solidFill>
                <a:latin typeface="Arial"/>
                <a:ea typeface="Arial"/>
                <a:cs typeface="Arial"/>
                <a:sym typeface="Arial"/>
              </a:rPr>
              <a:t>Cas de diarrhée signalés par semaine, Botswana, 2015</a:t>
            </a:r>
            <a:endParaRPr dirty="0"/>
          </a:p>
        </p:txBody>
      </p:sp>
      <p:sp>
        <p:nvSpPr>
          <p:cNvPr id="554" name="Google Shape;554;p21"/>
          <p:cNvSpPr txBox="1"/>
          <p:nvPr/>
        </p:nvSpPr>
        <p:spPr>
          <a:xfrm>
            <a:off x="838200" y="1415738"/>
            <a:ext cx="10515600" cy="523220"/>
          </a:xfrm>
          <a:prstGeom prst="rect">
            <a:avLst/>
          </a:prstGeom>
          <a:solidFill>
            <a:srgbClr val="E1EFD8"/>
          </a:solidFill>
          <a:ln w="9525" cap="flat" cmpd="sng">
            <a:solidFill>
              <a:srgbClr val="E1EFD8"/>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Décrivez le modèle de cas illustré dans ce graphique.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2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2800"/>
              <a:buNone/>
            </a:pPr>
            <a:r>
              <a:rPr lang="fr-FR" sz="2800">
                <a:latin typeface="Arial"/>
                <a:ea typeface="Arial"/>
                <a:cs typeface="Arial"/>
                <a:sym typeface="Arial"/>
              </a:rPr>
              <a:t>200-300 cas au cours des premières semaines, déclin progressif avec une augmentation plus faible au cours des semaines 19-20, puis augmentation plus importante (avec un pic supérieur à 400) au cours des semaines 33-35 </a:t>
            </a:r>
            <a:endParaRPr sz="2800">
              <a:latin typeface="Arial"/>
              <a:ea typeface="Arial"/>
              <a:cs typeface="Arial"/>
              <a:sym typeface="Arial"/>
            </a:endParaRPr>
          </a:p>
          <a:p>
            <a:pPr marL="228600" lvl="0" indent="-50800" algn="l" rtl="0">
              <a:lnSpc>
                <a:spcPct val="100000"/>
              </a:lnSpc>
              <a:spcBef>
                <a:spcPts val="1000"/>
              </a:spcBef>
              <a:spcAft>
                <a:spcPts val="0"/>
              </a:spcAft>
              <a:buClr>
                <a:schemeClr val="dk1"/>
              </a:buClr>
              <a:buSzPts val="2800"/>
              <a:buNone/>
            </a:pPr>
            <a:endParaRPr/>
          </a:p>
        </p:txBody>
      </p:sp>
      <p:sp>
        <p:nvSpPr>
          <p:cNvPr id="561" name="Google Shape;561;p22"/>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Seuils : Pratique 2 Réponse</a:t>
            </a:r>
            <a:endParaRPr dirty="0">
              <a:latin typeface="Franklin Gothic Medium" panose="020B06030201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7" name="Google Shape;567;p23"/>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Seuils : Pratique 3</a:t>
            </a:r>
            <a:endParaRPr dirty="0">
              <a:highlight>
                <a:srgbClr val="FFFF00"/>
              </a:highlight>
              <a:latin typeface="Franklin Gothic Medium" panose="020B0603020102020204" pitchFamily="34" charset="0"/>
            </a:endParaRPr>
          </a:p>
        </p:txBody>
      </p:sp>
      <p:sp>
        <p:nvSpPr>
          <p:cNvPr id="568" name="Google Shape;568;p23"/>
          <p:cNvSpPr txBox="1"/>
          <p:nvPr/>
        </p:nvSpPr>
        <p:spPr>
          <a:xfrm>
            <a:off x="5884621" y="6443332"/>
            <a:ext cx="3752693" cy="250954"/>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Clr>
                <a:srgbClr val="C00000"/>
              </a:buClr>
              <a:buSzPts val="1200"/>
              <a:buFont typeface="Noto Sans Symbols"/>
              <a:buNone/>
            </a:pPr>
            <a:r>
              <a:rPr lang="fr-FR" sz="1200">
                <a:solidFill>
                  <a:schemeClr val="dk1"/>
                </a:solidFill>
                <a:latin typeface="Arial"/>
                <a:ea typeface="Arial"/>
                <a:cs typeface="Arial"/>
                <a:sym typeface="Arial"/>
              </a:rPr>
              <a:t>IDSR du Botswana. Semaine 46 ; 2015 (Adapté)</a:t>
            </a:r>
            <a:endParaRPr/>
          </a:p>
        </p:txBody>
      </p:sp>
      <p:graphicFrame>
        <p:nvGraphicFramePr>
          <p:cNvPr id="569" name="Google Shape;569;p23"/>
          <p:cNvGraphicFramePr/>
          <p:nvPr/>
        </p:nvGraphicFramePr>
        <p:xfrm>
          <a:off x="930442" y="1767850"/>
          <a:ext cx="10299030" cy="4603271"/>
        </p:xfrm>
        <a:graphic>
          <a:graphicData uri="http://schemas.openxmlformats.org/drawingml/2006/chart">
            <c:chart xmlns:c="http://schemas.openxmlformats.org/drawingml/2006/chart" xmlns:r="http://schemas.openxmlformats.org/officeDocument/2006/relationships" r:id="rId3"/>
          </a:graphicData>
        </a:graphic>
      </p:graphicFrame>
      <p:cxnSp>
        <p:nvCxnSpPr>
          <p:cNvPr id="570" name="Google Shape;570;p23"/>
          <p:cNvCxnSpPr>
            <a:stCxn id="571" idx="1"/>
          </p:cNvCxnSpPr>
          <p:nvPr/>
        </p:nvCxnSpPr>
        <p:spPr>
          <a:xfrm flipH="1">
            <a:off x="7971039" y="2945803"/>
            <a:ext cx="370500" cy="299400"/>
          </a:xfrm>
          <a:prstGeom prst="straightConnector1">
            <a:avLst/>
          </a:prstGeom>
          <a:noFill/>
          <a:ln w="38100" cap="flat" cmpd="sng">
            <a:solidFill>
              <a:srgbClr val="C00000"/>
            </a:solidFill>
            <a:prstDash val="solid"/>
            <a:miter lim="800000"/>
            <a:headEnd type="none" w="sm" len="sm"/>
            <a:tailEnd type="triangle" w="med" len="med"/>
          </a:ln>
        </p:spPr>
      </p:cxnSp>
      <p:sp>
        <p:nvSpPr>
          <p:cNvPr id="571" name="Google Shape;571;p23"/>
          <p:cNvSpPr txBox="1"/>
          <p:nvPr/>
        </p:nvSpPr>
        <p:spPr>
          <a:xfrm>
            <a:off x="8341539" y="2622637"/>
            <a:ext cx="1981200" cy="646331"/>
          </a:xfrm>
          <a:prstGeom prst="rect">
            <a:avLst/>
          </a:prstGeom>
          <a:noFill/>
          <a:ln w="38100" cap="flat" cmpd="sng">
            <a:solidFill>
              <a:srgbClr val="C0000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Seuil d'intervention</a:t>
            </a:r>
            <a:endParaRPr/>
          </a:p>
        </p:txBody>
      </p:sp>
      <p:cxnSp>
        <p:nvCxnSpPr>
          <p:cNvPr id="572" name="Google Shape;572;p23"/>
          <p:cNvCxnSpPr/>
          <p:nvPr/>
        </p:nvCxnSpPr>
        <p:spPr>
          <a:xfrm>
            <a:off x="5884621" y="4326158"/>
            <a:ext cx="1237129" cy="608299"/>
          </a:xfrm>
          <a:prstGeom prst="straightConnector1">
            <a:avLst/>
          </a:prstGeom>
          <a:noFill/>
          <a:ln w="38100" cap="flat" cmpd="sng">
            <a:solidFill>
              <a:srgbClr val="0070C0"/>
            </a:solidFill>
            <a:prstDash val="solid"/>
            <a:miter lim="800000"/>
            <a:headEnd type="none" w="sm" len="sm"/>
            <a:tailEnd type="triangle" w="med" len="med"/>
          </a:ln>
        </p:spPr>
      </p:cxnSp>
      <p:sp>
        <p:nvSpPr>
          <p:cNvPr id="573" name="Google Shape;573;p23"/>
          <p:cNvSpPr txBox="1"/>
          <p:nvPr/>
        </p:nvSpPr>
        <p:spPr>
          <a:xfrm>
            <a:off x="5071782" y="3669662"/>
            <a:ext cx="1474989" cy="646331"/>
          </a:xfrm>
          <a:prstGeom prst="rect">
            <a:avLst/>
          </a:prstGeom>
          <a:solidFill>
            <a:schemeClr val="lt1"/>
          </a:solidFill>
          <a:ln w="38100" cap="flat" cmpd="sng">
            <a:solidFill>
              <a:srgbClr val="0070C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Seuil d'alerte</a:t>
            </a:r>
            <a:endParaRPr/>
          </a:p>
        </p:txBody>
      </p:sp>
      <p:sp>
        <p:nvSpPr>
          <p:cNvPr id="574" name="Google Shape;574;p23"/>
          <p:cNvSpPr txBox="1"/>
          <p:nvPr/>
        </p:nvSpPr>
        <p:spPr>
          <a:xfrm>
            <a:off x="3205414" y="6010089"/>
            <a:ext cx="6152146"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0" i="0" u="none" strike="noStrike">
                <a:solidFill>
                  <a:srgbClr val="000000"/>
                </a:solidFill>
                <a:latin typeface="Arial"/>
                <a:ea typeface="Arial"/>
                <a:cs typeface="Arial"/>
                <a:sym typeface="Arial"/>
              </a:rPr>
              <a:t>Semaine épidémiologique</a:t>
            </a:r>
            <a:endParaRPr/>
          </a:p>
        </p:txBody>
      </p:sp>
      <p:sp>
        <p:nvSpPr>
          <p:cNvPr id="575" name="Google Shape;575;p23"/>
          <p:cNvSpPr txBox="1"/>
          <p:nvPr/>
        </p:nvSpPr>
        <p:spPr>
          <a:xfrm>
            <a:off x="2835161" y="2015109"/>
            <a:ext cx="6892651"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chemeClr val="dk1"/>
                </a:solidFill>
                <a:latin typeface="Arial"/>
                <a:ea typeface="Arial"/>
                <a:cs typeface="Arial"/>
                <a:sym typeface="Arial"/>
              </a:rPr>
              <a:t>Cas de diarrhée signalés par semaine, Botswana, 2015</a:t>
            </a:r>
            <a:endParaRPr/>
          </a:p>
        </p:txBody>
      </p:sp>
      <p:sp>
        <p:nvSpPr>
          <p:cNvPr id="576" name="Google Shape;576;p23"/>
          <p:cNvSpPr txBox="1"/>
          <p:nvPr/>
        </p:nvSpPr>
        <p:spPr>
          <a:xfrm>
            <a:off x="838200" y="1328518"/>
            <a:ext cx="10515600" cy="523220"/>
          </a:xfrm>
          <a:prstGeom prst="rect">
            <a:avLst/>
          </a:prstGeom>
          <a:solidFill>
            <a:srgbClr val="E1EFD8"/>
          </a:solidFill>
          <a:ln w="9525" cap="flat" cmpd="sng">
            <a:solidFill>
              <a:srgbClr val="E1EFD8"/>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Le seuil d'alerte a-t-il été dépassé au cours de l'année indiquée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2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2800"/>
              <a:buNone/>
            </a:pPr>
            <a:r>
              <a:rPr lang="fr-FR" sz="2800" b="0" i="0" u="none" strike="noStrike" cap="none" dirty="0">
                <a:solidFill>
                  <a:srgbClr val="000000"/>
                </a:solidFill>
                <a:latin typeface="Arial"/>
                <a:ea typeface="Arial"/>
                <a:cs typeface="Arial"/>
                <a:sym typeface="Arial"/>
              </a:rPr>
              <a:t>L'augmentation observée au cours des semaines 33 et 35 semble être une tendance annuelle (attendue)</a:t>
            </a:r>
            <a:endParaRPr sz="2800" dirty="0">
              <a:latin typeface="Arial"/>
              <a:ea typeface="Arial"/>
              <a:cs typeface="Arial"/>
              <a:sym typeface="Arial"/>
            </a:endParaRPr>
          </a:p>
          <a:p>
            <a:pPr marL="0" lvl="0" indent="0" algn="l" rtl="0">
              <a:lnSpc>
                <a:spcPct val="100000"/>
              </a:lnSpc>
              <a:spcBef>
                <a:spcPts val="1000"/>
              </a:spcBef>
              <a:spcAft>
                <a:spcPts val="0"/>
              </a:spcAft>
              <a:buClr>
                <a:schemeClr val="dk1"/>
              </a:buClr>
              <a:buSzPts val="2800"/>
              <a:buNone/>
            </a:pPr>
            <a:endParaRPr dirty="0"/>
          </a:p>
        </p:txBody>
      </p:sp>
      <p:sp>
        <p:nvSpPr>
          <p:cNvPr id="583" name="Google Shape;583;p24"/>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Seuils : Pratique 3 Réponse</a:t>
            </a:r>
            <a:endParaRPr dirty="0">
              <a:latin typeface="Franklin Gothic Medium" panose="020B06030201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sp>
        <p:nvSpPr>
          <p:cNvPr id="589" name="Google Shape;589;p2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Aspects de l'interprétation des données </a:t>
            </a:r>
            <a:br>
              <a:rPr lang="fr-FR" dirty="0">
                <a:latin typeface="Franklin Gothic Medium" panose="020B0603020102020204" pitchFamily="34" charset="0"/>
              </a:rPr>
            </a:br>
            <a:r>
              <a:rPr lang="fr-FR" dirty="0">
                <a:latin typeface="Franklin Gothic Medium" panose="020B0603020102020204" pitchFamily="34" charset="0"/>
              </a:rPr>
              <a:t>de surveillance </a:t>
            </a:r>
            <a:endParaRPr dirty="0">
              <a:latin typeface="Franklin Gothic Medium" panose="020B0603020102020204" pitchFamily="34" charset="0"/>
            </a:endParaRPr>
          </a:p>
        </p:txBody>
      </p:sp>
      <p:sp>
        <p:nvSpPr>
          <p:cNvPr id="590" name="Google Shape;590;p2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lt2"/>
              </a:buClr>
              <a:buSzPts val="2800"/>
              <a:buFont typeface="Libre Franklin Medium"/>
              <a:buAutoNum type="arabicPeriod"/>
            </a:pPr>
            <a:r>
              <a:rPr lang="fr-FR">
                <a:solidFill>
                  <a:schemeClr val="lt2"/>
                </a:solidFill>
              </a:rPr>
              <a:t>Expliquer les mesures et les résultats épidémiologiques et statistiques dans un langage simple.</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Comparer les données observées aux seuils établis</a:t>
            </a:r>
            <a:endParaRP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b="1"/>
              <a:t>Comparer les données observées aux valeurs attendues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Tenir compte de la qualité des données </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Examiner les explications possibles d'une augmentation apparente du nombre de cas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Tirer des conclusions sur l'apparition d'une maladie à partir de données sommaires</a:t>
            </a:r>
            <a:endParaRPr/>
          </a:p>
          <a:p>
            <a:pPr marL="228600" lvl="0" indent="-50800" algn="l" rtl="0">
              <a:lnSpc>
                <a:spcPct val="100000"/>
              </a:lnSpc>
              <a:spcBef>
                <a:spcPts val="1000"/>
              </a:spcBef>
              <a:spcAft>
                <a:spcPts val="0"/>
              </a:spcAft>
              <a:buClr>
                <a:schemeClr val="dk1"/>
              </a:buClr>
              <a:buSzPts val="2800"/>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2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Tx/>
              <a:buSzPts val="2800"/>
              <a:buChar char="•"/>
            </a:pPr>
            <a:r>
              <a:rPr lang="fr-FR" b="1" dirty="0">
                <a:solidFill>
                  <a:srgbClr val="00953A"/>
                </a:solidFill>
              </a:rPr>
              <a:t>Observé</a:t>
            </a:r>
            <a:endParaRPr dirty="0">
              <a:solidFill>
                <a:srgbClr val="00953A"/>
              </a:solidFill>
            </a:endParaRP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Nombre de cas identifiés ou signalés au cours d'une période donnée (semaine, mois)</a:t>
            </a:r>
            <a:endParaRPr dirty="0"/>
          </a:p>
          <a:p>
            <a:pPr marL="228600" lvl="0" indent="-228600" algn="l" rtl="0">
              <a:lnSpc>
                <a:spcPct val="100000"/>
              </a:lnSpc>
              <a:spcBef>
                <a:spcPts val="1000"/>
              </a:spcBef>
              <a:spcAft>
                <a:spcPts val="0"/>
              </a:spcAft>
              <a:buClr>
                <a:srgbClr val="00953A"/>
              </a:buClr>
              <a:buSzPts val="2800"/>
              <a:buChar char="•"/>
            </a:pPr>
            <a:r>
              <a:rPr lang="fr-FR" b="1" dirty="0">
                <a:solidFill>
                  <a:srgbClr val="00953A"/>
                </a:solidFill>
              </a:rPr>
              <a:t>Attendu</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Nombre de cas « habituellement » identifiés ou signalés au cours de cette période</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Généralement basée sur le nombre de cas observés au cours de la même période les années précédentes</a:t>
            </a:r>
            <a:endParaRPr dirty="0"/>
          </a:p>
          <a:p>
            <a:pPr marL="228600" lvl="0" indent="-50800" algn="l" rtl="0">
              <a:lnSpc>
                <a:spcPct val="100000"/>
              </a:lnSpc>
              <a:spcBef>
                <a:spcPts val="1000"/>
              </a:spcBef>
              <a:spcAft>
                <a:spcPts val="0"/>
              </a:spcAft>
              <a:buClr>
                <a:schemeClr val="dk1"/>
              </a:buClr>
              <a:buSzPts val="2800"/>
              <a:buNone/>
            </a:pPr>
            <a:endParaRPr dirty="0"/>
          </a:p>
        </p:txBody>
      </p:sp>
      <p:sp>
        <p:nvSpPr>
          <p:cNvPr id="597" name="Google Shape;597;p2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Observé versus attendu</a:t>
            </a:r>
            <a:endParaRPr>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9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000"/>
              <a:buNone/>
            </a:pPr>
            <a:r>
              <a:rPr lang="fr-FR" sz="2000" b="1"/>
              <a:t>Maladie F</a:t>
            </a:r>
            <a:endParaRPr/>
          </a:p>
        </p:txBody>
      </p:sp>
      <p:sp>
        <p:nvSpPr>
          <p:cNvPr id="604" name="Google Shape;604;p2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Observé</a:t>
            </a:r>
            <a:endParaRPr dirty="0">
              <a:latin typeface="Franklin Gothic Medium" panose="020B0603020102020204" pitchFamily="34" charset="0"/>
            </a:endParaRPr>
          </a:p>
        </p:txBody>
      </p:sp>
      <p:graphicFrame>
        <p:nvGraphicFramePr>
          <p:cNvPr id="605" name="Google Shape;605;p27"/>
          <p:cNvGraphicFramePr/>
          <p:nvPr/>
        </p:nvGraphicFramePr>
        <p:xfrm>
          <a:off x="2209800" y="1944160"/>
          <a:ext cx="7772400"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2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rgbClr val="00953A"/>
              </a:buClr>
              <a:buSzPts val="2800"/>
              <a:buChar char="•"/>
            </a:pPr>
            <a:r>
              <a:rPr lang="fr-FR" b="1" dirty="0">
                <a:solidFill>
                  <a:srgbClr val="00953A"/>
                </a:solidFill>
              </a:rPr>
              <a:t>Endémique </a:t>
            </a:r>
            <a:r>
              <a:rPr lang="fr-FR" dirty="0"/>
              <a:t>: Constante ou maintenue au niveau de base</a:t>
            </a:r>
            <a:endParaRPr dirty="0"/>
          </a:p>
          <a:p>
            <a:pPr marL="800101" lvl="1" indent="-342900" algn="l" rtl="0">
              <a:lnSpc>
                <a:spcPct val="100000"/>
              </a:lnSpc>
              <a:spcBef>
                <a:spcPts val="500"/>
              </a:spcBef>
              <a:spcAft>
                <a:spcPts val="0"/>
              </a:spcAft>
              <a:buSzPts val="2400"/>
              <a:buFont typeface="Wingdings" panose="05000000000000000000" pitchFamily="2" charset="2"/>
              <a:buChar char="§"/>
            </a:pPr>
            <a:r>
              <a:rPr lang="fr-FR" dirty="0"/>
              <a:t>Habituel, attendu</a:t>
            </a:r>
            <a:endParaRPr dirty="0"/>
          </a:p>
          <a:p>
            <a:pPr marL="287020" lvl="0" indent="-287020" algn="l" rtl="0">
              <a:lnSpc>
                <a:spcPct val="100000"/>
              </a:lnSpc>
              <a:spcBef>
                <a:spcPts val="500"/>
              </a:spcBef>
              <a:spcAft>
                <a:spcPts val="0"/>
              </a:spcAft>
              <a:buClr>
                <a:srgbClr val="00953A"/>
              </a:buClr>
              <a:buSzPts val="2800"/>
              <a:buChar char="•"/>
            </a:pPr>
            <a:r>
              <a:rPr lang="fr-FR" b="1" dirty="0">
                <a:solidFill>
                  <a:srgbClr val="00953A"/>
                </a:solidFill>
              </a:rPr>
              <a:t>Enzootique </a:t>
            </a:r>
            <a:r>
              <a:rPr lang="fr-FR" dirty="0"/>
              <a:t>: équivalent non humain d'endémique</a:t>
            </a:r>
            <a:endParaRPr dirty="0"/>
          </a:p>
          <a:p>
            <a:pPr marL="287020" lvl="0" indent="-109220" algn="l" rtl="0">
              <a:lnSpc>
                <a:spcPct val="100000"/>
              </a:lnSpc>
              <a:spcBef>
                <a:spcPts val="500"/>
              </a:spcBef>
              <a:spcAft>
                <a:spcPts val="0"/>
              </a:spcAft>
              <a:buClr>
                <a:srgbClr val="005808"/>
              </a:buClr>
              <a:buSzPts val="2800"/>
              <a:buNone/>
            </a:pPr>
            <a:endParaRPr dirty="0">
              <a:solidFill>
                <a:schemeClr val="dk2"/>
              </a:solidFill>
            </a:endParaRPr>
          </a:p>
          <a:p>
            <a:pPr marL="287020" lvl="0" indent="-109220" algn="l" rtl="0">
              <a:lnSpc>
                <a:spcPct val="100000"/>
              </a:lnSpc>
              <a:spcBef>
                <a:spcPts val="1000"/>
              </a:spcBef>
              <a:spcAft>
                <a:spcPts val="0"/>
              </a:spcAft>
              <a:buClr>
                <a:schemeClr val="dk1"/>
              </a:buClr>
              <a:buSzPts val="2800"/>
              <a:buNone/>
            </a:pPr>
            <a:endParaRPr dirty="0">
              <a:solidFill>
                <a:schemeClr val="dk2"/>
              </a:solidFill>
            </a:endParaRPr>
          </a:p>
        </p:txBody>
      </p:sp>
      <p:sp>
        <p:nvSpPr>
          <p:cNvPr id="612" name="Google Shape;612;p28"/>
          <p:cNvSpPr txBox="1">
            <a:spLocks noGrp="1"/>
          </p:cNvSpPr>
          <p:nvPr>
            <p:ph type="title"/>
          </p:nvPr>
        </p:nvSpPr>
        <p:spPr>
          <a:xfrm>
            <a:off x="838199" y="457200"/>
            <a:ext cx="11866124"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200"/>
              <a:buFont typeface="Libre Franklin Medium"/>
              <a:buNone/>
            </a:pPr>
            <a:r>
              <a:rPr lang="fr-FR" sz="4200" dirty="0">
                <a:latin typeface="Franklin Gothic Medium" panose="020B0603020102020204" pitchFamily="34" charset="0"/>
                <a:sym typeface="Libre Franklin Medium"/>
              </a:rPr>
              <a:t>Qu'est-ce qu'une « endémie</a:t>
            </a:r>
            <a:r>
              <a:rPr lang="fr-FR" sz="4200" dirty="0">
                <a:latin typeface="Franklin Gothic Medium" panose="020B0603020102020204" pitchFamily="34" charset="0"/>
              </a:rPr>
              <a:t> »</a:t>
            </a:r>
            <a:r>
              <a:rPr lang="fr-FR" sz="4200" dirty="0">
                <a:latin typeface="Franklin Gothic Medium" panose="020B0603020102020204" pitchFamily="34" charset="0"/>
                <a:sym typeface="Libre Franklin Medium"/>
              </a:rPr>
              <a:t> ? « enzootique »</a:t>
            </a:r>
            <a:r>
              <a:rPr lang="fr-FR" sz="4200" b="0" i="0" u="none" strike="noStrike" cap="none" dirty="0">
                <a:solidFill>
                  <a:srgbClr val="000000"/>
                </a:solidFill>
                <a:latin typeface="Franklin Gothic Medium" panose="020B0603020102020204" pitchFamily="34" charset="0"/>
                <a:sym typeface="Libre Franklin Medium"/>
              </a:rPr>
              <a:t> </a:t>
            </a:r>
            <a:r>
              <a:rPr lang="fr-FR" sz="4200" dirty="0">
                <a:latin typeface="Franklin Gothic Medium" panose="020B0603020102020204" pitchFamily="34" charset="0"/>
                <a:sym typeface="Libre Franklin Medium"/>
              </a:rPr>
              <a:t>?</a:t>
            </a:r>
            <a:endParaRPr sz="4200" dirty="0">
              <a:latin typeface="Franklin Gothic Medium" panose="020B0603020102020204" pitchFamily="34" charset="0"/>
            </a:endParaRPr>
          </a:p>
        </p:txBody>
      </p:sp>
      <p:sp>
        <p:nvSpPr>
          <p:cNvPr id="613" name="Google Shape;613;p28"/>
          <p:cNvSpPr/>
          <p:nvPr/>
        </p:nvSpPr>
        <p:spPr>
          <a:xfrm>
            <a:off x="7086600" y="3575978"/>
            <a:ext cx="2565400" cy="2049322"/>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nvGrpSpPr>
          <p:cNvPr id="614" name="Google Shape;614;p28"/>
          <p:cNvGrpSpPr/>
          <p:nvPr/>
        </p:nvGrpSpPr>
        <p:grpSpPr>
          <a:xfrm>
            <a:off x="2667386" y="3588704"/>
            <a:ext cx="7391014" cy="2718832"/>
            <a:chOff x="1143386" y="3524250"/>
            <a:chExt cx="7391014" cy="2718832"/>
          </a:xfrm>
        </p:grpSpPr>
        <p:cxnSp>
          <p:nvCxnSpPr>
            <p:cNvPr id="615" name="Google Shape;615;p28"/>
            <p:cNvCxnSpPr/>
            <p:nvPr/>
          </p:nvCxnSpPr>
          <p:spPr>
            <a:xfrm>
              <a:off x="1597025" y="3988710"/>
              <a:ext cx="0" cy="1828800"/>
            </a:xfrm>
            <a:prstGeom prst="straightConnector1">
              <a:avLst/>
            </a:prstGeom>
            <a:noFill/>
            <a:ln w="9525" cap="flat" cmpd="sng">
              <a:solidFill>
                <a:schemeClr val="dk1"/>
              </a:solidFill>
              <a:prstDash val="solid"/>
              <a:round/>
              <a:headEnd type="none" w="med" len="med"/>
              <a:tailEnd type="none" w="med" len="med"/>
            </a:ln>
          </p:spPr>
        </p:cxnSp>
        <p:cxnSp>
          <p:nvCxnSpPr>
            <p:cNvPr id="616" name="Google Shape;616;p28"/>
            <p:cNvCxnSpPr/>
            <p:nvPr/>
          </p:nvCxnSpPr>
          <p:spPr>
            <a:xfrm>
              <a:off x="1597025" y="5827713"/>
              <a:ext cx="6937374" cy="1587"/>
            </a:xfrm>
            <a:prstGeom prst="straightConnector1">
              <a:avLst/>
            </a:prstGeom>
            <a:noFill/>
            <a:ln w="9525" cap="flat" cmpd="sng">
              <a:solidFill>
                <a:schemeClr val="dk1"/>
              </a:solidFill>
              <a:prstDash val="solid"/>
              <a:round/>
              <a:headEnd type="none" w="med" len="med"/>
              <a:tailEnd type="none" w="med" len="med"/>
            </a:ln>
          </p:spPr>
        </p:cxnSp>
        <p:sp>
          <p:nvSpPr>
            <p:cNvPr id="617" name="Google Shape;617;p28"/>
            <p:cNvSpPr/>
            <p:nvPr/>
          </p:nvSpPr>
          <p:spPr>
            <a:xfrm>
              <a:off x="1976438" y="3524250"/>
              <a:ext cx="6367461" cy="2303463"/>
            </a:xfrm>
            <a:custGeom>
              <a:avLst/>
              <a:gdLst/>
              <a:ahLst/>
              <a:cxnLst/>
              <a:rect l="l" t="t" r="r" b="b"/>
              <a:pathLst>
                <a:path w="3216" h="1832" extrusionOk="0">
                  <a:moveTo>
                    <a:pt x="0" y="1592"/>
                  </a:moveTo>
                  <a:cubicBezTo>
                    <a:pt x="120" y="1516"/>
                    <a:pt x="240" y="1440"/>
                    <a:pt x="336" y="1448"/>
                  </a:cubicBezTo>
                  <a:cubicBezTo>
                    <a:pt x="432" y="1456"/>
                    <a:pt x="480" y="1640"/>
                    <a:pt x="576" y="1640"/>
                  </a:cubicBezTo>
                  <a:cubicBezTo>
                    <a:pt x="672" y="1640"/>
                    <a:pt x="824" y="1456"/>
                    <a:pt x="912" y="1448"/>
                  </a:cubicBezTo>
                  <a:cubicBezTo>
                    <a:pt x="1000" y="1440"/>
                    <a:pt x="1048" y="1584"/>
                    <a:pt x="1104" y="1592"/>
                  </a:cubicBezTo>
                  <a:cubicBezTo>
                    <a:pt x="1160" y="1600"/>
                    <a:pt x="1176" y="1496"/>
                    <a:pt x="1248" y="1496"/>
                  </a:cubicBezTo>
                  <a:cubicBezTo>
                    <a:pt x="1320" y="1496"/>
                    <a:pt x="1448" y="1608"/>
                    <a:pt x="1536" y="1592"/>
                  </a:cubicBezTo>
                  <a:cubicBezTo>
                    <a:pt x="1624" y="1576"/>
                    <a:pt x="1696" y="1408"/>
                    <a:pt x="1776" y="1400"/>
                  </a:cubicBezTo>
                  <a:cubicBezTo>
                    <a:pt x="1856" y="1392"/>
                    <a:pt x="1920" y="1776"/>
                    <a:pt x="2016" y="1544"/>
                  </a:cubicBezTo>
                  <a:cubicBezTo>
                    <a:pt x="2112" y="1312"/>
                    <a:pt x="2224" y="0"/>
                    <a:pt x="2352" y="8"/>
                  </a:cubicBezTo>
                  <a:cubicBezTo>
                    <a:pt x="2480" y="16"/>
                    <a:pt x="2672" y="1352"/>
                    <a:pt x="2784" y="1592"/>
                  </a:cubicBezTo>
                  <a:cubicBezTo>
                    <a:pt x="2896" y="1832"/>
                    <a:pt x="2952" y="1448"/>
                    <a:pt x="3024" y="1448"/>
                  </a:cubicBezTo>
                  <a:cubicBezTo>
                    <a:pt x="3096" y="1448"/>
                    <a:pt x="3184" y="1568"/>
                    <a:pt x="3216" y="1592"/>
                  </a:cubicBezTo>
                </a:path>
              </a:pathLst>
            </a:custGeom>
            <a:noFill/>
            <a:ln w="50800" cap="flat" cmpd="sng">
              <a:solidFill>
                <a:srgbClr val="0066CC"/>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18" name="Google Shape;618;p28"/>
            <p:cNvSpPr txBox="1"/>
            <p:nvPr/>
          </p:nvSpPr>
          <p:spPr>
            <a:xfrm rot="-5400000">
              <a:off x="199339" y="4518187"/>
              <a:ext cx="22574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a:solidFill>
                    <a:schemeClr val="dk1"/>
                  </a:solidFill>
                  <a:latin typeface="Arial"/>
                  <a:ea typeface="Arial"/>
                  <a:cs typeface="Arial"/>
                  <a:sym typeface="Arial"/>
                </a:rPr>
                <a:t>Nombre de cas </a:t>
              </a:r>
              <a:endParaRPr/>
            </a:p>
          </p:txBody>
        </p:sp>
        <p:sp>
          <p:nvSpPr>
            <p:cNvPr id="619" name="Google Shape;619;p28"/>
            <p:cNvSpPr txBox="1"/>
            <p:nvPr/>
          </p:nvSpPr>
          <p:spPr>
            <a:xfrm>
              <a:off x="1692275" y="5873750"/>
              <a:ext cx="123507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Arial"/>
                  <a:ea typeface="Arial"/>
                  <a:cs typeface="Arial"/>
                  <a:sym typeface="Arial"/>
                </a:rPr>
                <a:t>L'heure</a:t>
              </a:r>
              <a:endParaRPr/>
            </a:p>
          </p:txBody>
        </p:sp>
        <p:cxnSp>
          <p:nvCxnSpPr>
            <p:cNvPr id="620" name="Google Shape;620;p28"/>
            <p:cNvCxnSpPr/>
            <p:nvPr/>
          </p:nvCxnSpPr>
          <p:spPr>
            <a:xfrm>
              <a:off x="2736850" y="6010275"/>
              <a:ext cx="4846637" cy="0"/>
            </a:xfrm>
            <a:prstGeom prst="straightConnector1">
              <a:avLst/>
            </a:prstGeom>
            <a:noFill/>
            <a:ln w="31750" cap="flat" cmpd="sng">
              <a:solidFill>
                <a:schemeClr val="dk1"/>
              </a:solidFill>
              <a:prstDash val="solid"/>
              <a:round/>
              <a:headEnd type="none" w="med" len="med"/>
              <a:tailEnd type="triangle" w="med" len="med"/>
            </a:ln>
          </p:spPr>
        </p:cxnSp>
      </p:grpSp>
      <p:sp>
        <p:nvSpPr>
          <p:cNvPr id="621" name="Google Shape;621;p28"/>
          <p:cNvSpPr/>
          <p:nvPr/>
        </p:nvSpPr>
        <p:spPr>
          <a:xfrm>
            <a:off x="7520107" y="3545268"/>
            <a:ext cx="2393724" cy="222151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22" name="Google Shape;622;p28"/>
          <p:cNvSpPr txBox="1"/>
          <p:nvPr/>
        </p:nvSpPr>
        <p:spPr>
          <a:xfrm>
            <a:off x="3416130" y="4425190"/>
            <a:ext cx="4304974"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Noto Sans Symbols"/>
              <a:buNone/>
            </a:pPr>
            <a:r>
              <a:rPr lang="fr-FR" sz="2400" dirty="0">
                <a:solidFill>
                  <a:schemeClr val="dk1"/>
                </a:solidFill>
                <a:latin typeface="Arial"/>
                <a:ea typeface="Arial"/>
                <a:cs typeface="Arial"/>
                <a:sym typeface="Arial"/>
              </a:rPr>
              <a:t>Endémique ou enzootique</a:t>
            </a:r>
            <a:endParaRPr sz="2400" dirty="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2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rgbClr val="00953A"/>
              </a:buClr>
              <a:buSzPts val="2800"/>
              <a:buChar char="•"/>
            </a:pPr>
            <a:r>
              <a:rPr lang="fr-FR" b="1" dirty="0">
                <a:solidFill>
                  <a:srgbClr val="00953A"/>
                </a:solidFill>
              </a:rPr>
              <a:t>Épidémie </a:t>
            </a:r>
            <a:r>
              <a:rPr lang="fr-FR" dirty="0"/>
              <a:t>: Apparition d'un plus grand nombre de cas de maladie que prévu dans une zone géographique ou une population au cours d'une période donnée</a:t>
            </a:r>
            <a:endParaRPr dirty="0"/>
          </a:p>
          <a:p>
            <a:pPr marL="287020" lvl="0" indent="-287020" algn="l" rtl="0">
              <a:lnSpc>
                <a:spcPct val="100000"/>
              </a:lnSpc>
              <a:spcBef>
                <a:spcPts val="1000"/>
              </a:spcBef>
              <a:spcAft>
                <a:spcPts val="0"/>
              </a:spcAft>
              <a:buClr>
                <a:srgbClr val="00953A"/>
              </a:buClr>
              <a:buSzPts val="2800"/>
              <a:buChar char="•"/>
            </a:pPr>
            <a:r>
              <a:rPr lang="fr-FR" b="1" dirty="0">
                <a:solidFill>
                  <a:srgbClr val="00953A"/>
                </a:solidFill>
              </a:rPr>
              <a:t>Épizootie </a:t>
            </a:r>
            <a:r>
              <a:rPr lang="fr-FR" dirty="0"/>
              <a:t>: Epidémie dans une population animale</a:t>
            </a:r>
            <a:endParaRPr dirty="0"/>
          </a:p>
        </p:txBody>
      </p:sp>
      <p:sp>
        <p:nvSpPr>
          <p:cNvPr id="629" name="Google Shape;629;p29"/>
          <p:cNvSpPr txBox="1">
            <a:spLocks noGrp="1"/>
          </p:cNvSpPr>
          <p:nvPr>
            <p:ph type="title"/>
          </p:nvPr>
        </p:nvSpPr>
        <p:spPr>
          <a:xfrm>
            <a:off x="838200" y="457200"/>
            <a:ext cx="110490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sym typeface="Libre Franklin Medium"/>
              </a:rPr>
              <a:t>Qu'est-ce qu'une « épidémie » ? </a:t>
            </a:r>
            <a:r>
              <a:rPr lang="fr-FR" dirty="0">
                <a:latin typeface="Franklin Gothic Medium" panose="020B0603020102020204" pitchFamily="34" charset="0"/>
              </a:rPr>
              <a:t>« épizootie</a:t>
            </a:r>
            <a:r>
              <a:rPr lang="fr-FR" dirty="0">
                <a:latin typeface="Franklin Gothic Medium" panose="020B0603020102020204" pitchFamily="34" charset="0"/>
                <a:sym typeface="Libre Franklin Medium"/>
              </a:rPr>
              <a:t> » ?</a:t>
            </a:r>
            <a:endParaRPr dirty="0">
              <a:solidFill>
                <a:schemeClr val="dk2"/>
              </a:solidFill>
              <a:latin typeface="Franklin Gothic Medium" panose="020B0603020102020204" pitchFamily="34" charset="0"/>
            </a:endParaRPr>
          </a:p>
        </p:txBody>
      </p:sp>
      <p:grpSp>
        <p:nvGrpSpPr>
          <p:cNvPr id="630" name="Google Shape;630;p29"/>
          <p:cNvGrpSpPr/>
          <p:nvPr/>
        </p:nvGrpSpPr>
        <p:grpSpPr>
          <a:xfrm>
            <a:off x="2098146" y="3633882"/>
            <a:ext cx="7391012" cy="2718832"/>
            <a:chOff x="1143386" y="3524250"/>
            <a:chExt cx="7391013" cy="2718832"/>
          </a:xfrm>
        </p:grpSpPr>
        <p:cxnSp>
          <p:nvCxnSpPr>
            <p:cNvPr id="631" name="Google Shape;631;p29"/>
            <p:cNvCxnSpPr/>
            <p:nvPr/>
          </p:nvCxnSpPr>
          <p:spPr>
            <a:xfrm>
              <a:off x="1597025" y="3988710"/>
              <a:ext cx="0" cy="1828800"/>
            </a:xfrm>
            <a:prstGeom prst="straightConnector1">
              <a:avLst/>
            </a:prstGeom>
            <a:noFill/>
            <a:ln w="9525" cap="flat" cmpd="sng">
              <a:solidFill>
                <a:schemeClr val="dk1"/>
              </a:solidFill>
              <a:prstDash val="solid"/>
              <a:round/>
              <a:headEnd type="none" w="med" len="med"/>
              <a:tailEnd type="none" w="med" len="med"/>
            </a:ln>
          </p:spPr>
        </p:cxnSp>
        <p:cxnSp>
          <p:nvCxnSpPr>
            <p:cNvPr id="632" name="Google Shape;632;p29"/>
            <p:cNvCxnSpPr/>
            <p:nvPr/>
          </p:nvCxnSpPr>
          <p:spPr>
            <a:xfrm>
              <a:off x="1597025" y="5827713"/>
              <a:ext cx="6937374" cy="1587"/>
            </a:xfrm>
            <a:prstGeom prst="straightConnector1">
              <a:avLst/>
            </a:prstGeom>
            <a:noFill/>
            <a:ln w="9525" cap="flat" cmpd="sng">
              <a:solidFill>
                <a:schemeClr val="dk1"/>
              </a:solidFill>
              <a:prstDash val="solid"/>
              <a:round/>
              <a:headEnd type="none" w="med" len="med"/>
              <a:tailEnd type="none" w="med" len="med"/>
            </a:ln>
          </p:spPr>
        </p:cxnSp>
        <p:sp>
          <p:nvSpPr>
            <p:cNvPr id="633" name="Google Shape;633;p29"/>
            <p:cNvSpPr/>
            <p:nvPr/>
          </p:nvSpPr>
          <p:spPr>
            <a:xfrm>
              <a:off x="1976438" y="3524250"/>
              <a:ext cx="6367461" cy="2303463"/>
            </a:xfrm>
            <a:custGeom>
              <a:avLst/>
              <a:gdLst/>
              <a:ahLst/>
              <a:cxnLst/>
              <a:rect l="l" t="t" r="r" b="b"/>
              <a:pathLst>
                <a:path w="3216" h="1832" extrusionOk="0">
                  <a:moveTo>
                    <a:pt x="0" y="1592"/>
                  </a:moveTo>
                  <a:cubicBezTo>
                    <a:pt x="120" y="1516"/>
                    <a:pt x="240" y="1440"/>
                    <a:pt x="336" y="1448"/>
                  </a:cubicBezTo>
                  <a:cubicBezTo>
                    <a:pt x="432" y="1456"/>
                    <a:pt x="480" y="1640"/>
                    <a:pt x="576" y="1640"/>
                  </a:cubicBezTo>
                  <a:cubicBezTo>
                    <a:pt x="672" y="1640"/>
                    <a:pt x="824" y="1456"/>
                    <a:pt x="912" y="1448"/>
                  </a:cubicBezTo>
                  <a:cubicBezTo>
                    <a:pt x="1000" y="1440"/>
                    <a:pt x="1048" y="1584"/>
                    <a:pt x="1104" y="1592"/>
                  </a:cubicBezTo>
                  <a:cubicBezTo>
                    <a:pt x="1160" y="1600"/>
                    <a:pt x="1176" y="1496"/>
                    <a:pt x="1248" y="1496"/>
                  </a:cubicBezTo>
                  <a:cubicBezTo>
                    <a:pt x="1320" y="1496"/>
                    <a:pt x="1448" y="1608"/>
                    <a:pt x="1536" y="1592"/>
                  </a:cubicBezTo>
                  <a:cubicBezTo>
                    <a:pt x="1624" y="1576"/>
                    <a:pt x="1696" y="1408"/>
                    <a:pt x="1776" y="1400"/>
                  </a:cubicBezTo>
                  <a:cubicBezTo>
                    <a:pt x="1856" y="1392"/>
                    <a:pt x="1920" y="1776"/>
                    <a:pt x="2016" y="1544"/>
                  </a:cubicBezTo>
                  <a:cubicBezTo>
                    <a:pt x="2112" y="1312"/>
                    <a:pt x="2224" y="0"/>
                    <a:pt x="2352" y="8"/>
                  </a:cubicBezTo>
                  <a:cubicBezTo>
                    <a:pt x="2480" y="16"/>
                    <a:pt x="2672" y="1352"/>
                    <a:pt x="2784" y="1592"/>
                  </a:cubicBezTo>
                  <a:cubicBezTo>
                    <a:pt x="2896" y="1832"/>
                    <a:pt x="2952" y="1448"/>
                    <a:pt x="3024" y="1448"/>
                  </a:cubicBezTo>
                  <a:cubicBezTo>
                    <a:pt x="3096" y="1448"/>
                    <a:pt x="3184" y="1568"/>
                    <a:pt x="3216" y="1592"/>
                  </a:cubicBezTo>
                </a:path>
              </a:pathLst>
            </a:custGeom>
            <a:noFill/>
            <a:ln w="50800" cap="flat" cmpd="sng">
              <a:solidFill>
                <a:srgbClr val="0066CC"/>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34" name="Google Shape;634;p29"/>
            <p:cNvSpPr txBox="1"/>
            <p:nvPr/>
          </p:nvSpPr>
          <p:spPr>
            <a:xfrm rot="16200000">
              <a:off x="199339" y="4518187"/>
              <a:ext cx="22574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Nombre de cas </a:t>
              </a:r>
              <a:endParaRPr dirty="0"/>
            </a:p>
          </p:txBody>
        </p:sp>
        <p:sp>
          <p:nvSpPr>
            <p:cNvPr id="635" name="Google Shape;635;p29"/>
            <p:cNvSpPr txBox="1"/>
            <p:nvPr/>
          </p:nvSpPr>
          <p:spPr>
            <a:xfrm>
              <a:off x="1692275" y="5873750"/>
              <a:ext cx="123507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Arial"/>
                  <a:ea typeface="Arial"/>
                  <a:cs typeface="Arial"/>
                  <a:sym typeface="Arial"/>
                </a:rPr>
                <a:t>L'heure</a:t>
              </a:r>
              <a:endParaRPr/>
            </a:p>
          </p:txBody>
        </p:sp>
        <p:cxnSp>
          <p:nvCxnSpPr>
            <p:cNvPr id="636" name="Google Shape;636;p29"/>
            <p:cNvCxnSpPr/>
            <p:nvPr/>
          </p:nvCxnSpPr>
          <p:spPr>
            <a:xfrm>
              <a:off x="2736850" y="6010275"/>
              <a:ext cx="4846637" cy="0"/>
            </a:xfrm>
            <a:prstGeom prst="straightConnector1">
              <a:avLst/>
            </a:prstGeom>
            <a:noFill/>
            <a:ln w="31750" cap="flat" cmpd="sng">
              <a:solidFill>
                <a:schemeClr val="dk1"/>
              </a:solidFill>
              <a:prstDash val="solid"/>
              <a:round/>
              <a:headEnd type="none" w="med" len="med"/>
              <a:tailEnd type="triangle" w="med" len="med"/>
            </a:ln>
          </p:spPr>
        </p:cxnSp>
      </p:grpSp>
      <p:sp>
        <p:nvSpPr>
          <p:cNvPr id="637" name="Google Shape;637;p29"/>
          <p:cNvSpPr txBox="1"/>
          <p:nvPr/>
        </p:nvSpPr>
        <p:spPr>
          <a:xfrm>
            <a:off x="2740698" y="4551077"/>
            <a:ext cx="4157459"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Noto Sans Symbols"/>
              <a:buNone/>
            </a:pPr>
            <a:r>
              <a:rPr lang="fr-FR" sz="2400" dirty="0">
                <a:solidFill>
                  <a:schemeClr val="dk1"/>
                </a:solidFill>
                <a:latin typeface="Arial"/>
                <a:ea typeface="Arial"/>
                <a:cs typeface="Arial"/>
                <a:sym typeface="Arial"/>
              </a:rPr>
              <a:t>Endémique ou enzootique</a:t>
            </a:r>
            <a:endParaRPr sz="2400" dirty="0">
              <a:solidFill>
                <a:schemeClr val="dk1"/>
              </a:solidFill>
              <a:latin typeface="Arial"/>
              <a:ea typeface="Arial"/>
              <a:cs typeface="Arial"/>
              <a:sym typeface="Arial"/>
            </a:endParaRPr>
          </a:p>
        </p:txBody>
      </p:sp>
      <p:sp>
        <p:nvSpPr>
          <p:cNvPr id="638" name="Google Shape;638;p29"/>
          <p:cNvSpPr txBox="1"/>
          <p:nvPr/>
        </p:nvSpPr>
        <p:spPr>
          <a:xfrm>
            <a:off x="8073661" y="3560763"/>
            <a:ext cx="2313230"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Noto Sans Symbols"/>
              <a:buNone/>
            </a:pPr>
            <a:r>
              <a:rPr lang="fr-FR" sz="2400" dirty="0">
                <a:solidFill>
                  <a:schemeClr val="dk1"/>
                </a:solidFill>
              </a:rPr>
              <a:t>F</a:t>
            </a:r>
            <a:r>
              <a:rPr lang="fr-FR" sz="2400" dirty="0">
                <a:solidFill>
                  <a:schemeClr val="dk1"/>
                </a:solidFill>
                <a:latin typeface="Arial"/>
                <a:ea typeface="Arial"/>
                <a:cs typeface="Arial"/>
                <a:sym typeface="Arial"/>
              </a:rPr>
              <a:t>lambée épidémique, épidémie ou</a:t>
            </a:r>
            <a:endParaRPr dirty="0"/>
          </a:p>
          <a:p>
            <a:pPr marL="0" marR="0" lvl="0" indent="0" algn="ctr" rtl="0">
              <a:spcBef>
                <a:spcPts val="0"/>
              </a:spcBef>
              <a:spcAft>
                <a:spcPts val="0"/>
              </a:spcAft>
              <a:buClr>
                <a:schemeClr val="dk1"/>
              </a:buClr>
              <a:buSzPts val="2400"/>
              <a:buFont typeface="Noto Sans Symbols"/>
              <a:buNone/>
            </a:pPr>
            <a:r>
              <a:rPr lang="fr-FR" sz="2400" dirty="0">
                <a:solidFill>
                  <a:schemeClr val="dk1"/>
                </a:solidFill>
              </a:rPr>
              <a:t>épizootie</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À la fin de cette leçon, vous pourrez :</a:t>
            </a:r>
            <a:endParaRPr b="1" dirty="0"/>
          </a:p>
          <a:p>
            <a:pPr marL="457200" lvl="0" indent="-457200" algn="l" rtl="0">
              <a:lnSpc>
                <a:spcPct val="100000"/>
              </a:lnSpc>
              <a:spcBef>
                <a:spcPts val="1000"/>
              </a:spcBef>
              <a:spcAft>
                <a:spcPts val="0"/>
              </a:spcAft>
              <a:buClr>
                <a:schemeClr val="dk1"/>
              </a:buClr>
              <a:buSzPts val="2800"/>
              <a:buFont typeface="Arial"/>
              <a:buChar char="•"/>
            </a:pPr>
            <a:r>
              <a:rPr lang="fr-FR" b="0" dirty="0"/>
              <a:t>Décrire et interpréter des </a:t>
            </a:r>
            <a:r>
              <a:rPr lang="fr-CA" b="0" dirty="0"/>
              <a:t>données sommaires</a:t>
            </a:r>
            <a:endParaRPr lang="fr-CA" dirty="0"/>
          </a:p>
          <a:p>
            <a:pPr marL="457200" lvl="0" indent="-457200" algn="l" rtl="0">
              <a:lnSpc>
                <a:spcPct val="100000"/>
              </a:lnSpc>
              <a:spcBef>
                <a:spcPts val="1000"/>
              </a:spcBef>
              <a:spcAft>
                <a:spcPts val="0"/>
              </a:spcAft>
              <a:buClr>
                <a:schemeClr val="dk1"/>
              </a:buClr>
              <a:buSzPts val="2800"/>
              <a:buFont typeface="Arial"/>
              <a:buChar char="•"/>
            </a:pPr>
            <a:r>
              <a:rPr lang="fr-FR" b="0" dirty="0"/>
              <a:t>Décrire l'utilisation des seuils lors de l'analyse des données </a:t>
            </a:r>
            <a:br>
              <a:rPr lang="fr-FR" b="0" dirty="0"/>
            </a:br>
            <a:r>
              <a:rPr lang="fr-FR" b="0" dirty="0"/>
              <a:t>de surveillance</a:t>
            </a:r>
            <a:endParaRPr dirty="0"/>
          </a:p>
          <a:p>
            <a:pPr marL="457200" lvl="0" indent="-457200" algn="l" rtl="0">
              <a:lnSpc>
                <a:spcPct val="100000"/>
              </a:lnSpc>
              <a:spcBef>
                <a:spcPts val="1000"/>
              </a:spcBef>
              <a:spcAft>
                <a:spcPts val="0"/>
              </a:spcAft>
              <a:buClr>
                <a:schemeClr val="dk1"/>
              </a:buClr>
              <a:buSzPts val="2800"/>
              <a:buFont typeface="Arial"/>
              <a:buChar char="•"/>
            </a:pPr>
            <a:r>
              <a:rPr lang="fr-FR" b="0" dirty="0"/>
              <a:t>Examiner les raisons possibles de l'augmentation observée des cas signalés</a:t>
            </a:r>
            <a:endParaRPr dirty="0"/>
          </a:p>
          <a:p>
            <a:pPr marL="457200" lvl="0" indent="-457200" algn="l" rtl="0">
              <a:lnSpc>
                <a:spcPct val="100000"/>
              </a:lnSpc>
              <a:spcBef>
                <a:spcPts val="1000"/>
              </a:spcBef>
              <a:spcAft>
                <a:spcPts val="0"/>
              </a:spcAft>
              <a:buClr>
                <a:schemeClr val="dk1"/>
              </a:buClr>
              <a:buSzPts val="2800"/>
              <a:buFont typeface="Arial"/>
              <a:buChar char="•"/>
            </a:pPr>
            <a:r>
              <a:rPr lang="fr-FR" b="0" dirty="0"/>
              <a:t>Appliquer les concepts d’Une Seule Santé à l'interprétation des données relatives aux êtres humains, aux animaux et </a:t>
            </a:r>
            <a:br>
              <a:rPr lang="fr-FR" b="0" dirty="0"/>
            </a:br>
            <a:r>
              <a:rPr lang="fr-FR" b="0" dirty="0"/>
              <a:t>à l'environnement</a:t>
            </a:r>
            <a:endParaRPr dirty="0"/>
          </a:p>
          <a:p>
            <a:pPr marL="0" lvl="0" indent="0" algn="l" rtl="0">
              <a:lnSpc>
                <a:spcPct val="100000"/>
              </a:lnSpc>
              <a:spcBef>
                <a:spcPts val="1000"/>
              </a:spcBef>
              <a:spcAft>
                <a:spcPts val="0"/>
              </a:spcAft>
              <a:buClr>
                <a:schemeClr val="dk1"/>
              </a:buClr>
              <a:buSzPts val="2800"/>
              <a:buFont typeface="Arial"/>
              <a:buNone/>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43"/>
        <p:cNvGrpSpPr/>
        <p:nvPr/>
      </p:nvGrpSpPr>
      <p:grpSpPr>
        <a:xfrm>
          <a:off x="0" y="0"/>
          <a:ext cx="0" cy="0"/>
          <a:chOff x="0" y="0"/>
          <a:chExt cx="0" cy="0"/>
        </a:xfrm>
      </p:grpSpPr>
      <p:sp>
        <p:nvSpPr>
          <p:cNvPr id="644" name="Google Shape;644;p3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Observé : Décrire</a:t>
            </a:r>
            <a:endParaRPr dirty="0">
              <a:latin typeface="Franklin Gothic Medium" panose="020B0603020102020204" pitchFamily="34" charset="0"/>
            </a:endParaRPr>
          </a:p>
        </p:txBody>
      </p:sp>
      <p:sp>
        <p:nvSpPr>
          <p:cNvPr id="645" name="Google Shape;645;p30"/>
          <p:cNvSpPr txBox="1">
            <a:spLocks noGrp="1"/>
          </p:cNvSpPr>
          <p:nvPr>
            <p:ph type="body" idx="2"/>
          </p:nvPr>
        </p:nvSpPr>
        <p:spPr>
          <a:xfrm>
            <a:off x="4102100" y="6484832"/>
            <a:ext cx="5436447" cy="347768"/>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u="sng">
                <a:solidFill>
                  <a:schemeClr val="hlink"/>
                </a:solidFill>
                <a:hlinkClick r:id="rId3"/>
              </a:rPr>
              <a:t>http://gis.cdc.gov/grasp/fluview/mortality.html </a:t>
            </a:r>
            <a:r>
              <a:rPr lang="fr-FR" sz="1200"/>
              <a:t>Consulté le 17 juillet 2018</a:t>
            </a:r>
            <a:endParaRPr/>
          </a:p>
          <a:p>
            <a:pPr marL="0" lvl="0" indent="0" algn="r" rtl="0">
              <a:lnSpc>
                <a:spcPct val="90000"/>
              </a:lnSpc>
              <a:spcBef>
                <a:spcPts val="1000"/>
              </a:spcBef>
              <a:spcAft>
                <a:spcPts val="0"/>
              </a:spcAft>
              <a:buClr>
                <a:schemeClr val="dk1"/>
              </a:buClr>
              <a:buSzPts val="1200"/>
              <a:buNone/>
            </a:pPr>
            <a:endParaRPr/>
          </a:p>
        </p:txBody>
      </p:sp>
      <p:graphicFrame>
        <p:nvGraphicFramePr>
          <p:cNvPr id="646" name="Google Shape;646;p30"/>
          <p:cNvGraphicFramePr/>
          <p:nvPr/>
        </p:nvGraphicFramePr>
        <p:xfrm>
          <a:off x="2209800" y="1835906"/>
          <a:ext cx="7772400" cy="4572000"/>
        </p:xfrm>
        <a:graphic>
          <a:graphicData uri="http://schemas.openxmlformats.org/drawingml/2006/chart">
            <c:chart xmlns:c="http://schemas.openxmlformats.org/drawingml/2006/chart" xmlns:r="http://schemas.openxmlformats.org/officeDocument/2006/relationships" r:id="rId4"/>
          </a:graphicData>
        </a:graphic>
      </p:graphicFrame>
      <p:sp>
        <p:nvSpPr>
          <p:cNvPr id="647" name="Google Shape;647;p30"/>
          <p:cNvSpPr txBox="1"/>
          <p:nvPr/>
        </p:nvSpPr>
        <p:spPr>
          <a:xfrm>
            <a:off x="9750806" y="4296609"/>
            <a:ext cx="177022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C00000"/>
                </a:solidFill>
                <a:latin typeface="Arial"/>
                <a:ea typeface="Arial"/>
                <a:cs typeface="Arial"/>
                <a:sym typeface="Arial"/>
              </a:rPr>
              <a:t>2015-2016</a:t>
            </a:r>
            <a:endParaRPr/>
          </a:p>
        </p:txBody>
      </p:sp>
      <p:sp>
        <p:nvSpPr>
          <p:cNvPr id="648" name="Google Shape;648;p30"/>
          <p:cNvSpPr txBox="1"/>
          <p:nvPr/>
        </p:nvSpPr>
        <p:spPr>
          <a:xfrm>
            <a:off x="3111609" y="1359789"/>
            <a:ext cx="6666614" cy="8001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Pourcentage de tous les décès dus à la pneumonie et à la grippe, États-Unis, 2015-2016</a:t>
            </a:r>
            <a:endParaRPr sz="2000" b="1">
              <a:solidFill>
                <a:schemeClr val="dk1"/>
              </a:solidFill>
              <a:latin typeface="Arial"/>
              <a:ea typeface="Arial"/>
              <a:cs typeface="Arial"/>
              <a:sym typeface="Arial"/>
            </a:endParaRPr>
          </a:p>
          <a:p>
            <a:pPr marL="0" marR="0" lvl="0" indent="0" algn="l" rtl="0">
              <a:lnSpc>
                <a:spcPct val="100000"/>
              </a:lnSpc>
              <a:spcBef>
                <a:spcPts val="1000"/>
              </a:spcBef>
              <a:spcAft>
                <a:spcPts val="0"/>
              </a:spcAft>
              <a:buClr>
                <a:schemeClr val="dk1"/>
              </a:buClr>
              <a:buSzPts val="2800"/>
              <a:buFont typeface="Arial"/>
              <a:buNone/>
            </a:pPr>
            <a:endParaRPr sz="2800" b="1">
              <a:solidFill>
                <a:schemeClr val="dk1"/>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53"/>
        <p:cNvGrpSpPr/>
        <p:nvPr/>
      </p:nvGrpSpPr>
      <p:grpSpPr>
        <a:xfrm>
          <a:off x="0" y="0"/>
          <a:ext cx="0" cy="0"/>
          <a:chOff x="0" y="0"/>
          <a:chExt cx="0" cy="0"/>
        </a:xfrm>
      </p:grpSpPr>
      <p:graphicFrame>
        <p:nvGraphicFramePr>
          <p:cNvPr id="654" name="Google Shape;654;p31"/>
          <p:cNvGraphicFramePr/>
          <p:nvPr>
            <p:extLst>
              <p:ext uri="{D42A27DB-BD31-4B8C-83A1-F6EECF244321}">
                <p14:modId xmlns:p14="http://schemas.microsoft.com/office/powerpoint/2010/main" val="4140396482"/>
              </p:ext>
            </p:extLst>
          </p:nvPr>
        </p:nvGraphicFramePr>
        <p:xfrm>
          <a:off x="2209800" y="1829919"/>
          <a:ext cx="77724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655" name="Google Shape;655;p31"/>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Comparer les résultats observés aux résultats attendus </a:t>
            </a:r>
            <a:endParaRPr dirty="0">
              <a:latin typeface="Franklin Gothic Medium" panose="020B0603020102020204" pitchFamily="34" charset="0"/>
            </a:endParaRPr>
          </a:p>
        </p:txBody>
      </p:sp>
      <p:sp>
        <p:nvSpPr>
          <p:cNvPr id="656" name="Google Shape;656;p31"/>
          <p:cNvSpPr txBox="1">
            <a:spLocks noGrp="1"/>
          </p:cNvSpPr>
          <p:nvPr>
            <p:ph type="body" idx="1"/>
          </p:nvPr>
        </p:nvSpPr>
        <p:spPr>
          <a:xfrm>
            <a:off x="1102264" y="1467309"/>
            <a:ext cx="10515600" cy="400111"/>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000"/>
              <a:buNone/>
            </a:pPr>
            <a:r>
              <a:rPr lang="fr-FR" sz="1800" b="1" dirty="0"/>
              <a:t>Pourcentage de tous les décès dus à la pneumonie et à la grippe, États-Unis, 2015-2016</a:t>
            </a:r>
            <a:endParaRPr sz="1800" b="1" dirty="0"/>
          </a:p>
          <a:p>
            <a:pPr marL="0" lvl="0" indent="0" algn="l" rtl="0">
              <a:lnSpc>
                <a:spcPct val="100000"/>
              </a:lnSpc>
              <a:spcBef>
                <a:spcPts val="1000"/>
              </a:spcBef>
              <a:spcAft>
                <a:spcPts val="0"/>
              </a:spcAft>
              <a:buClr>
                <a:schemeClr val="dk1"/>
              </a:buClr>
              <a:buSzPts val="2800"/>
              <a:buNone/>
            </a:pPr>
            <a:endParaRPr b="1" dirty="0"/>
          </a:p>
        </p:txBody>
      </p:sp>
      <p:sp>
        <p:nvSpPr>
          <p:cNvPr id="657" name="Google Shape;657;p31"/>
          <p:cNvSpPr txBox="1"/>
          <p:nvPr/>
        </p:nvSpPr>
        <p:spPr>
          <a:xfrm>
            <a:off x="1940442" y="6437976"/>
            <a:ext cx="7640638" cy="334962"/>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Clr>
                <a:srgbClr val="C00000"/>
              </a:buClr>
              <a:buSzPts val="1200"/>
              <a:buFont typeface="Noto Sans Symbols"/>
              <a:buNone/>
            </a:pPr>
            <a:r>
              <a:rPr lang="fr-FR" sz="1200" u="sng">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http://gis.cdc.gov/grasp/fluview/mortality.html </a:t>
            </a:r>
            <a:r>
              <a:rPr lang="fr-FR" sz="1200">
                <a:solidFill>
                  <a:schemeClr val="dk1"/>
                </a:solidFill>
                <a:latin typeface="Arial"/>
                <a:ea typeface="Arial"/>
                <a:cs typeface="Arial"/>
                <a:sym typeface="Arial"/>
              </a:rPr>
              <a:t>Consulté le 17 juillet 2018</a:t>
            </a:r>
            <a:endParaRPr/>
          </a:p>
        </p:txBody>
      </p:sp>
      <p:sp>
        <p:nvSpPr>
          <p:cNvPr id="658" name="Google Shape;658;p31"/>
          <p:cNvSpPr txBox="1"/>
          <p:nvPr/>
        </p:nvSpPr>
        <p:spPr>
          <a:xfrm>
            <a:off x="9708276" y="4356522"/>
            <a:ext cx="177022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C00000"/>
                </a:solidFill>
                <a:latin typeface="Arial"/>
                <a:ea typeface="Arial"/>
                <a:cs typeface="Arial"/>
                <a:sym typeface="Arial"/>
              </a:rPr>
              <a:t>2015-2016</a:t>
            </a:r>
            <a:endParaRPr/>
          </a:p>
        </p:txBody>
      </p:sp>
      <p:sp>
        <p:nvSpPr>
          <p:cNvPr id="659" name="Google Shape;659;p31"/>
          <p:cNvSpPr txBox="1"/>
          <p:nvPr/>
        </p:nvSpPr>
        <p:spPr>
          <a:xfrm>
            <a:off x="3413988" y="2305032"/>
            <a:ext cx="177022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chemeClr val="dk1"/>
                </a:solidFill>
                <a:latin typeface="Arial"/>
                <a:ea typeface="Arial"/>
                <a:cs typeface="Arial"/>
                <a:sym typeface="Arial"/>
              </a:rPr>
              <a:t>2014-2015</a:t>
            </a:r>
            <a:endParaRPr/>
          </a:p>
        </p:txBody>
      </p:sp>
      <p:sp>
        <p:nvSpPr>
          <p:cNvPr id="660" name="Google Shape;660;p31"/>
          <p:cNvSpPr txBox="1"/>
          <p:nvPr/>
        </p:nvSpPr>
        <p:spPr>
          <a:xfrm>
            <a:off x="7812110" y="3818863"/>
            <a:ext cx="177022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0065A4"/>
                </a:solidFill>
                <a:latin typeface="Arial"/>
                <a:ea typeface="Arial"/>
                <a:cs typeface="Arial"/>
                <a:sym typeface="Arial"/>
              </a:rPr>
              <a:t>2013-2014</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Google Shape;666;p3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Comparer ce qui est observé avec </a:t>
            </a:r>
            <a:br>
              <a:rPr lang="fr-FR" dirty="0">
                <a:latin typeface="Franklin Gothic Medium" panose="020B0603020102020204" pitchFamily="34" charset="0"/>
              </a:rPr>
            </a:br>
            <a:r>
              <a:rPr lang="fr-FR" dirty="0">
                <a:latin typeface="Franklin Gothic Medium" panose="020B0603020102020204" pitchFamily="34" charset="0"/>
              </a:rPr>
              <a:t>ce qui est attendu</a:t>
            </a:r>
            <a:endParaRPr dirty="0">
              <a:latin typeface="Franklin Gothic Medium" panose="020B0603020102020204" pitchFamily="34" charset="0"/>
            </a:endParaRPr>
          </a:p>
        </p:txBody>
      </p:sp>
      <p:sp>
        <p:nvSpPr>
          <p:cNvPr id="667" name="Google Shape;667;p32"/>
          <p:cNvSpPr txBox="1">
            <a:spLocks noGrp="1"/>
          </p:cNvSpPr>
          <p:nvPr>
            <p:ph type="body" idx="1"/>
          </p:nvPr>
        </p:nvSpPr>
        <p:spPr>
          <a:xfrm>
            <a:off x="838200" y="1272241"/>
            <a:ext cx="105156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000000"/>
              </a:buClr>
              <a:buSzPts val="1800"/>
              <a:buNone/>
            </a:pPr>
            <a:r>
              <a:rPr lang="fr-FR" sz="1800" b="1" dirty="0">
                <a:solidFill>
                  <a:srgbClr val="000000"/>
                </a:solidFill>
                <a:latin typeface="Arial"/>
                <a:ea typeface="Arial"/>
                <a:cs typeface="Arial"/>
                <a:sym typeface="Arial"/>
              </a:rPr>
              <a:t>Pourcentage de tous les décès dus à la pneumonie et à la grippe, </a:t>
            </a:r>
            <a:br>
              <a:rPr lang="fr-FR" sz="1800" b="1" dirty="0">
                <a:solidFill>
                  <a:srgbClr val="000000"/>
                </a:solidFill>
                <a:latin typeface="Arial"/>
                <a:ea typeface="Arial"/>
                <a:cs typeface="Arial"/>
                <a:sym typeface="Arial"/>
              </a:rPr>
            </a:br>
            <a:r>
              <a:rPr lang="fr-FR" sz="1800" b="1" dirty="0">
                <a:solidFill>
                  <a:srgbClr val="000000"/>
                </a:solidFill>
                <a:latin typeface="Arial"/>
                <a:ea typeface="Arial"/>
                <a:cs typeface="Arial"/>
                <a:sym typeface="Arial"/>
              </a:rPr>
              <a:t>États-Unis, 2013-2018 (jusqu'à la semaine 25)</a:t>
            </a:r>
            <a:endParaRPr sz="1800" b="1" dirty="0">
              <a:solidFill>
                <a:srgbClr val="000000"/>
              </a:solidFill>
              <a:latin typeface="Arial"/>
              <a:ea typeface="Arial"/>
              <a:cs typeface="Arial"/>
              <a:sym typeface="Arial"/>
            </a:endParaRPr>
          </a:p>
          <a:p>
            <a:pPr marL="0" lvl="0" indent="0" algn="ctr" rtl="0">
              <a:lnSpc>
                <a:spcPct val="100000"/>
              </a:lnSpc>
              <a:spcBef>
                <a:spcPts val="1000"/>
              </a:spcBef>
              <a:spcAft>
                <a:spcPts val="0"/>
              </a:spcAft>
              <a:buClr>
                <a:schemeClr val="dk1"/>
              </a:buClr>
              <a:buSzPts val="2000"/>
              <a:buNone/>
            </a:pPr>
            <a:endParaRPr sz="2000" b="1" dirty="0"/>
          </a:p>
        </p:txBody>
      </p:sp>
      <p:pic>
        <p:nvPicPr>
          <p:cNvPr id="668" name="Google Shape;668;p32"/>
          <p:cNvPicPr preferRelativeResize="0"/>
          <p:nvPr/>
        </p:nvPicPr>
        <p:blipFill rotWithShape="1">
          <a:blip r:embed="rId3">
            <a:alphaModFix/>
          </a:blip>
          <a:srcRect/>
          <a:stretch/>
        </p:blipFill>
        <p:spPr>
          <a:xfrm>
            <a:off x="2044760" y="1826069"/>
            <a:ext cx="7873999" cy="4525451"/>
          </a:xfrm>
          <a:prstGeom prst="rect">
            <a:avLst/>
          </a:prstGeom>
          <a:noFill/>
          <a:ln>
            <a:noFill/>
          </a:ln>
        </p:spPr>
      </p:pic>
      <p:sp>
        <p:nvSpPr>
          <p:cNvPr id="669" name="Google Shape;669;p32"/>
          <p:cNvSpPr txBox="1"/>
          <p:nvPr/>
        </p:nvSpPr>
        <p:spPr>
          <a:xfrm>
            <a:off x="4968864" y="2800365"/>
            <a:ext cx="1435261"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a:solidFill>
                  <a:schemeClr val="dk1"/>
                </a:solidFill>
                <a:latin typeface="Arial"/>
                <a:ea typeface="Arial"/>
                <a:cs typeface="Arial"/>
                <a:sym typeface="Arial"/>
              </a:rPr>
              <a:t>2015-2016</a:t>
            </a:r>
            <a:endParaRPr/>
          </a:p>
        </p:txBody>
      </p:sp>
      <p:cxnSp>
        <p:nvCxnSpPr>
          <p:cNvPr id="670" name="Google Shape;670;p32"/>
          <p:cNvCxnSpPr/>
          <p:nvPr/>
        </p:nvCxnSpPr>
        <p:spPr>
          <a:xfrm>
            <a:off x="6381888" y="2496314"/>
            <a:ext cx="0" cy="3260784"/>
          </a:xfrm>
          <a:prstGeom prst="straightConnector1">
            <a:avLst/>
          </a:prstGeom>
          <a:noFill/>
          <a:ln w="38100" cap="flat" cmpd="sng">
            <a:solidFill>
              <a:schemeClr val="dk1"/>
            </a:solidFill>
            <a:prstDash val="lgDash"/>
            <a:miter lim="800000"/>
            <a:headEnd type="none" w="sm" len="sm"/>
            <a:tailEnd type="none" w="sm" len="sm"/>
          </a:ln>
        </p:spPr>
      </p:cxnSp>
      <p:sp>
        <p:nvSpPr>
          <p:cNvPr id="671" name="Google Shape;671;p32"/>
          <p:cNvSpPr txBox="1"/>
          <p:nvPr/>
        </p:nvSpPr>
        <p:spPr>
          <a:xfrm>
            <a:off x="3640195" y="6434896"/>
            <a:ext cx="5945128" cy="245782"/>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Clr>
                <a:srgbClr val="C00000"/>
              </a:buClr>
              <a:buSzPts val="1200"/>
              <a:buFont typeface="Noto Sans Symbols"/>
              <a:buNone/>
            </a:pPr>
            <a:r>
              <a:rPr lang="fr-FR" sz="1200" u="sng">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cdc.gov/flu/weekly/weeklyarchives2017-2018/Week28.htm </a:t>
            </a:r>
            <a:r>
              <a:rPr lang="fr-FR" sz="1200">
                <a:solidFill>
                  <a:schemeClr val="dk1"/>
                </a:solidFill>
                <a:latin typeface="Arial"/>
                <a:ea typeface="Arial"/>
                <a:cs typeface="Arial"/>
                <a:sym typeface="Arial"/>
              </a:rPr>
              <a:t>Consulté le 17 juillet 2018.</a:t>
            </a:r>
            <a:endParaRPr/>
          </a:p>
        </p:txBody>
      </p:sp>
      <p:sp>
        <p:nvSpPr>
          <p:cNvPr id="672" name="Google Shape;672;p32"/>
          <p:cNvSpPr txBox="1"/>
          <p:nvPr/>
        </p:nvSpPr>
        <p:spPr>
          <a:xfrm>
            <a:off x="5175924" y="6026144"/>
            <a:ext cx="2873670"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a:solidFill>
                  <a:srgbClr val="000000"/>
                </a:solidFill>
                <a:latin typeface="Arial"/>
                <a:ea typeface="Arial"/>
                <a:cs typeface="Arial"/>
                <a:sym typeface="Arial"/>
              </a:rPr>
              <a:t>Semaine épidémiologique</a:t>
            </a:r>
            <a:endParaRPr/>
          </a:p>
        </p:txBody>
      </p:sp>
      <p:sp>
        <p:nvSpPr>
          <p:cNvPr id="673" name="Google Shape;673;p32"/>
          <p:cNvSpPr/>
          <p:nvPr/>
        </p:nvSpPr>
        <p:spPr>
          <a:xfrm>
            <a:off x="1913955" y="3200475"/>
            <a:ext cx="130805" cy="348557"/>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endParaRPr sz="1800">
              <a:solidFill>
                <a:srgbClr val="000000"/>
              </a:solidFill>
              <a:latin typeface="Arial"/>
              <a:ea typeface="Arial"/>
              <a:cs typeface="Arial"/>
              <a:sym typeface="Arial"/>
            </a:endParaRPr>
          </a:p>
        </p:txBody>
      </p:sp>
      <p:sp>
        <p:nvSpPr>
          <p:cNvPr id="674" name="Google Shape;674;p32"/>
          <p:cNvSpPr txBox="1"/>
          <p:nvPr/>
        </p:nvSpPr>
        <p:spPr>
          <a:xfrm rot="-5400000">
            <a:off x="563385" y="3617922"/>
            <a:ext cx="3173058"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a:solidFill>
                  <a:srgbClr val="000000"/>
                </a:solidFill>
                <a:latin typeface="Arial"/>
                <a:ea typeface="Arial"/>
                <a:cs typeface="Arial"/>
                <a:sym typeface="Arial"/>
              </a:rPr>
              <a:t>% de décès</a:t>
            </a:r>
            <a:endParaRPr sz="1800" strike="sngStrike">
              <a:solidFill>
                <a:srgbClr val="000000"/>
              </a:solidFill>
              <a:latin typeface="Arial"/>
              <a:ea typeface="Arial"/>
              <a:cs typeface="Arial"/>
              <a:sym typeface="Arial"/>
            </a:endParaRPr>
          </a:p>
        </p:txBody>
      </p:sp>
      <p:sp>
        <p:nvSpPr>
          <p:cNvPr id="675" name="Google Shape;675;p32"/>
          <p:cNvSpPr txBox="1"/>
          <p:nvPr/>
        </p:nvSpPr>
        <p:spPr>
          <a:xfrm>
            <a:off x="3120515" y="2844225"/>
            <a:ext cx="1237233" cy="58477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a:solidFill>
                  <a:srgbClr val="000000"/>
                </a:solidFill>
                <a:latin typeface="Arial"/>
                <a:ea typeface="Arial"/>
                <a:cs typeface="Arial"/>
                <a:sym typeface="Arial"/>
              </a:rPr>
              <a:t>Seuil épidémique</a:t>
            </a:r>
            <a:endParaRPr/>
          </a:p>
        </p:txBody>
      </p:sp>
      <p:cxnSp>
        <p:nvCxnSpPr>
          <p:cNvPr id="676" name="Google Shape;676;p32"/>
          <p:cNvCxnSpPr/>
          <p:nvPr/>
        </p:nvCxnSpPr>
        <p:spPr>
          <a:xfrm>
            <a:off x="4991100" y="2496314"/>
            <a:ext cx="0" cy="3260784"/>
          </a:xfrm>
          <a:prstGeom prst="straightConnector1">
            <a:avLst/>
          </a:prstGeom>
          <a:noFill/>
          <a:ln w="38100" cap="flat" cmpd="sng">
            <a:solidFill>
              <a:schemeClr val="dk1"/>
            </a:solidFill>
            <a:prstDash val="lgDash"/>
            <a:miter lim="800000"/>
            <a:headEnd type="none" w="sm" len="sm"/>
            <a:tailEnd type="none" w="sm" len="sm"/>
          </a:ln>
        </p:spPr>
      </p:cxnSp>
      <p:sp>
        <p:nvSpPr>
          <p:cNvPr id="677" name="Google Shape;677;p32"/>
          <p:cNvSpPr txBox="1"/>
          <p:nvPr/>
        </p:nvSpPr>
        <p:spPr>
          <a:xfrm>
            <a:off x="4551703" y="5008632"/>
            <a:ext cx="1544296" cy="667512"/>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a:solidFill>
                  <a:srgbClr val="000000"/>
                </a:solidFill>
                <a:latin typeface="Arial"/>
                <a:ea typeface="Arial"/>
                <a:cs typeface="Arial"/>
                <a:sym typeface="Arial"/>
              </a:rPr>
              <a:t>Référence saisonnière</a:t>
            </a:r>
            <a:endParaRPr/>
          </a:p>
        </p:txBody>
      </p:sp>
      <p:cxnSp>
        <p:nvCxnSpPr>
          <p:cNvPr id="678" name="Google Shape;678;p32"/>
          <p:cNvCxnSpPr/>
          <p:nvPr/>
        </p:nvCxnSpPr>
        <p:spPr>
          <a:xfrm rot="10800000">
            <a:off x="4558715" y="3948191"/>
            <a:ext cx="299533" cy="1064086"/>
          </a:xfrm>
          <a:prstGeom prst="straightConnector1">
            <a:avLst/>
          </a:prstGeom>
          <a:noFill/>
          <a:ln w="38100" cap="flat" cmpd="sng">
            <a:solidFill>
              <a:schemeClr val="dk1"/>
            </a:solidFill>
            <a:prstDash val="solid"/>
            <a:miter lim="800000"/>
            <a:headEnd type="none" w="sm" len="sm"/>
            <a:tailEnd type="triangle" w="med" len="med"/>
          </a:ln>
        </p:spPr>
      </p:cxnSp>
      <p:cxnSp>
        <p:nvCxnSpPr>
          <p:cNvPr id="679" name="Google Shape;679;p32"/>
          <p:cNvCxnSpPr/>
          <p:nvPr/>
        </p:nvCxnSpPr>
        <p:spPr>
          <a:xfrm>
            <a:off x="3738274" y="3374753"/>
            <a:ext cx="483854" cy="821685"/>
          </a:xfrm>
          <a:prstGeom prst="straightConnector1">
            <a:avLst/>
          </a:prstGeom>
          <a:noFill/>
          <a:ln w="38100" cap="flat" cmpd="sng">
            <a:solidFill>
              <a:schemeClr val="dk1"/>
            </a:solidFill>
            <a:prstDash val="solid"/>
            <a:miter lim="800000"/>
            <a:headEnd type="none" w="sm" len="sm"/>
            <a:tailEnd type="triangle" w="med" len="med"/>
          </a:ln>
        </p:spPr>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84"/>
        <p:cNvGrpSpPr/>
        <p:nvPr/>
      </p:nvGrpSpPr>
      <p:grpSpPr>
        <a:xfrm>
          <a:off x="0" y="0"/>
          <a:ext cx="0" cy="0"/>
          <a:chOff x="0" y="0"/>
          <a:chExt cx="0" cy="0"/>
        </a:xfrm>
      </p:grpSpPr>
      <p:sp>
        <p:nvSpPr>
          <p:cNvPr id="685" name="Google Shape;685;p33"/>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Aspects de l'interprétation des données </a:t>
            </a:r>
            <a:br>
              <a:rPr lang="fr-FR" dirty="0">
                <a:latin typeface="Franklin Gothic Medium" panose="020B0603020102020204" pitchFamily="34" charset="0"/>
              </a:rPr>
            </a:br>
            <a:r>
              <a:rPr lang="fr-FR" dirty="0">
                <a:latin typeface="Franklin Gothic Medium" panose="020B0603020102020204" pitchFamily="34" charset="0"/>
              </a:rPr>
              <a:t>de surveillance </a:t>
            </a:r>
            <a:endParaRPr dirty="0">
              <a:latin typeface="Franklin Gothic Medium" panose="020B0603020102020204" pitchFamily="34" charset="0"/>
            </a:endParaRPr>
          </a:p>
        </p:txBody>
      </p:sp>
      <p:sp>
        <p:nvSpPr>
          <p:cNvPr id="686" name="Google Shape;686;p3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lt2"/>
              </a:buClr>
              <a:buSzPts val="2800"/>
              <a:buFont typeface="Libre Franklin Medium"/>
              <a:buAutoNum type="arabicPeriod"/>
            </a:pPr>
            <a:r>
              <a:rPr lang="fr-FR">
                <a:solidFill>
                  <a:schemeClr val="lt2"/>
                </a:solidFill>
              </a:rPr>
              <a:t>Expliquer les mesures et les résultats épidémiologiques et statistiques dans un langage simple.</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Comparer les données observées aux seuils établis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Comparer les données observées aux valeurs attendues</a:t>
            </a:r>
            <a:endParaRP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b="1"/>
              <a:t>Tenir compte de la qualité des données </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Examiner les explications possibles d'une augmentation apparente du nombre de cas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Tirer des conclusions sur l'apparition d'une maladie à partir de données sommaires</a:t>
            </a:r>
            <a:endParaRPr/>
          </a:p>
          <a:p>
            <a:pPr marL="228600" lvl="0" indent="-50800" algn="l" rtl="0">
              <a:lnSpc>
                <a:spcPct val="100000"/>
              </a:lnSpc>
              <a:spcBef>
                <a:spcPts val="1000"/>
              </a:spcBef>
              <a:spcAft>
                <a:spcPts val="0"/>
              </a:spcAft>
              <a:buClr>
                <a:schemeClr val="dk1"/>
              </a:buClr>
              <a:buSzPts val="2800"/>
              <a:buNone/>
            </a:pPr>
            <a:endParaRPr>
              <a:solidFill>
                <a:srgbClr val="AEABAB"/>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692" name="Google Shape;692;p3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Complétude des rapports/représentativité</a:t>
            </a:r>
            <a:endParaRPr dirty="0"/>
          </a:p>
          <a:p>
            <a:pPr marL="228600" lvl="0" indent="-228600" algn="l" rtl="0">
              <a:lnSpc>
                <a:spcPct val="100000"/>
              </a:lnSpc>
              <a:spcBef>
                <a:spcPts val="1000"/>
              </a:spcBef>
              <a:spcAft>
                <a:spcPts val="0"/>
              </a:spcAft>
              <a:buClr>
                <a:schemeClr val="dk1"/>
              </a:buClr>
              <a:buSzPts val="2800"/>
              <a:buChar char="•"/>
            </a:pPr>
            <a:r>
              <a:rPr lang="fr-FR" dirty="0"/>
              <a:t>Respect des délais</a:t>
            </a:r>
            <a:endParaRPr dirty="0"/>
          </a:p>
          <a:p>
            <a:pPr marL="228600" lvl="0" indent="-228600" algn="l" rtl="0">
              <a:lnSpc>
                <a:spcPct val="100000"/>
              </a:lnSpc>
              <a:spcBef>
                <a:spcPts val="1000"/>
              </a:spcBef>
              <a:spcAft>
                <a:spcPts val="0"/>
              </a:spcAft>
              <a:buClr>
                <a:schemeClr val="dk1"/>
              </a:buClr>
              <a:buSzPts val="2800"/>
              <a:buChar char="•"/>
            </a:pPr>
            <a:r>
              <a:rPr lang="fr-FR" dirty="0"/>
              <a:t>Exactitude et complétude des formulaires</a:t>
            </a:r>
            <a:endParaRPr dirty="0"/>
          </a:p>
          <a:p>
            <a:pPr marL="228600" lvl="0" indent="-228600" algn="l" rtl="0">
              <a:lnSpc>
                <a:spcPct val="100000"/>
              </a:lnSpc>
              <a:spcBef>
                <a:spcPts val="1000"/>
              </a:spcBef>
              <a:spcAft>
                <a:spcPts val="0"/>
              </a:spcAft>
              <a:buClr>
                <a:schemeClr val="dk1"/>
              </a:buClr>
              <a:buSzPts val="2800"/>
              <a:buChar char="•"/>
            </a:pPr>
            <a:r>
              <a:rPr lang="fr-FR" dirty="0"/>
              <a:t>Autres problèmes de qualité des données</a:t>
            </a:r>
            <a:endParaRPr dirty="0"/>
          </a:p>
        </p:txBody>
      </p:sp>
      <p:sp>
        <p:nvSpPr>
          <p:cNvPr id="693" name="Google Shape;693;p34"/>
          <p:cNvSpPr txBox="1">
            <a:spLocks noGrp="1"/>
          </p:cNvSpPr>
          <p:nvPr>
            <p:ph type="title"/>
          </p:nvPr>
        </p:nvSpPr>
        <p:spPr>
          <a:xfrm>
            <a:off x="838199" y="457200"/>
            <a:ext cx="10793819"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Tenir compte la qualité des données (1/3)</a:t>
            </a:r>
            <a:endParaRPr sz="4000" dirty="0">
              <a:latin typeface="Franklin Gothic Medium" panose="020B06030201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graphicFrame>
        <p:nvGraphicFramePr>
          <p:cNvPr id="699" name="Google Shape;699;p35"/>
          <p:cNvGraphicFramePr/>
          <p:nvPr/>
        </p:nvGraphicFramePr>
        <p:xfrm>
          <a:off x="2546123" y="1930348"/>
          <a:ext cx="7099753" cy="4184676"/>
        </p:xfrm>
        <a:graphic>
          <a:graphicData uri="http://schemas.openxmlformats.org/drawingml/2006/chart">
            <c:chart xmlns:c="http://schemas.openxmlformats.org/drawingml/2006/chart" xmlns:r="http://schemas.openxmlformats.org/officeDocument/2006/relationships" r:id="rId3"/>
          </a:graphicData>
        </a:graphic>
      </p:graphicFrame>
      <p:sp>
        <p:nvSpPr>
          <p:cNvPr id="700" name="Google Shape;700;p3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Tenir compte de la qualité des données (2/3)</a:t>
            </a:r>
            <a:endParaRPr sz="4000" dirty="0">
              <a:latin typeface="Franklin Gothic Medium" panose="020B0603020102020204" pitchFamily="34" charset="0"/>
            </a:endParaRPr>
          </a:p>
        </p:txBody>
      </p:sp>
      <p:sp>
        <p:nvSpPr>
          <p:cNvPr id="701" name="Google Shape;701;p35"/>
          <p:cNvSpPr txBox="1">
            <a:spLocks noGrp="1"/>
          </p:cNvSpPr>
          <p:nvPr>
            <p:ph type="body" idx="2"/>
          </p:nvPr>
        </p:nvSpPr>
        <p:spPr>
          <a:xfrm>
            <a:off x="4727853" y="6401901"/>
            <a:ext cx="4772594" cy="211243"/>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a:solidFill>
                  <a:schemeClr val="dk1"/>
                </a:solidFill>
              </a:rPr>
              <a:t>Rapport IDSR du Botswana, semaine 11, 2015</a:t>
            </a:r>
            <a:endParaRPr/>
          </a:p>
          <a:p>
            <a:pPr marL="0" lvl="0" indent="0" algn="r" rtl="0">
              <a:lnSpc>
                <a:spcPct val="90000"/>
              </a:lnSpc>
              <a:spcBef>
                <a:spcPts val="1000"/>
              </a:spcBef>
              <a:spcAft>
                <a:spcPts val="0"/>
              </a:spcAft>
              <a:buClr>
                <a:schemeClr val="dk1"/>
              </a:buClr>
              <a:buSzPts val="1200"/>
              <a:buNone/>
            </a:pPr>
            <a:endParaRPr/>
          </a:p>
        </p:txBody>
      </p:sp>
      <p:sp>
        <p:nvSpPr>
          <p:cNvPr id="702" name="Google Shape;702;p35"/>
          <p:cNvSpPr txBox="1"/>
          <p:nvPr/>
        </p:nvSpPr>
        <p:spPr>
          <a:xfrm>
            <a:off x="1841562" y="1534281"/>
            <a:ext cx="8508873" cy="4261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000"/>
              <a:buFont typeface="Noto Sans Symbols"/>
              <a:buNone/>
            </a:pPr>
            <a:r>
              <a:rPr lang="fr-FR" sz="2000" b="1">
                <a:solidFill>
                  <a:schemeClr val="dk1"/>
                </a:solidFill>
                <a:latin typeface="Arial"/>
                <a:ea typeface="Arial"/>
                <a:cs typeface="Arial"/>
                <a:sym typeface="Arial"/>
              </a:rPr>
              <a:t>Décès par diarrhée signalés, Botswana, Semaines 1-11, 2014 et 2015</a:t>
            </a:r>
            <a:endParaRPr/>
          </a:p>
          <a:p>
            <a:pPr marL="287338" marR="0" lvl="0" indent="-160338" algn="ctr" rtl="0">
              <a:spcBef>
                <a:spcPts val="400"/>
              </a:spcBef>
              <a:spcAft>
                <a:spcPts val="0"/>
              </a:spcAft>
              <a:buClr>
                <a:srgbClr val="C00000"/>
              </a:buClr>
              <a:buSzPts val="2000"/>
              <a:buFont typeface="Noto Sans Symbols"/>
              <a:buNone/>
            </a:pPr>
            <a:endParaRPr sz="2000" b="1">
              <a:solidFill>
                <a:schemeClr val="dk1"/>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07"/>
        <p:cNvGrpSpPr/>
        <p:nvPr/>
      </p:nvGrpSpPr>
      <p:grpSpPr>
        <a:xfrm>
          <a:off x="0" y="0"/>
          <a:ext cx="0" cy="0"/>
          <a:chOff x="0" y="0"/>
          <a:chExt cx="0" cy="0"/>
        </a:xfrm>
      </p:grpSpPr>
      <p:graphicFrame>
        <p:nvGraphicFramePr>
          <p:cNvPr id="708" name="Google Shape;708;p36"/>
          <p:cNvGraphicFramePr/>
          <p:nvPr>
            <p:extLst>
              <p:ext uri="{D42A27DB-BD31-4B8C-83A1-F6EECF244321}">
                <p14:modId xmlns:p14="http://schemas.microsoft.com/office/powerpoint/2010/main" val="814408395"/>
              </p:ext>
            </p:extLst>
          </p:nvPr>
        </p:nvGraphicFramePr>
        <p:xfrm>
          <a:off x="1724836" y="1694261"/>
          <a:ext cx="8454333" cy="5016499"/>
        </p:xfrm>
        <a:graphic>
          <a:graphicData uri="http://schemas.openxmlformats.org/drawingml/2006/chart">
            <c:chart xmlns:c="http://schemas.openxmlformats.org/drawingml/2006/chart" xmlns:r="http://schemas.openxmlformats.org/officeDocument/2006/relationships" r:id="rId3"/>
          </a:graphicData>
        </a:graphic>
      </p:graphicFrame>
      <p:sp>
        <p:nvSpPr>
          <p:cNvPr id="709" name="Google Shape;709;p3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Tenir compte de la qualité des données (3/3)</a:t>
            </a:r>
            <a:endParaRPr sz="4000" dirty="0">
              <a:latin typeface="Franklin Gothic Medium" panose="020B0603020102020204" pitchFamily="34" charset="0"/>
            </a:endParaRPr>
          </a:p>
        </p:txBody>
      </p:sp>
      <p:sp>
        <p:nvSpPr>
          <p:cNvPr id="710" name="Google Shape;710;p36"/>
          <p:cNvSpPr txBox="1"/>
          <p:nvPr/>
        </p:nvSpPr>
        <p:spPr>
          <a:xfrm>
            <a:off x="2334127" y="1452175"/>
            <a:ext cx="7523746" cy="6814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000"/>
              <a:buFont typeface="Noto Sans Symbols"/>
              <a:buNone/>
            </a:pPr>
            <a:r>
              <a:rPr lang="fr-FR" sz="2000" b="1">
                <a:solidFill>
                  <a:schemeClr val="dk1"/>
                </a:solidFill>
                <a:latin typeface="Arial"/>
                <a:ea typeface="Arial"/>
                <a:cs typeface="Arial"/>
                <a:sym typeface="Arial"/>
              </a:rPr>
              <a:t>Nombre de semaines durant lesquelles les districts ont réussi ou échoué à présenter leur rapport à temps, Botswana, Semaines 1-11, 2015</a:t>
            </a:r>
            <a:endParaRPr/>
          </a:p>
          <a:p>
            <a:pPr marL="287338" marR="0" lvl="0" indent="-134938" algn="l" rtl="0">
              <a:spcBef>
                <a:spcPts val="480"/>
              </a:spcBef>
              <a:spcAft>
                <a:spcPts val="0"/>
              </a:spcAft>
              <a:buClr>
                <a:srgbClr val="C00000"/>
              </a:buClr>
              <a:buSzPts val="2400"/>
              <a:buFont typeface="Noto Sans Symbols"/>
              <a:buNone/>
            </a:pPr>
            <a:endParaRPr sz="2400" b="1">
              <a:solidFill>
                <a:schemeClr val="dk1"/>
              </a:solidFill>
              <a:latin typeface="Arial"/>
              <a:ea typeface="Arial"/>
              <a:cs typeface="Arial"/>
              <a:sym typeface="Arial"/>
            </a:endParaRPr>
          </a:p>
        </p:txBody>
      </p:sp>
      <p:sp>
        <p:nvSpPr>
          <p:cNvPr id="711" name="Google Shape;711;p36"/>
          <p:cNvSpPr txBox="1"/>
          <p:nvPr/>
        </p:nvSpPr>
        <p:spPr>
          <a:xfrm>
            <a:off x="3420505" y="6387358"/>
            <a:ext cx="6160008" cy="336102"/>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Clr>
                <a:schemeClr val="dk1"/>
              </a:buClr>
              <a:buSzPts val="1200"/>
              <a:buFont typeface="Arial"/>
              <a:buNone/>
            </a:pPr>
            <a:r>
              <a:rPr lang="fr-FR" sz="1200">
                <a:solidFill>
                  <a:schemeClr val="dk1"/>
                </a:solidFill>
                <a:latin typeface="Arial"/>
                <a:ea typeface="Arial"/>
                <a:cs typeface="Arial"/>
                <a:sym typeface="Arial"/>
              </a:rPr>
              <a:t>Rapport IDSR du Botswana, semaine 11, 2015</a:t>
            </a:r>
            <a:endParaRPr/>
          </a:p>
        </p:txBody>
      </p:sp>
      <p:sp>
        <p:nvSpPr>
          <p:cNvPr id="2" name="TextBox 1">
            <a:extLst>
              <a:ext uri="{FF2B5EF4-FFF2-40B4-BE49-F238E27FC236}">
                <a16:creationId xmlns:a16="http://schemas.microsoft.com/office/drawing/2014/main" id="{E8F490A3-0554-0C7B-2F4F-57D576E29BF5}"/>
              </a:ext>
            </a:extLst>
          </p:cNvPr>
          <p:cNvSpPr txBox="1"/>
          <p:nvPr/>
        </p:nvSpPr>
        <p:spPr>
          <a:xfrm>
            <a:off x="8248650" y="2876550"/>
            <a:ext cx="2180414" cy="1415772"/>
          </a:xfrm>
          <a:prstGeom prst="rect">
            <a:avLst/>
          </a:prstGeom>
          <a:solidFill>
            <a:schemeClr val="bg1"/>
          </a:solidFill>
        </p:spPr>
        <p:txBody>
          <a:bodyPr wrap="square" rtlCol="0">
            <a:spAutoFit/>
          </a:bodyPr>
          <a:lstStyle/>
          <a:p>
            <a:r>
              <a:rPr lang="fr-FR" sz="1800" dirty="0">
                <a:latin typeface="Arial  "/>
                <a:ea typeface="Times New Roman" panose="02020603050405020304" pitchFamily="18" charset="0"/>
                <a:cs typeface="Aptos" panose="020B0004020202020204" pitchFamily="34" charset="0"/>
              </a:rPr>
              <a:t>R</a:t>
            </a:r>
            <a:r>
              <a:rPr lang="fr-FR" sz="1800" dirty="0">
                <a:effectLst/>
                <a:latin typeface="Arial  "/>
                <a:ea typeface="Times New Roman" panose="02020603050405020304" pitchFamily="18" charset="0"/>
                <a:cs typeface="Aptos" panose="020B0004020202020204" pitchFamily="34" charset="0"/>
              </a:rPr>
              <a:t>apporté en retard ou pas du tout </a:t>
            </a:r>
          </a:p>
          <a:p>
            <a:endParaRPr lang="fr-FR" sz="1800" dirty="0">
              <a:latin typeface="Aptos" panose="020B0004020202020204" pitchFamily="34" charset="0"/>
            </a:endParaRPr>
          </a:p>
          <a:p>
            <a:endParaRPr lang="fr-FR" sz="1800" dirty="0">
              <a:latin typeface="Aptos" panose="020B0004020202020204" pitchFamily="34" charset="0"/>
            </a:endParaRPr>
          </a:p>
          <a:p>
            <a:endParaRPr lang="fr-F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3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Tenir compte de la qualité des données :</a:t>
            </a:r>
            <a:br>
              <a:rPr lang="fr-FR" dirty="0">
                <a:latin typeface="Franklin Gothic Medium" panose="020B0603020102020204" pitchFamily="34" charset="0"/>
              </a:rPr>
            </a:br>
            <a:r>
              <a:rPr lang="fr-FR" dirty="0">
                <a:latin typeface="Franklin Gothic Medium" panose="020B0603020102020204" pitchFamily="34" charset="0"/>
              </a:rPr>
              <a:t>Approfondir les données</a:t>
            </a:r>
            <a:endParaRPr dirty="0">
              <a:latin typeface="Franklin Gothic Medium" panose="020B0603020102020204" pitchFamily="34" charset="0"/>
            </a:endParaRPr>
          </a:p>
        </p:txBody>
      </p:sp>
      <p:graphicFrame>
        <p:nvGraphicFramePr>
          <p:cNvPr id="718" name="Google Shape;718;p37"/>
          <p:cNvGraphicFramePr/>
          <p:nvPr/>
        </p:nvGraphicFramePr>
        <p:xfrm>
          <a:off x="2017916" y="2387169"/>
          <a:ext cx="8156200" cy="3893750"/>
        </p:xfrm>
        <a:graphic>
          <a:graphicData uri="http://schemas.openxmlformats.org/drawingml/2006/table">
            <a:tbl>
              <a:tblPr firstRow="1" bandRow="1">
                <a:noFill/>
                <a:tableStyleId>{9A05CB5F-DABC-46E1-ACC7-9C2A0C9DE69E}</a:tableStyleId>
              </a:tblPr>
              <a:tblGrid>
                <a:gridCol w="1019525">
                  <a:extLst>
                    <a:ext uri="{9D8B030D-6E8A-4147-A177-3AD203B41FA5}">
                      <a16:colId xmlns:a16="http://schemas.microsoft.com/office/drawing/2014/main" val="20000"/>
                    </a:ext>
                  </a:extLst>
                </a:gridCol>
                <a:gridCol w="1019525">
                  <a:extLst>
                    <a:ext uri="{9D8B030D-6E8A-4147-A177-3AD203B41FA5}">
                      <a16:colId xmlns:a16="http://schemas.microsoft.com/office/drawing/2014/main" val="20001"/>
                    </a:ext>
                  </a:extLst>
                </a:gridCol>
                <a:gridCol w="1019525">
                  <a:extLst>
                    <a:ext uri="{9D8B030D-6E8A-4147-A177-3AD203B41FA5}">
                      <a16:colId xmlns:a16="http://schemas.microsoft.com/office/drawing/2014/main" val="20002"/>
                    </a:ext>
                  </a:extLst>
                </a:gridCol>
                <a:gridCol w="1019525">
                  <a:extLst>
                    <a:ext uri="{9D8B030D-6E8A-4147-A177-3AD203B41FA5}">
                      <a16:colId xmlns:a16="http://schemas.microsoft.com/office/drawing/2014/main" val="20003"/>
                    </a:ext>
                  </a:extLst>
                </a:gridCol>
                <a:gridCol w="1019525">
                  <a:extLst>
                    <a:ext uri="{9D8B030D-6E8A-4147-A177-3AD203B41FA5}">
                      <a16:colId xmlns:a16="http://schemas.microsoft.com/office/drawing/2014/main" val="20004"/>
                    </a:ext>
                  </a:extLst>
                </a:gridCol>
                <a:gridCol w="1019525">
                  <a:extLst>
                    <a:ext uri="{9D8B030D-6E8A-4147-A177-3AD203B41FA5}">
                      <a16:colId xmlns:a16="http://schemas.microsoft.com/office/drawing/2014/main" val="20005"/>
                    </a:ext>
                  </a:extLst>
                </a:gridCol>
                <a:gridCol w="1019525">
                  <a:extLst>
                    <a:ext uri="{9D8B030D-6E8A-4147-A177-3AD203B41FA5}">
                      <a16:colId xmlns:a16="http://schemas.microsoft.com/office/drawing/2014/main" val="20006"/>
                    </a:ext>
                  </a:extLst>
                </a:gridCol>
                <a:gridCol w="1019525">
                  <a:extLst>
                    <a:ext uri="{9D8B030D-6E8A-4147-A177-3AD203B41FA5}">
                      <a16:colId xmlns:a16="http://schemas.microsoft.com/office/drawing/2014/main" val="20007"/>
                    </a:ext>
                  </a:extLst>
                </a:gridCol>
              </a:tblGrid>
              <a:tr h="389375">
                <a:tc>
                  <a:txBody>
                    <a:bodyPr/>
                    <a:lstStyle/>
                    <a:p>
                      <a:pPr marL="0" marR="0" lvl="0" indent="0" algn="ctr" rtl="0">
                        <a:spcBef>
                          <a:spcPts val="0"/>
                        </a:spcBef>
                        <a:spcAft>
                          <a:spcPts val="0"/>
                        </a:spcAft>
                        <a:buNone/>
                      </a:pPr>
                      <a:r>
                        <a:rPr lang="fr-FR" sz="2000" b="0" u="none" strike="noStrike" cap="none" dirty="0">
                          <a:solidFill>
                            <a:srgbClr val="000000"/>
                          </a:solidFill>
                          <a:latin typeface="Arial"/>
                          <a:ea typeface="Arial"/>
                          <a:cs typeface="Arial"/>
                          <a:sym typeface="Arial"/>
                        </a:rPr>
                        <a:t> </a:t>
                      </a:r>
                      <a:endParaRPr sz="2000" b="0" i="0" u="none" strike="noStrike" cap="none" dirty="0">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7">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Semaine des rapports</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Facilité</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Un</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Deux</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Trois</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Quatre</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Cinq</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Six</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Sept</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A</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5</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B</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C</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D</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5</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6</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8</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E</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6</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F</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G</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Total</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16</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18</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14</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18</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15</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46</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dirty="0">
                          <a:solidFill>
                            <a:srgbClr val="000000"/>
                          </a:solidFill>
                          <a:latin typeface="Arial"/>
                          <a:ea typeface="Arial"/>
                          <a:cs typeface="Arial"/>
                          <a:sym typeface="Arial"/>
                        </a:rPr>
                        <a:t>31</a:t>
                      </a:r>
                      <a:endParaRPr sz="2000" b="1" i="0" u="none" strike="noStrike" cap="none" dirty="0">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
        <p:nvSpPr>
          <p:cNvPr id="719" name="Google Shape;719;p37"/>
          <p:cNvSpPr/>
          <p:nvPr/>
        </p:nvSpPr>
        <p:spPr>
          <a:xfrm>
            <a:off x="8135755" y="4339065"/>
            <a:ext cx="1005840" cy="378506"/>
          </a:xfrm>
          <a:prstGeom prst="rect">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0000"/>
              </a:solidFill>
              <a:latin typeface="Arial"/>
              <a:ea typeface="Arial"/>
              <a:cs typeface="Arial"/>
              <a:sym typeface="Arial"/>
            </a:endParaRPr>
          </a:p>
        </p:txBody>
      </p:sp>
      <p:sp>
        <p:nvSpPr>
          <p:cNvPr id="720" name="Google Shape;720;p37"/>
          <p:cNvSpPr txBox="1"/>
          <p:nvPr/>
        </p:nvSpPr>
        <p:spPr>
          <a:xfrm>
            <a:off x="2017916" y="1529148"/>
            <a:ext cx="8156168"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u="none" strike="noStrike">
                <a:solidFill>
                  <a:schemeClr val="dk1"/>
                </a:solidFill>
                <a:latin typeface="Arial"/>
                <a:ea typeface="Arial"/>
                <a:cs typeface="Arial"/>
                <a:sym typeface="Arial"/>
              </a:rPr>
              <a:t>Cas de diarrhée sévère signalés par établissement de santé, Semaines 1-7, 2017, District X</a:t>
            </a:r>
            <a:endParaRPr sz="2400" b="1" i="0" u="none" strike="noStrike">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25"/>
        <p:cNvGrpSpPr/>
        <p:nvPr/>
      </p:nvGrpSpPr>
      <p:grpSpPr>
        <a:xfrm>
          <a:off x="0" y="0"/>
          <a:ext cx="0" cy="0"/>
          <a:chOff x="0" y="0"/>
          <a:chExt cx="0" cy="0"/>
        </a:xfrm>
      </p:grpSpPr>
      <p:sp>
        <p:nvSpPr>
          <p:cNvPr id="726" name="Google Shape;726;p3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fr-FR" sz="2800" dirty="0"/>
              <a:t>Décrivez les données. Quel schéma observez-vous ?</a:t>
            </a:r>
            <a:endParaRPr dirty="0"/>
          </a:p>
          <a:p>
            <a:pPr marL="0" lvl="0" indent="0" algn="l" rtl="0">
              <a:lnSpc>
                <a:spcPct val="100000"/>
              </a:lnSpc>
              <a:spcBef>
                <a:spcPts val="1000"/>
              </a:spcBef>
              <a:spcAft>
                <a:spcPts val="0"/>
              </a:spcAft>
              <a:buClr>
                <a:schemeClr val="dk1"/>
              </a:buClr>
              <a:buSzPts val="2800"/>
              <a:buNone/>
            </a:pPr>
            <a:endParaRPr dirty="0"/>
          </a:p>
        </p:txBody>
      </p:sp>
      <p:sp>
        <p:nvSpPr>
          <p:cNvPr id="727" name="Google Shape;727;p38"/>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Interprétation des données : Pratique 1</a:t>
            </a:r>
            <a:endParaRPr dirty="0">
              <a:latin typeface="Franklin Gothic Medium" panose="020B0603020102020204" pitchFamily="34" charset="0"/>
            </a:endParaRPr>
          </a:p>
        </p:txBody>
      </p:sp>
      <p:graphicFrame>
        <p:nvGraphicFramePr>
          <p:cNvPr id="728" name="Google Shape;728;p38"/>
          <p:cNvGraphicFramePr/>
          <p:nvPr/>
        </p:nvGraphicFramePr>
        <p:xfrm>
          <a:off x="1852030" y="2235357"/>
          <a:ext cx="7724553" cy="4509977"/>
        </p:xfrm>
        <a:graphic>
          <a:graphicData uri="http://schemas.openxmlformats.org/drawingml/2006/chart">
            <c:chart xmlns:c="http://schemas.openxmlformats.org/drawingml/2006/chart" xmlns:r="http://schemas.openxmlformats.org/officeDocument/2006/relationships" r:id="rId3"/>
          </a:graphicData>
        </a:graphic>
      </p:graphicFrame>
      <p:sp>
        <p:nvSpPr>
          <p:cNvPr id="729" name="Google Shape;729;p38"/>
          <p:cNvSpPr txBox="1"/>
          <p:nvPr/>
        </p:nvSpPr>
        <p:spPr>
          <a:xfrm>
            <a:off x="3441031" y="2051251"/>
            <a:ext cx="5197131" cy="54863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400"/>
              <a:buFont typeface="Noto Sans Symbols"/>
              <a:buNone/>
            </a:pPr>
            <a:r>
              <a:rPr lang="fr-FR" sz="2400" b="1">
                <a:solidFill>
                  <a:schemeClr val="dk1"/>
                </a:solidFill>
                <a:latin typeface="Arial"/>
                <a:ea typeface="Arial"/>
                <a:cs typeface="Arial"/>
                <a:sym typeface="Arial"/>
              </a:rPr>
              <a:t>Cas de diarrhée confirmés dans la province X, semaines 1-26</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735" name="Google Shape;735;p3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000000"/>
              </a:buClr>
              <a:buSzPts val="2800"/>
              <a:buNone/>
            </a:pPr>
            <a:r>
              <a:rPr lang="fr-FR" sz="2800" b="0" i="0" u="none" strike="noStrike" cap="none" dirty="0">
                <a:solidFill>
                  <a:srgbClr val="000000"/>
                </a:solidFill>
              </a:rPr>
              <a:t>40 à 55 cas sont signalés toutes les quatre semaines, et presque aucun cas n'est signalé les autres semaines</a:t>
            </a:r>
            <a:endParaRPr sz="2800" dirty="0"/>
          </a:p>
          <a:p>
            <a:pPr marL="228600" lvl="0" indent="-50800" algn="l" rtl="0">
              <a:lnSpc>
                <a:spcPct val="100000"/>
              </a:lnSpc>
              <a:spcBef>
                <a:spcPts val="1000"/>
              </a:spcBef>
              <a:spcAft>
                <a:spcPts val="0"/>
              </a:spcAft>
              <a:buClr>
                <a:schemeClr val="dk1"/>
              </a:buClr>
              <a:buSzPts val="2800"/>
              <a:buNone/>
            </a:pPr>
            <a:endParaRPr dirty="0"/>
          </a:p>
        </p:txBody>
      </p:sp>
      <p:sp>
        <p:nvSpPr>
          <p:cNvPr id="736" name="Google Shape;736;p39"/>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Font typeface="Libre Franklin Medium"/>
              <a:buNone/>
            </a:pPr>
            <a:r>
              <a:rPr lang="fr-FR" sz="3600" dirty="0">
                <a:latin typeface="Franklin Gothic Medium" panose="020B0603020102020204" pitchFamily="34" charset="0"/>
              </a:rPr>
              <a:t>Interprétation des données : Pratique 1 Réponse</a:t>
            </a:r>
            <a:endParaRPr dirty="0">
              <a:latin typeface="Franklin Gothic Medium" panose="020B06030201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4"/>
          <p:cNvSpPr/>
          <p:nvPr/>
        </p:nvSpPr>
        <p:spPr>
          <a:xfrm>
            <a:off x="5270629" y="5540354"/>
            <a:ext cx="2103120" cy="960367"/>
          </a:xfrm>
          <a:prstGeom prst="roundRect">
            <a:avLst>
              <a:gd name="adj" fmla="val 16667"/>
            </a:avLst>
          </a:prstGeom>
          <a:noFill/>
          <a:ln w="76200" cap="flat" cmpd="sng">
            <a:solidFill>
              <a:srgbClr val="F794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41"/>
        <p:cNvGrpSpPr/>
        <p:nvPr/>
      </p:nvGrpSpPr>
      <p:grpSpPr>
        <a:xfrm>
          <a:off x="0" y="0"/>
          <a:ext cx="0" cy="0"/>
          <a:chOff x="0" y="0"/>
          <a:chExt cx="0" cy="0"/>
        </a:xfrm>
      </p:grpSpPr>
      <p:sp>
        <p:nvSpPr>
          <p:cNvPr id="742" name="Google Shape;742;p4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r>
              <a:rPr lang="fr-FR" dirty="0"/>
              <a:t>Comment expliquer la recrudescence des cas de choléra ? </a:t>
            </a:r>
            <a:endParaRPr dirty="0"/>
          </a:p>
          <a:p>
            <a:pPr marL="0" lvl="0" indent="0" algn="l" rtl="0">
              <a:lnSpc>
                <a:spcPct val="100000"/>
              </a:lnSpc>
              <a:spcBef>
                <a:spcPts val="1000"/>
              </a:spcBef>
              <a:spcAft>
                <a:spcPts val="0"/>
              </a:spcAft>
              <a:buClr>
                <a:schemeClr val="dk1"/>
              </a:buClr>
              <a:buSzPts val="2800"/>
              <a:buNone/>
            </a:pPr>
            <a:endParaRPr dirty="0"/>
          </a:p>
        </p:txBody>
      </p:sp>
      <p:sp>
        <p:nvSpPr>
          <p:cNvPr id="743" name="Google Shape;743;p40"/>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Interprétation des données : Pratique 2</a:t>
            </a:r>
            <a:endParaRPr dirty="0">
              <a:latin typeface="Franklin Gothic Medium" panose="020B0603020102020204" pitchFamily="34" charset="0"/>
            </a:endParaRPr>
          </a:p>
        </p:txBody>
      </p:sp>
      <p:graphicFrame>
        <p:nvGraphicFramePr>
          <p:cNvPr id="744" name="Google Shape;744;p40"/>
          <p:cNvGraphicFramePr/>
          <p:nvPr/>
        </p:nvGraphicFramePr>
        <p:xfrm>
          <a:off x="1852030" y="2235357"/>
          <a:ext cx="7724553" cy="4509977"/>
        </p:xfrm>
        <a:graphic>
          <a:graphicData uri="http://schemas.openxmlformats.org/drawingml/2006/chart">
            <c:chart xmlns:c="http://schemas.openxmlformats.org/drawingml/2006/chart" xmlns:r="http://schemas.openxmlformats.org/officeDocument/2006/relationships" r:id="rId3"/>
          </a:graphicData>
        </a:graphic>
      </p:graphicFrame>
      <p:sp>
        <p:nvSpPr>
          <p:cNvPr id="745" name="Google Shape;745;p40"/>
          <p:cNvSpPr txBox="1"/>
          <p:nvPr/>
        </p:nvSpPr>
        <p:spPr>
          <a:xfrm>
            <a:off x="3985780" y="2028102"/>
            <a:ext cx="4516195" cy="54864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000"/>
              <a:buFont typeface="Noto Sans Symbols"/>
              <a:buNone/>
            </a:pPr>
            <a:r>
              <a:rPr lang="fr-FR" sz="2000" b="1" dirty="0">
                <a:solidFill>
                  <a:schemeClr val="dk1"/>
                </a:solidFill>
                <a:latin typeface="Arial"/>
                <a:ea typeface="Arial"/>
                <a:cs typeface="Arial"/>
                <a:sym typeface="Arial"/>
              </a:rPr>
              <a:t>Cas confirmés de choléra dans la province X, semaines 1-26</a:t>
            </a:r>
            <a:endParaR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sp>
        <p:nvSpPr>
          <p:cNvPr id="751" name="Google Shape;751;p4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2800"/>
              <a:buNone/>
            </a:pPr>
            <a:r>
              <a:rPr lang="fr-FR" dirty="0"/>
              <a:t>Il est peu probable que le choléra connaisse un pic systématique toutes les quatre semaines. Il s'agit très probablement d'un </a:t>
            </a:r>
            <a:r>
              <a:rPr lang="fr-FR" b="1" dirty="0"/>
              <a:t>artefact </a:t>
            </a:r>
            <a:r>
              <a:rPr lang="fr-FR" dirty="0"/>
              <a:t>- une information inexacte causée par des données ou des mesures biaisées.</a:t>
            </a:r>
            <a:endParaRPr dirty="0"/>
          </a:p>
          <a:p>
            <a:pPr marL="0" lvl="0" indent="0" algn="l" rtl="0">
              <a:lnSpc>
                <a:spcPct val="100000"/>
              </a:lnSpc>
              <a:spcBef>
                <a:spcPts val="10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2800"/>
              <a:buNone/>
            </a:pPr>
            <a:r>
              <a:rPr lang="fr-FR" dirty="0"/>
              <a:t> Les rapports sont-ils soumis toutes les quatre semaines ?</a:t>
            </a:r>
            <a:endParaRPr dirty="0"/>
          </a:p>
          <a:p>
            <a:pPr marL="228600" lvl="0" indent="-50800" algn="l" rtl="0">
              <a:lnSpc>
                <a:spcPct val="100000"/>
              </a:lnSpc>
              <a:spcBef>
                <a:spcPts val="1000"/>
              </a:spcBef>
              <a:spcAft>
                <a:spcPts val="0"/>
              </a:spcAft>
              <a:buClr>
                <a:schemeClr val="dk1"/>
              </a:buClr>
              <a:buSzPts val="2800"/>
              <a:buNone/>
            </a:pPr>
            <a:endParaRPr dirty="0"/>
          </a:p>
        </p:txBody>
      </p:sp>
      <p:sp>
        <p:nvSpPr>
          <p:cNvPr id="752" name="Google Shape;752;p41"/>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Font typeface="Libre Franklin Medium"/>
              <a:buNone/>
            </a:pPr>
            <a:r>
              <a:rPr lang="fr-FR" sz="3600" dirty="0">
                <a:latin typeface="Franklin Gothic Medium" panose="020B0603020102020204" pitchFamily="34" charset="0"/>
              </a:rPr>
              <a:t>Interprétation des données : Pratique 2 Réponse</a:t>
            </a:r>
            <a:endParaRPr dirty="0">
              <a:latin typeface="Franklin Gothic Medium" panose="020B06030201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57"/>
        <p:cNvGrpSpPr/>
        <p:nvPr/>
      </p:nvGrpSpPr>
      <p:grpSpPr>
        <a:xfrm>
          <a:off x="0" y="0"/>
          <a:ext cx="0" cy="0"/>
          <a:chOff x="0" y="0"/>
          <a:chExt cx="0" cy="0"/>
        </a:xfrm>
      </p:grpSpPr>
      <p:sp>
        <p:nvSpPr>
          <p:cNvPr id="758" name="Google Shape;758;p42"/>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Interpréter les données (1/3)</a:t>
            </a:r>
            <a:endParaRPr dirty="0">
              <a:latin typeface="Franklin Gothic Medium" panose="020B060302010202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63"/>
        <p:cNvGrpSpPr/>
        <p:nvPr/>
      </p:nvGrpSpPr>
      <p:grpSpPr>
        <a:xfrm>
          <a:off x="0" y="0"/>
          <a:ext cx="0" cy="0"/>
          <a:chOff x="0" y="0"/>
          <a:chExt cx="0" cy="0"/>
        </a:xfrm>
      </p:grpSpPr>
      <p:sp>
        <p:nvSpPr>
          <p:cNvPr id="764" name="Google Shape;764;p4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b="1" dirty="0"/>
              <a:t>Scénario :</a:t>
            </a:r>
            <a:endParaRPr dirty="0"/>
          </a:p>
          <a:p>
            <a:pPr marL="228600" lvl="0" indent="-228600" algn="l" rtl="0">
              <a:lnSpc>
                <a:spcPct val="100000"/>
              </a:lnSpc>
              <a:spcBef>
                <a:spcPts val="1000"/>
              </a:spcBef>
              <a:spcAft>
                <a:spcPts val="0"/>
              </a:spcAft>
              <a:buClr>
                <a:schemeClr val="dk1"/>
              </a:buClr>
              <a:buSzPts val="2800"/>
              <a:buChar char="•"/>
            </a:pPr>
            <a:r>
              <a:rPr lang="fr-FR" dirty="0"/>
              <a:t>Un agent de surveillance de la santé environnementale vit dans une province où il existe plusieurs stations touristiques dotées de lacs où l'on peut se baigner et pratiquer d'autres activités. </a:t>
            </a:r>
            <a:endParaRPr dirty="0"/>
          </a:p>
          <a:p>
            <a:pPr marL="228600" lvl="0" indent="-228600" algn="l" rtl="0">
              <a:lnSpc>
                <a:spcPct val="100000"/>
              </a:lnSpc>
              <a:spcBef>
                <a:spcPts val="1000"/>
              </a:spcBef>
              <a:spcAft>
                <a:spcPts val="0"/>
              </a:spcAft>
              <a:buClr>
                <a:schemeClr val="dk1"/>
              </a:buClr>
              <a:buSzPts val="2800"/>
              <a:buChar char="•"/>
            </a:pPr>
            <a:r>
              <a:rPr lang="fr-FR" dirty="0"/>
              <a:t>L'eau est contrôlée mensuellement pour les niveaux d'</a:t>
            </a:r>
            <a:r>
              <a:rPr lang="fr-FR" i="1" dirty="0" err="1"/>
              <a:t>E.coli</a:t>
            </a:r>
            <a:r>
              <a:rPr lang="fr-FR" i="1" dirty="0"/>
              <a:t> </a:t>
            </a:r>
            <a:r>
              <a:rPr lang="fr-FR" dirty="0"/>
              <a:t>afin de déterminer si l'eau est sûre pour les activités nautiques récréatives. L'agent examine les données pour les lacs A et B.</a:t>
            </a:r>
            <a:endParaRPr dirty="0"/>
          </a:p>
          <a:p>
            <a:pPr marL="228600" lvl="0" indent="-228600" algn="l" rtl="0">
              <a:lnSpc>
                <a:spcPct val="100000"/>
              </a:lnSpc>
              <a:spcBef>
                <a:spcPts val="1000"/>
              </a:spcBef>
              <a:spcAft>
                <a:spcPts val="0"/>
              </a:spcAft>
              <a:buClr>
                <a:schemeClr val="dk1"/>
              </a:buClr>
              <a:buSzPts val="2800"/>
              <a:buChar char="•"/>
            </a:pPr>
            <a:r>
              <a:rPr lang="fr-FR" dirty="0"/>
              <a:t>Les niveaux d'</a:t>
            </a:r>
            <a:r>
              <a:rPr lang="fr-FR" i="1" dirty="0"/>
              <a:t>E. coli </a:t>
            </a:r>
            <a:r>
              <a:rPr lang="fr-FR" dirty="0"/>
              <a:t>sont exprimés en nombre d'unités formant colonie (</a:t>
            </a:r>
            <a:r>
              <a:rPr lang="fr-FR" dirty="0" err="1"/>
              <a:t>ufc</a:t>
            </a:r>
            <a:r>
              <a:rPr lang="fr-FR" dirty="0"/>
              <a:t>) par 100 ml. </a:t>
            </a:r>
            <a:endParaRPr dirty="0"/>
          </a:p>
          <a:p>
            <a:pPr marL="0" lvl="0" indent="0" algn="ctr" rtl="0">
              <a:lnSpc>
                <a:spcPct val="100000"/>
              </a:lnSpc>
              <a:spcBef>
                <a:spcPts val="1000"/>
              </a:spcBef>
              <a:spcAft>
                <a:spcPts val="0"/>
              </a:spcAft>
              <a:buClr>
                <a:schemeClr val="dk1"/>
              </a:buClr>
              <a:buSzPts val="2800"/>
              <a:buNone/>
            </a:pPr>
            <a:r>
              <a:rPr lang="fr-FR" i="1" dirty="0"/>
              <a:t>Se référer au guide de l'exercice pour plus d'informations</a:t>
            </a:r>
            <a:endParaRPr i="1" dirty="0"/>
          </a:p>
        </p:txBody>
      </p:sp>
      <p:sp>
        <p:nvSpPr>
          <p:cNvPr id="765" name="Google Shape;765;p4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Interpréter les données (2/3)</a:t>
            </a:r>
            <a:endParaRPr dirty="0">
              <a:latin typeface="Franklin Gothic Medium" panose="020B0603020102020204"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sp>
        <p:nvSpPr>
          <p:cNvPr id="771" name="Google Shape;771;p4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Réviser le seuil pour </a:t>
            </a:r>
            <a:r>
              <a:rPr lang="fr-FR" i="1" dirty="0" err="1"/>
              <a:t>E.coli</a:t>
            </a:r>
            <a:r>
              <a:rPr lang="fr-FR" i="1" dirty="0"/>
              <a:t> </a:t>
            </a:r>
            <a:endParaRPr dirty="0"/>
          </a:p>
          <a:p>
            <a:pPr marL="514350" lvl="0" indent="-514350" algn="l" rtl="0">
              <a:lnSpc>
                <a:spcPct val="100000"/>
              </a:lnSpc>
              <a:spcBef>
                <a:spcPts val="1100"/>
              </a:spcBef>
              <a:spcAft>
                <a:spcPts val="0"/>
              </a:spcAft>
              <a:buClr>
                <a:schemeClr val="dk1"/>
              </a:buClr>
              <a:buSzPts val="2800"/>
              <a:buFont typeface="Libre Franklin Medium"/>
              <a:buAutoNum type="arabicPeriod"/>
            </a:pPr>
            <a:r>
              <a:rPr lang="fr-FR" dirty="0"/>
              <a:t>Examiner les données sommaires relatives à </a:t>
            </a:r>
            <a:r>
              <a:rPr lang="fr-FR" i="1" dirty="0" err="1"/>
              <a:t>E.coli</a:t>
            </a:r>
            <a:r>
              <a:rPr lang="fr-FR" i="1" dirty="0"/>
              <a:t> </a:t>
            </a:r>
            <a:br>
              <a:rPr lang="fr-FR" i="1" dirty="0"/>
            </a:br>
            <a:r>
              <a:rPr lang="fr-FR" dirty="0"/>
              <a:t>dans le tableau</a:t>
            </a:r>
            <a:endParaRPr dirty="0"/>
          </a:p>
          <a:p>
            <a:pPr marL="514350" lvl="0" indent="-514350" algn="l" rtl="0">
              <a:lnSpc>
                <a:spcPct val="100000"/>
              </a:lnSpc>
              <a:spcBef>
                <a:spcPts val="1100"/>
              </a:spcBef>
              <a:spcAft>
                <a:spcPts val="0"/>
              </a:spcAft>
              <a:buClr>
                <a:schemeClr val="dk1"/>
              </a:buClr>
              <a:buSzPts val="2800"/>
              <a:buFont typeface="Libre Franklin Medium"/>
              <a:buAutoNum type="arabicPeriod"/>
            </a:pPr>
            <a:r>
              <a:rPr lang="fr-FR" dirty="0"/>
              <a:t>Préparer un graphique pour résumer les données mensuelles sur le niveau d'eau de l</a:t>
            </a:r>
            <a:r>
              <a:rPr lang="fr-FR" i="1" dirty="0"/>
              <a:t>'</a:t>
            </a:r>
            <a:r>
              <a:rPr lang="fr-FR" i="1" dirty="0" err="1"/>
              <a:t>E.coli</a:t>
            </a:r>
            <a:r>
              <a:rPr lang="fr-FR" i="1" dirty="0"/>
              <a:t> </a:t>
            </a:r>
            <a:r>
              <a:rPr lang="fr-FR" dirty="0"/>
              <a:t>pour 2024 dans les lacs A et B</a:t>
            </a:r>
            <a:endParaRPr dirty="0"/>
          </a:p>
          <a:p>
            <a:pPr marL="514350" lvl="0" indent="-514350" algn="l" rtl="0">
              <a:lnSpc>
                <a:spcPct val="100000"/>
              </a:lnSpc>
              <a:spcBef>
                <a:spcPts val="1100"/>
              </a:spcBef>
              <a:spcAft>
                <a:spcPts val="0"/>
              </a:spcAft>
              <a:buClr>
                <a:schemeClr val="dk1"/>
              </a:buClr>
              <a:buSzPts val="2800"/>
              <a:buFont typeface="Libre Franklin Medium"/>
              <a:buAutoNum type="arabicPeriod"/>
            </a:pPr>
            <a:r>
              <a:rPr lang="fr-FR" dirty="0"/>
              <a:t>Tracer la moyenne géométrique sur le graphique</a:t>
            </a:r>
            <a:endParaRPr dirty="0"/>
          </a:p>
          <a:p>
            <a:pPr marL="514350" lvl="0" indent="-514350" algn="l" rtl="0">
              <a:lnSpc>
                <a:spcPct val="100000"/>
              </a:lnSpc>
              <a:spcBef>
                <a:spcPts val="1100"/>
              </a:spcBef>
              <a:spcAft>
                <a:spcPts val="0"/>
              </a:spcAft>
              <a:buClr>
                <a:schemeClr val="dk1"/>
              </a:buClr>
              <a:buSzPts val="2800"/>
              <a:buFont typeface="Libre Franklin Medium"/>
              <a:buAutoNum type="arabicPeriod"/>
            </a:pPr>
            <a:r>
              <a:rPr lang="fr-FR" dirty="0"/>
              <a:t>Discuter des résultats en groupe</a:t>
            </a:r>
            <a:endParaRPr dirty="0"/>
          </a:p>
          <a:p>
            <a:pPr marL="0" lvl="0" indent="0" algn="l" rtl="0">
              <a:lnSpc>
                <a:spcPct val="100000"/>
              </a:lnSpc>
              <a:spcBef>
                <a:spcPts val="1100"/>
              </a:spcBef>
              <a:spcAft>
                <a:spcPts val="0"/>
              </a:spcAft>
              <a:buClr>
                <a:schemeClr val="dk1"/>
              </a:buClr>
              <a:buSzPts val="2800"/>
              <a:buNone/>
            </a:pPr>
            <a:endParaRPr dirty="0"/>
          </a:p>
        </p:txBody>
      </p:sp>
      <p:sp>
        <p:nvSpPr>
          <p:cNvPr id="772" name="Google Shape;772;p44"/>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Interpréter les données (3/3)</a:t>
            </a:r>
            <a:endParaRPr dirty="0">
              <a:latin typeface="Franklin Gothic Medium" panose="020B0603020102020204"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45"/>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Interpréter les données</a:t>
            </a:r>
            <a:endParaRPr>
              <a:latin typeface="Franklin Gothic Medium" panose="020B0603020102020204" pitchFamily="34" charset="0"/>
            </a:endParaRPr>
          </a:p>
        </p:txBody>
      </p:sp>
      <p:sp>
        <p:nvSpPr>
          <p:cNvPr id="779" name="Google Shape;779;p45"/>
          <p:cNvSpPr txBox="1"/>
          <p:nvPr/>
        </p:nvSpPr>
        <p:spPr>
          <a:xfrm>
            <a:off x="4974019" y="6438679"/>
            <a:ext cx="4581524" cy="27699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200"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E. coli (epa.gov)</a:t>
            </a:r>
            <a:endParaRPr sz="1200">
              <a:solidFill>
                <a:schemeClr val="dk1"/>
              </a:solidFill>
              <a:latin typeface="Arial"/>
              <a:ea typeface="Arial"/>
              <a:cs typeface="Arial"/>
              <a:sym typeface="Arial"/>
            </a:endParaRPr>
          </a:p>
        </p:txBody>
      </p:sp>
      <p:sp>
        <p:nvSpPr>
          <p:cNvPr id="780" name="Google Shape;780;p45"/>
          <p:cNvSpPr txBox="1"/>
          <p:nvPr/>
        </p:nvSpPr>
        <p:spPr>
          <a:xfrm>
            <a:off x="9289257" y="4715727"/>
            <a:ext cx="2220673"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a:solidFill>
                  <a:schemeClr val="dk1"/>
                </a:solidFill>
                <a:latin typeface="Arial"/>
                <a:ea typeface="Arial"/>
                <a:cs typeface="Arial"/>
                <a:sym typeface="Arial"/>
              </a:rPr>
              <a:t>GMT = 126 cfu/ml</a:t>
            </a:r>
            <a:endParaRPr/>
          </a:p>
        </p:txBody>
      </p:sp>
      <p:graphicFrame>
        <p:nvGraphicFramePr>
          <p:cNvPr id="781" name="Google Shape;781;p45"/>
          <p:cNvGraphicFramePr/>
          <p:nvPr>
            <p:extLst>
              <p:ext uri="{D42A27DB-BD31-4B8C-83A1-F6EECF244321}">
                <p14:modId xmlns:p14="http://schemas.microsoft.com/office/powerpoint/2010/main" val="4083211090"/>
              </p:ext>
            </p:extLst>
          </p:nvPr>
        </p:nvGraphicFramePr>
        <p:xfrm>
          <a:off x="1206434" y="1158511"/>
          <a:ext cx="9591853" cy="5418667"/>
        </p:xfrm>
        <a:graphic>
          <a:graphicData uri="http://schemas.openxmlformats.org/drawingml/2006/chart">
            <c:chart xmlns:c="http://schemas.openxmlformats.org/drawingml/2006/chart" xmlns:r="http://schemas.openxmlformats.org/officeDocument/2006/relationships" r:id="rId4"/>
          </a:graphicData>
        </a:graphic>
      </p:graphicFrame>
      <p:cxnSp>
        <p:nvCxnSpPr>
          <p:cNvPr id="782" name="Google Shape;782;p45"/>
          <p:cNvCxnSpPr/>
          <p:nvPr/>
        </p:nvCxnSpPr>
        <p:spPr>
          <a:xfrm>
            <a:off x="2321462" y="4915782"/>
            <a:ext cx="6858000" cy="0"/>
          </a:xfrm>
          <a:prstGeom prst="straightConnector1">
            <a:avLst/>
          </a:prstGeom>
          <a:noFill/>
          <a:ln w="38100" cap="flat" cmpd="sng">
            <a:solidFill>
              <a:srgbClr val="00953A"/>
            </a:solidFill>
            <a:prstDash val="solid"/>
            <a:miter lim="800000"/>
            <a:headEnd type="none" w="sm" len="sm"/>
            <a:tailEnd type="none" w="sm" len="sm"/>
          </a:ln>
        </p:spPr>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8" name="Google Shape;788;p4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Aspects de l'interprétation des données </a:t>
            </a:r>
            <a:br>
              <a:rPr lang="fr-FR" dirty="0">
                <a:latin typeface="Franklin Gothic Medium" panose="020B0603020102020204" pitchFamily="34" charset="0"/>
              </a:rPr>
            </a:br>
            <a:r>
              <a:rPr lang="fr-FR" dirty="0">
                <a:latin typeface="Franklin Gothic Medium" panose="020B0603020102020204" pitchFamily="34" charset="0"/>
              </a:rPr>
              <a:t>de surveillance </a:t>
            </a:r>
            <a:endParaRPr dirty="0">
              <a:latin typeface="Franklin Gothic Medium" panose="020B0603020102020204" pitchFamily="34" charset="0"/>
            </a:endParaRPr>
          </a:p>
        </p:txBody>
      </p:sp>
      <p:sp>
        <p:nvSpPr>
          <p:cNvPr id="789" name="Google Shape;789;p4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lt2"/>
              </a:buClr>
              <a:buSzPts val="2800"/>
              <a:buFont typeface="Libre Franklin Medium"/>
              <a:buAutoNum type="arabicPeriod"/>
            </a:pPr>
            <a:r>
              <a:rPr lang="fr-FR">
                <a:solidFill>
                  <a:schemeClr val="lt2"/>
                </a:solidFill>
              </a:rPr>
              <a:t>Expliquer les mesures et les résultats épidémiologiques et statistiques dans un langage simple.</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Comparer les données observées aux seuils établis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Comparer les données observées aux valeurs attendues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Tenir compte de la qualité des données </a:t>
            </a:r>
            <a:endParaRP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b="1"/>
              <a:t>Examiner les explications possibles d'une augmentation apparente du nombre de cas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Tirer des conclusions sur l'apparition d'une maladie à partir de données sommaires</a:t>
            </a:r>
            <a:endParaRPr/>
          </a:p>
          <a:p>
            <a:pPr marL="228600" lvl="0" indent="-50800" algn="l" rtl="0">
              <a:lnSpc>
                <a:spcPct val="100000"/>
              </a:lnSpc>
              <a:spcBef>
                <a:spcPts val="1000"/>
              </a:spcBef>
              <a:spcAft>
                <a:spcPts val="0"/>
              </a:spcAft>
              <a:buClr>
                <a:schemeClr val="dk1"/>
              </a:buClr>
              <a:buSzPts val="2800"/>
              <a:buNone/>
            </a:pP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795" name="Google Shape;795;p47"/>
          <p:cNvSpPr txBox="1"/>
          <p:nvPr/>
        </p:nvSpPr>
        <p:spPr>
          <a:xfrm>
            <a:off x="838200" y="1523096"/>
            <a:ext cx="10524744" cy="800100"/>
          </a:xfrm>
          <a:prstGeom prst="rect">
            <a:avLst/>
          </a:prstGeom>
          <a:solidFill>
            <a:srgbClr val="E1EFD8"/>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2400"/>
              <a:buFont typeface="Arial"/>
              <a:buNone/>
            </a:pPr>
            <a:r>
              <a:rPr lang="fr-FR" sz="2400">
                <a:solidFill>
                  <a:schemeClr val="dk1"/>
                </a:solidFill>
                <a:latin typeface="Arial"/>
                <a:ea typeface="Arial"/>
                <a:cs typeface="Arial"/>
                <a:sym typeface="Arial"/>
              </a:rPr>
              <a:t>Quels sont les facteurs susceptibles d'expliquer l'augmentation </a:t>
            </a:r>
            <a:br>
              <a:rPr lang="fr-FR" sz="2400">
                <a:solidFill>
                  <a:schemeClr val="dk1"/>
                </a:solidFill>
                <a:latin typeface="Arial"/>
                <a:ea typeface="Arial"/>
                <a:cs typeface="Arial"/>
                <a:sym typeface="Arial"/>
              </a:rPr>
            </a:br>
            <a:r>
              <a:rPr lang="fr-FR" sz="2400">
                <a:solidFill>
                  <a:schemeClr val="dk1"/>
                </a:solidFill>
                <a:latin typeface="Arial"/>
                <a:ea typeface="Arial"/>
                <a:cs typeface="Arial"/>
                <a:sym typeface="Arial"/>
              </a:rPr>
              <a:t>apparente du nombre de cas ?</a:t>
            </a:r>
            <a:endParaRPr/>
          </a:p>
          <a:p>
            <a:pPr marL="0" marR="0" lvl="0" indent="0" algn="l" rtl="0">
              <a:lnSpc>
                <a:spcPct val="100000"/>
              </a:lnSpc>
              <a:spcBef>
                <a:spcPts val="1000"/>
              </a:spcBef>
              <a:spcAft>
                <a:spcPts val="0"/>
              </a:spcAft>
              <a:buClr>
                <a:schemeClr val="dk1"/>
              </a:buClr>
              <a:buSzPts val="2400"/>
              <a:buFont typeface="Arial"/>
              <a:buNone/>
            </a:pPr>
            <a:endParaRPr sz="2400" b="1">
              <a:solidFill>
                <a:srgbClr val="00953A"/>
              </a:solidFill>
              <a:latin typeface="Arial"/>
              <a:ea typeface="Arial"/>
              <a:cs typeface="Arial"/>
              <a:sym typeface="Arial"/>
            </a:endParaRPr>
          </a:p>
          <a:p>
            <a:pPr marL="0" marR="0" lvl="0" indent="0" algn="l" rtl="0">
              <a:lnSpc>
                <a:spcPct val="100000"/>
              </a:lnSpc>
              <a:spcBef>
                <a:spcPts val="1000"/>
              </a:spcBef>
              <a:spcAft>
                <a:spcPts val="0"/>
              </a:spcAft>
              <a:buClr>
                <a:schemeClr val="dk1"/>
              </a:buClr>
              <a:buSzPts val="2400"/>
              <a:buFont typeface="Arial"/>
              <a:buNone/>
            </a:pPr>
            <a:endParaRPr sz="2400">
              <a:solidFill>
                <a:schemeClr val="dk1"/>
              </a:solidFill>
              <a:latin typeface="Arial"/>
              <a:ea typeface="Arial"/>
              <a:cs typeface="Arial"/>
              <a:sym typeface="Arial"/>
            </a:endParaRPr>
          </a:p>
        </p:txBody>
      </p:sp>
      <p:sp>
        <p:nvSpPr>
          <p:cNvPr id="796" name="Google Shape;796;p4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Augmentation du nombre de cas : Pratique</a:t>
            </a:r>
            <a:endParaRPr dirty="0">
              <a:latin typeface="Franklin Gothic Medium" panose="020B0603020102020204" pitchFamily="34" charset="0"/>
            </a:endParaRPr>
          </a:p>
        </p:txBody>
      </p:sp>
      <p:graphicFrame>
        <p:nvGraphicFramePr>
          <p:cNvPr id="797" name="Google Shape;797;p47"/>
          <p:cNvGraphicFramePr/>
          <p:nvPr/>
        </p:nvGraphicFramePr>
        <p:xfrm>
          <a:off x="789380" y="2338138"/>
          <a:ext cx="9849853" cy="4343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02"/>
        <p:cNvGrpSpPr/>
        <p:nvPr/>
      </p:nvGrpSpPr>
      <p:grpSpPr>
        <a:xfrm>
          <a:off x="0" y="0"/>
          <a:ext cx="0" cy="0"/>
          <a:chOff x="0" y="0"/>
          <a:chExt cx="0" cy="0"/>
        </a:xfrm>
      </p:grpSpPr>
      <p:sp>
        <p:nvSpPr>
          <p:cNvPr id="803" name="Google Shape;803;p48"/>
          <p:cNvSpPr txBox="1">
            <a:spLocks noGrp="1"/>
          </p:cNvSpPr>
          <p:nvPr>
            <p:ph type="title"/>
          </p:nvPr>
        </p:nvSpPr>
        <p:spPr>
          <a:xfrm>
            <a:off x="842806"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Comment expliquer l'augmentation apparente du nombre de cas ? (1/2)</a:t>
            </a:r>
            <a:endParaRPr dirty="0">
              <a:latin typeface="Franklin Gothic Medium" panose="020B0603020102020204" pitchFamily="34" charset="0"/>
            </a:endParaRPr>
          </a:p>
        </p:txBody>
      </p:sp>
      <p:sp>
        <p:nvSpPr>
          <p:cNvPr id="804" name="Google Shape;804;p48"/>
          <p:cNvSpPr txBox="1">
            <a:spLocks noGrp="1"/>
          </p:cNvSpPr>
          <p:nvPr>
            <p:ph type="body" idx="1"/>
          </p:nvPr>
        </p:nvSpPr>
        <p:spPr>
          <a:xfrm>
            <a:off x="842806"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953A"/>
              </a:buClr>
              <a:buSzPts val="2800"/>
              <a:buNone/>
            </a:pPr>
            <a:r>
              <a:rPr lang="fr-FR" b="1">
                <a:solidFill>
                  <a:srgbClr val="00953A"/>
                </a:solidFill>
              </a:rPr>
              <a:t>Augmentation réelle de </a:t>
            </a:r>
            <a:r>
              <a:rPr lang="fr-FR"/>
              <a:t>l'incidence de la maladie due à :</a:t>
            </a:r>
            <a:endParaRPr/>
          </a:p>
        </p:txBody>
      </p:sp>
      <p:pic>
        <p:nvPicPr>
          <p:cNvPr id="805" name="Google Shape;805;p48" descr="6 Seasonal Business Tips to Survive the Slow Off-Season"/>
          <p:cNvPicPr preferRelativeResize="0"/>
          <p:nvPr/>
        </p:nvPicPr>
        <p:blipFill rotWithShape="1">
          <a:blip r:embed="rId3">
            <a:alphaModFix/>
          </a:blip>
          <a:srcRect/>
          <a:stretch/>
        </p:blipFill>
        <p:spPr>
          <a:xfrm>
            <a:off x="4487333" y="2669503"/>
            <a:ext cx="3217333" cy="2035379"/>
          </a:xfrm>
          <a:prstGeom prst="rect">
            <a:avLst/>
          </a:prstGeom>
          <a:noFill/>
          <a:ln w="12700">
            <a:solidFill>
              <a:schemeClr val="tx1"/>
            </a:solidFill>
          </a:ln>
        </p:spPr>
      </p:pic>
      <p:sp>
        <p:nvSpPr>
          <p:cNvPr id="806" name="Google Shape;806;p48"/>
          <p:cNvSpPr txBox="1"/>
          <p:nvPr/>
        </p:nvSpPr>
        <p:spPr>
          <a:xfrm>
            <a:off x="833594" y="4926439"/>
            <a:ext cx="3217333"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Foyer/épidémie</a:t>
            </a:r>
            <a:endParaRPr/>
          </a:p>
        </p:txBody>
      </p:sp>
      <p:sp>
        <p:nvSpPr>
          <p:cNvPr id="807" name="Google Shape;807;p48"/>
          <p:cNvSpPr txBox="1"/>
          <p:nvPr/>
        </p:nvSpPr>
        <p:spPr>
          <a:xfrm>
            <a:off x="4487333" y="4926439"/>
            <a:ext cx="3217333"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Schéma saisonnier</a:t>
            </a:r>
            <a:endParaRPr/>
          </a:p>
        </p:txBody>
      </p:sp>
      <p:sp>
        <p:nvSpPr>
          <p:cNvPr id="808" name="Google Shape;808;p48"/>
          <p:cNvSpPr txBox="1"/>
          <p:nvPr/>
        </p:nvSpPr>
        <p:spPr>
          <a:xfrm>
            <a:off x="8313238" y="4926439"/>
            <a:ext cx="3217333"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Augmentation soudaine de la taille de la population</a:t>
            </a:r>
            <a:endParaRPr/>
          </a:p>
        </p:txBody>
      </p:sp>
      <p:pic>
        <p:nvPicPr>
          <p:cNvPr id="809" name="Google Shape;809;p48" descr="Image result for crowded city in africa"/>
          <p:cNvPicPr preferRelativeResize="0"/>
          <p:nvPr/>
        </p:nvPicPr>
        <p:blipFill rotWithShape="1">
          <a:blip r:embed="rId4">
            <a:alphaModFix/>
          </a:blip>
          <a:srcRect l="1365" r="12728"/>
          <a:stretch/>
        </p:blipFill>
        <p:spPr>
          <a:xfrm>
            <a:off x="8620230" y="2669503"/>
            <a:ext cx="2603350" cy="2035379"/>
          </a:xfrm>
          <a:prstGeom prst="rect">
            <a:avLst/>
          </a:prstGeom>
          <a:noFill/>
          <a:ln w="12700">
            <a:solidFill>
              <a:schemeClr val="tx1"/>
            </a:solidFill>
          </a:ln>
        </p:spPr>
      </p:pic>
      <p:pic>
        <p:nvPicPr>
          <p:cNvPr id="810" name="Google Shape;810;p48" descr="Image result for outbreak alert sign"/>
          <p:cNvPicPr preferRelativeResize="0"/>
          <p:nvPr/>
        </p:nvPicPr>
        <p:blipFill rotWithShape="1">
          <a:blip r:embed="rId5">
            <a:alphaModFix/>
          </a:blip>
          <a:srcRect l="4958" t="5308" r="5614" b="4888"/>
          <a:stretch/>
        </p:blipFill>
        <p:spPr>
          <a:xfrm>
            <a:off x="1424763" y="2669503"/>
            <a:ext cx="2020186" cy="2035379"/>
          </a:xfrm>
          <a:prstGeom prst="rect">
            <a:avLst/>
          </a:prstGeom>
          <a:noFill/>
          <a:ln w="127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0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0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0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815"/>
        <p:cNvGrpSpPr/>
        <p:nvPr/>
      </p:nvGrpSpPr>
      <p:grpSpPr>
        <a:xfrm>
          <a:off x="0" y="0"/>
          <a:ext cx="0" cy="0"/>
          <a:chOff x="0" y="0"/>
          <a:chExt cx="0" cy="0"/>
        </a:xfrm>
      </p:grpSpPr>
      <p:sp>
        <p:nvSpPr>
          <p:cNvPr id="816" name="Google Shape;816;p4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Comment expliquer l’augmentation apparente des cas ? (2/2)</a:t>
            </a:r>
            <a:endParaRPr dirty="0">
              <a:latin typeface="Franklin Gothic Medium" panose="020B0603020102020204" pitchFamily="34" charset="0"/>
            </a:endParaRPr>
          </a:p>
        </p:txBody>
      </p:sp>
      <p:sp>
        <p:nvSpPr>
          <p:cNvPr id="817" name="Google Shape;817;p49"/>
          <p:cNvSpPr txBox="1">
            <a:spLocks noGrp="1"/>
          </p:cNvSpPr>
          <p:nvPr>
            <p:ph type="body" idx="1"/>
          </p:nvPr>
        </p:nvSpPr>
        <p:spPr>
          <a:xfrm>
            <a:off x="838199" y="1478857"/>
            <a:ext cx="10921409"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953A"/>
              </a:buClr>
              <a:buSzPts val="2800"/>
              <a:buNone/>
            </a:pPr>
            <a:r>
              <a:rPr lang="fr-FR" b="1" dirty="0">
                <a:solidFill>
                  <a:srgbClr val="00953A"/>
                </a:solidFill>
              </a:rPr>
              <a:t>Augmentation apparente </a:t>
            </a:r>
            <a:r>
              <a:rPr lang="fr-FR" dirty="0"/>
              <a:t>de l'apparition de la maladie due à :</a:t>
            </a:r>
            <a:endParaRPr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Modification des procédures de notification ou du système de surveillance</a:t>
            </a:r>
            <a:endParaRPr sz="2200"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Modification de la définition du cas</a:t>
            </a:r>
            <a:endParaRPr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Augmentation ou amélioration des tests de laboratoire/procédures de diagnostic</a:t>
            </a:r>
            <a:endParaRPr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Sensibilisation accrue à la maladie (public et/ou prestataires)</a:t>
            </a:r>
            <a:endParaRPr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Amélioration de l'accès aux soins de santé</a:t>
            </a:r>
            <a:endParaRPr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Nouveau prestataire de soins de santé, nouveau journaliste ou nouvelle clinique</a:t>
            </a:r>
            <a:endParaRPr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Erreur de laboratoire ou de diagnostic</a:t>
            </a:r>
            <a:endParaRPr dirty="0"/>
          </a:p>
          <a:p>
            <a:pPr marL="800100" lvl="1" indent="-342900" algn="l" rtl="0">
              <a:lnSpc>
                <a:spcPct val="100000"/>
              </a:lnSpc>
              <a:spcBef>
                <a:spcPts val="1000"/>
              </a:spcBef>
              <a:spcAft>
                <a:spcPts val="0"/>
              </a:spcAft>
              <a:buSzPts val="2200"/>
              <a:buFont typeface="Wingdings" panose="05000000000000000000" pitchFamily="2" charset="2"/>
              <a:buChar char="§"/>
            </a:pPr>
            <a:r>
              <a:rPr lang="fr-FR" sz="2200" dirty="0"/>
              <a:t>Rapports par lots</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Décrire et interpréter (1/2)</a:t>
            </a:r>
            <a:endParaRPr dirty="0">
              <a:latin typeface="Franklin Gothic Medium" panose="020B0603020102020204" pitchFamily="34" charset="0"/>
            </a:endParaRPr>
          </a:p>
        </p:txBody>
      </p:sp>
      <p:sp>
        <p:nvSpPr>
          <p:cNvPr id="390" name="Google Shape;390;p5"/>
          <p:cNvSpPr txBox="1"/>
          <p:nvPr/>
        </p:nvSpPr>
        <p:spPr>
          <a:xfrm>
            <a:off x="1635444" y="5515133"/>
            <a:ext cx="4198388" cy="10211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5808"/>
              </a:buClr>
              <a:buSzPts val="2400"/>
              <a:buFont typeface="Noto Sans Symbols"/>
              <a:buNone/>
            </a:pPr>
            <a:r>
              <a:rPr lang="fr-FR" sz="2400" dirty="0">
                <a:solidFill>
                  <a:schemeClr val="dk1"/>
                </a:solidFill>
                <a:latin typeface="Arial"/>
                <a:ea typeface="Arial"/>
                <a:cs typeface="Arial"/>
                <a:sym typeface="Arial"/>
              </a:rPr>
              <a:t>1. Décrire les données =</a:t>
            </a:r>
            <a:endParaRPr dirty="0"/>
          </a:p>
          <a:p>
            <a:pPr marL="0" marR="0" lvl="0" indent="0" algn="l" rtl="0">
              <a:spcBef>
                <a:spcPts val="480"/>
              </a:spcBef>
              <a:spcAft>
                <a:spcPts val="0"/>
              </a:spcAft>
              <a:buClr>
                <a:srgbClr val="005808"/>
              </a:buClr>
              <a:buSzPts val="2400"/>
              <a:buFont typeface="Noto Sans Symbols"/>
              <a:buNone/>
            </a:pPr>
            <a:r>
              <a:rPr lang="fr-FR" sz="2400" dirty="0">
                <a:solidFill>
                  <a:schemeClr val="dk1"/>
                </a:solidFill>
                <a:latin typeface="Arial"/>
                <a:ea typeface="Arial"/>
                <a:cs typeface="Arial"/>
                <a:sym typeface="Arial"/>
              </a:rPr>
              <a:t>2. Interpréter les données =</a:t>
            </a:r>
            <a:endParaRPr sz="2400" i="1" dirty="0">
              <a:solidFill>
                <a:schemeClr val="dk1"/>
              </a:solidFill>
              <a:latin typeface="Arial"/>
              <a:ea typeface="Arial"/>
              <a:cs typeface="Arial"/>
              <a:sym typeface="Arial"/>
            </a:endParaRPr>
          </a:p>
          <a:p>
            <a:pPr marL="287338" marR="0" lvl="0" indent="-134938" algn="l" rtl="0">
              <a:spcBef>
                <a:spcPts val="480"/>
              </a:spcBef>
              <a:spcAft>
                <a:spcPts val="0"/>
              </a:spcAft>
              <a:buClr>
                <a:srgbClr val="C00000"/>
              </a:buClr>
              <a:buSzPts val="2400"/>
              <a:buFont typeface="Noto Sans Symbols"/>
              <a:buNone/>
            </a:pPr>
            <a:endParaRPr sz="2400" dirty="0">
              <a:solidFill>
                <a:schemeClr val="dk1"/>
              </a:solidFill>
              <a:latin typeface="Arial"/>
              <a:ea typeface="Arial"/>
              <a:cs typeface="Arial"/>
              <a:sym typeface="Arial"/>
            </a:endParaRPr>
          </a:p>
        </p:txBody>
      </p:sp>
      <p:sp>
        <p:nvSpPr>
          <p:cNvPr id="391" name="Google Shape;391;p5"/>
          <p:cNvSpPr txBox="1"/>
          <p:nvPr/>
        </p:nvSpPr>
        <p:spPr>
          <a:xfrm>
            <a:off x="5723860" y="5515133"/>
            <a:ext cx="4444410" cy="10211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2400"/>
              <a:buFont typeface="Arial"/>
              <a:buNone/>
            </a:pPr>
            <a:r>
              <a:rPr lang="fr-FR" sz="2400" b="1" i="1" dirty="0">
                <a:solidFill>
                  <a:schemeClr val="dk1"/>
                </a:solidFill>
                <a:latin typeface="Arial"/>
                <a:ea typeface="Arial"/>
                <a:cs typeface="Arial"/>
                <a:sym typeface="Arial"/>
              </a:rPr>
              <a:t>Que montrent les données ?</a:t>
            </a:r>
            <a:endParaRPr dirty="0"/>
          </a:p>
          <a:p>
            <a:pPr marL="0" marR="0" lvl="0" indent="0" algn="l" rtl="0">
              <a:spcBef>
                <a:spcPts val="480"/>
              </a:spcBef>
              <a:spcAft>
                <a:spcPts val="0"/>
              </a:spcAft>
              <a:buClr>
                <a:schemeClr val="dk1"/>
              </a:buClr>
              <a:buSzPts val="2400"/>
              <a:buFont typeface="Arial"/>
              <a:buNone/>
            </a:pPr>
            <a:r>
              <a:rPr lang="fr-FR" sz="2400" b="1" i="1" dirty="0">
                <a:solidFill>
                  <a:schemeClr val="dk1"/>
                </a:solidFill>
                <a:latin typeface="Arial"/>
                <a:ea typeface="Arial"/>
                <a:cs typeface="Arial"/>
                <a:sym typeface="Arial"/>
              </a:rPr>
              <a:t>Que signifient les données ?</a:t>
            </a:r>
            <a:endParaRPr dirty="0"/>
          </a:p>
        </p:txBody>
      </p:sp>
      <p:graphicFrame>
        <p:nvGraphicFramePr>
          <p:cNvPr id="392" name="Google Shape;392;p5"/>
          <p:cNvGraphicFramePr/>
          <p:nvPr/>
        </p:nvGraphicFramePr>
        <p:xfrm>
          <a:off x="1043464" y="1447698"/>
          <a:ext cx="9360792" cy="412918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822"/>
        <p:cNvGrpSpPr/>
        <p:nvPr/>
      </p:nvGrpSpPr>
      <p:grpSpPr>
        <a:xfrm>
          <a:off x="0" y="0"/>
          <a:ext cx="0" cy="0"/>
          <a:chOff x="0" y="0"/>
          <a:chExt cx="0" cy="0"/>
        </a:xfrm>
      </p:grpSpPr>
      <p:sp>
        <p:nvSpPr>
          <p:cNvPr id="823" name="Google Shape;823;p50"/>
          <p:cNvSpPr txBox="1">
            <a:spLocks noGrp="1"/>
          </p:cNvSpPr>
          <p:nvPr>
            <p:ph type="body" idx="1"/>
          </p:nvPr>
        </p:nvSpPr>
        <p:spPr>
          <a:xfrm>
            <a:off x="458407" y="1494767"/>
            <a:ext cx="113538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fr-FR" sz="2400"/>
              <a:t>Qu'est-ce qui, selon vous, a pu provoquer cette augmentation du nombre de cas ?</a:t>
            </a:r>
            <a:endParaRPr/>
          </a:p>
        </p:txBody>
      </p:sp>
      <p:sp>
        <p:nvSpPr>
          <p:cNvPr id="824" name="Google Shape;824;p50"/>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Augmentation apparente : Pratique 1</a:t>
            </a:r>
            <a:endParaRPr dirty="0">
              <a:latin typeface="Franklin Gothic Medium" panose="020B0603020102020204" pitchFamily="34" charset="0"/>
            </a:endParaRPr>
          </a:p>
        </p:txBody>
      </p:sp>
      <p:grpSp>
        <p:nvGrpSpPr>
          <p:cNvPr id="825" name="Google Shape;825;p50"/>
          <p:cNvGrpSpPr/>
          <p:nvPr/>
        </p:nvGrpSpPr>
        <p:grpSpPr>
          <a:xfrm>
            <a:off x="458023" y="2526631"/>
            <a:ext cx="10729467" cy="3591535"/>
            <a:chOff x="239" y="1065"/>
            <a:chExt cx="5012" cy="3065"/>
          </a:xfrm>
        </p:grpSpPr>
        <p:cxnSp>
          <p:nvCxnSpPr>
            <p:cNvPr id="826" name="Google Shape;826;p50"/>
            <p:cNvCxnSpPr/>
            <p:nvPr/>
          </p:nvCxnSpPr>
          <p:spPr>
            <a:xfrm>
              <a:off x="3761" y="1432"/>
              <a:ext cx="0" cy="0"/>
            </a:xfrm>
            <a:prstGeom prst="straightConnector1">
              <a:avLst/>
            </a:prstGeom>
            <a:noFill/>
            <a:ln w="9525" cap="flat" cmpd="sng">
              <a:solidFill>
                <a:schemeClr val="dk1"/>
              </a:solidFill>
              <a:prstDash val="solid"/>
              <a:round/>
              <a:headEnd type="none" w="med" len="med"/>
              <a:tailEnd type="none" w="med" len="med"/>
            </a:ln>
          </p:spPr>
        </p:cxnSp>
        <p:cxnSp>
          <p:nvCxnSpPr>
            <p:cNvPr id="827" name="Google Shape;827;p50"/>
            <p:cNvCxnSpPr/>
            <p:nvPr/>
          </p:nvCxnSpPr>
          <p:spPr>
            <a:xfrm>
              <a:off x="3480" y="1431"/>
              <a:ext cx="0" cy="0"/>
            </a:xfrm>
            <a:prstGeom prst="straightConnector1">
              <a:avLst/>
            </a:prstGeom>
            <a:noFill/>
            <a:ln w="38100" cap="flat" cmpd="sng">
              <a:solidFill>
                <a:schemeClr val="dk1"/>
              </a:solidFill>
              <a:prstDash val="solid"/>
              <a:round/>
              <a:headEnd type="none" w="med" len="med"/>
              <a:tailEnd type="none" w="med" len="med"/>
            </a:ln>
          </p:spPr>
        </p:cxnSp>
        <p:cxnSp>
          <p:nvCxnSpPr>
            <p:cNvPr id="828" name="Google Shape;828;p50"/>
            <p:cNvCxnSpPr/>
            <p:nvPr/>
          </p:nvCxnSpPr>
          <p:spPr>
            <a:xfrm>
              <a:off x="931" y="1158"/>
              <a:ext cx="0" cy="0"/>
            </a:xfrm>
            <a:prstGeom prst="straightConnector1">
              <a:avLst/>
            </a:prstGeom>
            <a:noFill/>
            <a:ln w="9525" cap="flat" cmpd="sng">
              <a:solidFill>
                <a:schemeClr val="dk1"/>
              </a:solidFill>
              <a:prstDash val="solid"/>
              <a:round/>
              <a:headEnd type="none" w="med" len="med"/>
              <a:tailEnd type="none" w="med" len="med"/>
            </a:ln>
          </p:spPr>
        </p:cxnSp>
        <p:sp>
          <p:nvSpPr>
            <p:cNvPr id="829" name="Google Shape;829;p50"/>
            <p:cNvSpPr/>
            <p:nvPr/>
          </p:nvSpPr>
          <p:spPr>
            <a:xfrm>
              <a:off x="920" y="1158"/>
              <a:ext cx="12" cy="2684"/>
            </a:xfrm>
            <a:custGeom>
              <a:avLst/>
              <a:gdLst/>
              <a:ahLst/>
              <a:cxnLst/>
              <a:rect l="l" t="t" r="r" b="b"/>
              <a:pathLst>
                <a:path w="12" h="2684" extrusionOk="0">
                  <a:moveTo>
                    <a:pt x="11" y="0"/>
                  </a:moveTo>
                  <a:lnTo>
                    <a:pt x="11" y="2683"/>
                  </a:lnTo>
                  <a:lnTo>
                    <a:pt x="0" y="2683"/>
                  </a:lnTo>
                  <a:lnTo>
                    <a:pt x="0" y="0"/>
                  </a:lnTo>
                  <a:lnTo>
                    <a:pt x="11" y="0"/>
                  </a:lnTo>
                  <a:lnTo>
                    <a:pt x="11" y="0"/>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30" name="Google Shape;830;p50"/>
            <p:cNvCxnSpPr/>
            <p:nvPr/>
          </p:nvCxnSpPr>
          <p:spPr>
            <a:xfrm>
              <a:off x="926" y="3399"/>
              <a:ext cx="0" cy="0"/>
            </a:xfrm>
            <a:prstGeom prst="straightConnector1">
              <a:avLst/>
            </a:prstGeom>
            <a:noFill/>
            <a:ln w="9525" cap="flat" cmpd="sng">
              <a:solidFill>
                <a:schemeClr val="dk1"/>
              </a:solidFill>
              <a:prstDash val="solid"/>
              <a:round/>
              <a:headEnd type="none" w="med" len="med"/>
              <a:tailEnd type="none" w="med" len="med"/>
            </a:ln>
          </p:spPr>
        </p:cxnSp>
        <p:sp>
          <p:nvSpPr>
            <p:cNvPr id="831" name="Google Shape;831;p50"/>
            <p:cNvSpPr/>
            <p:nvPr/>
          </p:nvSpPr>
          <p:spPr>
            <a:xfrm>
              <a:off x="895" y="3388"/>
              <a:ext cx="32" cy="12"/>
            </a:xfrm>
            <a:custGeom>
              <a:avLst/>
              <a:gdLst/>
              <a:ahLst/>
              <a:cxnLst/>
              <a:rect l="l" t="t" r="r" b="b"/>
              <a:pathLst>
                <a:path w="32" h="12" extrusionOk="0">
                  <a:moveTo>
                    <a:pt x="31" y="11"/>
                  </a:moveTo>
                  <a:lnTo>
                    <a:pt x="0" y="11"/>
                  </a:lnTo>
                  <a:lnTo>
                    <a:pt x="0" y="0"/>
                  </a:lnTo>
                  <a:lnTo>
                    <a:pt x="31" y="0"/>
                  </a:lnTo>
                  <a:lnTo>
                    <a:pt x="31" y="11"/>
                  </a:lnTo>
                  <a:lnTo>
                    <a:pt x="31" y="1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32" name="Google Shape;832;p50"/>
            <p:cNvCxnSpPr/>
            <p:nvPr/>
          </p:nvCxnSpPr>
          <p:spPr>
            <a:xfrm>
              <a:off x="926" y="2952"/>
              <a:ext cx="0" cy="0"/>
            </a:xfrm>
            <a:prstGeom prst="straightConnector1">
              <a:avLst/>
            </a:prstGeom>
            <a:noFill/>
            <a:ln w="9525" cap="flat" cmpd="sng">
              <a:solidFill>
                <a:schemeClr val="dk1"/>
              </a:solidFill>
              <a:prstDash val="solid"/>
              <a:round/>
              <a:headEnd type="none" w="med" len="med"/>
              <a:tailEnd type="none" w="med" len="med"/>
            </a:ln>
          </p:spPr>
        </p:cxnSp>
        <p:sp>
          <p:nvSpPr>
            <p:cNvPr id="833" name="Google Shape;833;p50"/>
            <p:cNvSpPr/>
            <p:nvPr/>
          </p:nvSpPr>
          <p:spPr>
            <a:xfrm>
              <a:off x="895" y="2941"/>
              <a:ext cx="32" cy="12"/>
            </a:xfrm>
            <a:custGeom>
              <a:avLst/>
              <a:gdLst/>
              <a:ahLst/>
              <a:cxnLst/>
              <a:rect l="l" t="t" r="r" b="b"/>
              <a:pathLst>
                <a:path w="32" h="12" extrusionOk="0">
                  <a:moveTo>
                    <a:pt x="31" y="11"/>
                  </a:moveTo>
                  <a:lnTo>
                    <a:pt x="0" y="11"/>
                  </a:lnTo>
                  <a:lnTo>
                    <a:pt x="0" y="0"/>
                  </a:lnTo>
                  <a:lnTo>
                    <a:pt x="31" y="0"/>
                  </a:lnTo>
                  <a:lnTo>
                    <a:pt x="31" y="11"/>
                  </a:lnTo>
                  <a:lnTo>
                    <a:pt x="31" y="1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34" name="Google Shape;834;p50"/>
            <p:cNvCxnSpPr/>
            <p:nvPr/>
          </p:nvCxnSpPr>
          <p:spPr>
            <a:xfrm>
              <a:off x="926" y="2505"/>
              <a:ext cx="0" cy="0"/>
            </a:xfrm>
            <a:prstGeom prst="straightConnector1">
              <a:avLst/>
            </a:prstGeom>
            <a:noFill/>
            <a:ln w="9525" cap="flat" cmpd="sng">
              <a:solidFill>
                <a:schemeClr val="dk1"/>
              </a:solidFill>
              <a:prstDash val="solid"/>
              <a:round/>
              <a:headEnd type="none" w="med" len="med"/>
              <a:tailEnd type="none" w="med" len="med"/>
            </a:ln>
          </p:spPr>
        </p:cxnSp>
        <p:sp>
          <p:nvSpPr>
            <p:cNvPr id="835" name="Google Shape;835;p50"/>
            <p:cNvSpPr/>
            <p:nvPr/>
          </p:nvSpPr>
          <p:spPr>
            <a:xfrm>
              <a:off x="895" y="2494"/>
              <a:ext cx="32" cy="12"/>
            </a:xfrm>
            <a:custGeom>
              <a:avLst/>
              <a:gdLst/>
              <a:ahLst/>
              <a:cxnLst/>
              <a:rect l="l" t="t" r="r" b="b"/>
              <a:pathLst>
                <a:path w="32" h="12" extrusionOk="0">
                  <a:moveTo>
                    <a:pt x="31" y="11"/>
                  </a:moveTo>
                  <a:lnTo>
                    <a:pt x="0" y="11"/>
                  </a:lnTo>
                  <a:lnTo>
                    <a:pt x="0" y="0"/>
                  </a:lnTo>
                  <a:lnTo>
                    <a:pt x="31" y="0"/>
                  </a:lnTo>
                  <a:lnTo>
                    <a:pt x="31" y="11"/>
                  </a:lnTo>
                  <a:lnTo>
                    <a:pt x="31" y="1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36" name="Google Shape;836;p50"/>
            <p:cNvCxnSpPr/>
            <p:nvPr/>
          </p:nvCxnSpPr>
          <p:spPr>
            <a:xfrm>
              <a:off x="926" y="2059"/>
              <a:ext cx="0" cy="0"/>
            </a:xfrm>
            <a:prstGeom prst="straightConnector1">
              <a:avLst/>
            </a:prstGeom>
            <a:noFill/>
            <a:ln w="9525" cap="flat" cmpd="sng">
              <a:solidFill>
                <a:schemeClr val="dk1"/>
              </a:solidFill>
              <a:prstDash val="solid"/>
              <a:round/>
              <a:headEnd type="none" w="med" len="med"/>
              <a:tailEnd type="none" w="med" len="med"/>
            </a:ln>
          </p:spPr>
        </p:cxnSp>
        <p:sp>
          <p:nvSpPr>
            <p:cNvPr id="837" name="Google Shape;837;p50"/>
            <p:cNvSpPr/>
            <p:nvPr/>
          </p:nvSpPr>
          <p:spPr>
            <a:xfrm>
              <a:off x="895" y="2047"/>
              <a:ext cx="32" cy="11"/>
            </a:xfrm>
            <a:custGeom>
              <a:avLst/>
              <a:gdLst/>
              <a:ahLst/>
              <a:cxnLst/>
              <a:rect l="l" t="t" r="r" b="b"/>
              <a:pathLst>
                <a:path w="32" h="12" extrusionOk="0">
                  <a:moveTo>
                    <a:pt x="31" y="11"/>
                  </a:moveTo>
                  <a:lnTo>
                    <a:pt x="0" y="11"/>
                  </a:lnTo>
                  <a:lnTo>
                    <a:pt x="0" y="0"/>
                  </a:lnTo>
                  <a:lnTo>
                    <a:pt x="31" y="0"/>
                  </a:lnTo>
                  <a:lnTo>
                    <a:pt x="31" y="11"/>
                  </a:lnTo>
                  <a:lnTo>
                    <a:pt x="31" y="1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38" name="Google Shape;838;p50"/>
            <p:cNvCxnSpPr/>
            <p:nvPr/>
          </p:nvCxnSpPr>
          <p:spPr>
            <a:xfrm>
              <a:off x="926" y="1610"/>
              <a:ext cx="0" cy="0"/>
            </a:xfrm>
            <a:prstGeom prst="straightConnector1">
              <a:avLst/>
            </a:prstGeom>
            <a:noFill/>
            <a:ln w="9525" cap="flat" cmpd="sng">
              <a:solidFill>
                <a:schemeClr val="dk1"/>
              </a:solidFill>
              <a:prstDash val="solid"/>
              <a:round/>
              <a:headEnd type="none" w="med" len="med"/>
              <a:tailEnd type="none" w="med" len="med"/>
            </a:ln>
          </p:spPr>
        </p:cxnSp>
        <p:sp>
          <p:nvSpPr>
            <p:cNvPr id="839" name="Google Shape;839;p50"/>
            <p:cNvSpPr/>
            <p:nvPr/>
          </p:nvSpPr>
          <p:spPr>
            <a:xfrm>
              <a:off x="895" y="1599"/>
              <a:ext cx="32" cy="11"/>
            </a:xfrm>
            <a:custGeom>
              <a:avLst/>
              <a:gdLst/>
              <a:ahLst/>
              <a:cxnLst/>
              <a:rect l="l" t="t" r="r" b="b"/>
              <a:pathLst>
                <a:path w="32" h="12" extrusionOk="0">
                  <a:moveTo>
                    <a:pt x="31" y="11"/>
                  </a:moveTo>
                  <a:lnTo>
                    <a:pt x="0" y="11"/>
                  </a:lnTo>
                  <a:lnTo>
                    <a:pt x="0" y="0"/>
                  </a:lnTo>
                  <a:lnTo>
                    <a:pt x="31" y="0"/>
                  </a:lnTo>
                  <a:lnTo>
                    <a:pt x="31" y="11"/>
                  </a:lnTo>
                  <a:lnTo>
                    <a:pt x="31" y="1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40" name="Google Shape;840;p50"/>
            <p:cNvCxnSpPr/>
            <p:nvPr/>
          </p:nvCxnSpPr>
          <p:spPr>
            <a:xfrm>
              <a:off x="926" y="1162"/>
              <a:ext cx="0" cy="0"/>
            </a:xfrm>
            <a:prstGeom prst="straightConnector1">
              <a:avLst/>
            </a:prstGeom>
            <a:noFill/>
            <a:ln w="9525" cap="flat" cmpd="sng">
              <a:solidFill>
                <a:schemeClr val="dk1"/>
              </a:solidFill>
              <a:prstDash val="solid"/>
              <a:round/>
              <a:headEnd type="none" w="med" len="med"/>
              <a:tailEnd type="none" w="med" len="med"/>
            </a:ln>
          </p:spPr>
        </p:cxnSp>
        <p:sp>
          <p:nvSpPr>
            <p:cNvPr id="841" name="Google Shape;841;p50"/>
            <p:cNvSpPr/>
            <p:nvPr/>
          </p:nvSpPr>
          <p:spPr>
            <a:xfrm>
              <a:off x="895" y="1152"/>
              <a:ext cx="32" cy="10"/>
            </a:xfrm>
            <a:custGeom>
              <a:avLst/>
              <a:gdLst/>
              <a:ahLst/>
              <a:cxnLst/>
              <a:rect l="l" t="t" r="r" b="b"/>
              <a:pathLst>
                <a:path w="32" h="12" extrusionOk="0">
                  <a:moveTo>
                    <a:pt x="31" y="11"/>
                  </a:moveTo>
                  <a:lnTo>
                    <a:pt x="0" y="11"/>
                  </a:lnTo>
                  <a:lnTo>
                    <a:pt x="0" y="0"/>
                  </a:lnTo>
                  <a:lnTo>
                    <a:pt x="31" y="0"/>
                  </a:lnTo>
                  <a:lnTo>
                    <a:pt x="31" y="11"/>
                  </a:lnTo>
                  <a:lnTo>
                    <a:pt x="31" y="1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42" name="Google Shape;842;p50"/>
            <p:cNvCxnSpPr/>
            <p:nvPr/>
          </p:nvCxnSpPr>
          <p:spPr>
            <a:xfrm>
              <a:off x="926" y="3846"/>
              <a:ext cx="0" cy="0"/>
            </a:xfrm>
            <a:prstGeom prst="straightConnector1">
              <a:avLst/>
            </a:prstGeom>
            <a:noFill/>
            <a:ln w="9525" cap="flat" cmpd="sng">
              <a:solidFill>
                <a:schemeClr val="dk1"/>
              </a:solidFill>
              <a:prstDash val="solid"/>
              <a:round/>
              <a:headEnd type="none" w="med" len="med"/>
              <a:tailEnd type="none" w="med" len="med"/>
            </a:ln>
          </p:spPr>
        </p:cxnSp>
        <p:sp>
          <p:nvSpPr>
            <p:cNvPr id="843" name="Google Shape;843;p50"/>
            <p:cNvSpPr/>
            <p:nvPr/>
          </p:nvSpPr>
          <p:spPr>
            <a:xfrm>
              <a:off x="895" y="3836"/>
              <a:ext cx="32" cy="11"/>
            </a:xfrm>
            <a:custGeom>
              <a:avLst/>
              <a:gdLst/>
              <a:ahLst/>
              <a:cxnLst/>
              <a:rect l="l" t="t" r="r" b="b"/>
              <a:pathLst>
                <a:path w="32" h="11" extrusionOk="0">
                  <a:moveTo>
                    <a:pt x="31" y="10"/>
                  </a:moveTo>
                  <a:lnTo>
                    <a:pt x="0" y="10"/>
                  </a:lnTo>
                  <a:lnTo>
                    <a:pt x="0" y="0"/>
                  </a:lnTo>
                  <a:lnTo>
                    <a:pt x="31" y="0"/>
                  </a:lnTo>
                  <a:lnTo>
                    <a:pt x="31" y="10"/>
                  </a:lnTo>
                  <a:lnTo>
                    <a:pt x="31" y="10"/>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44" name="Google Shape;844;p50"/>
            <p:cNvCxnSpPr/>
            <p:nvPr/>
          </p:nvCxnSpPr>
          <p:spPr>
            <a:xfrm>
              <a:off x="5111" y="3847"/>
              <a:ext cx="0" cy="0"/>
            </a:xfrm>
            <a:prstGeom prst="straightConnector1">
              <a:avLst/>
            </a:prstGeom>
            <a:noFill/>
            <a:ln w="9525" cap="flat" cmpd="sng">
              <a:solidFill>
                <a:schemeClr val="dk1"/>
              </a:solidFill>
              <a:prstDash val="solid"/>
              <a:round/>
              <a:headEnd type="none" w="med" len="med"/>
              <a:tailEnd type="none" w="med" len="med"/>
            </a:ln>
          </p:spPr>
        </p:cxnSp>
        <p:sp>
          <p:nvSpPr>
            <p:cNvPr id="845" name="Google Shape;845;p50"/>
            <p:cNvSpPr/>
            <p:nvPr/>
          </p:nvSpPr>
          <p:spPr>
            <a:xfrm>
              <a:off x="927" y="3836"/>
              <a:ext cx="4185" cy="12"/>
            </a:xfrm>
            <a:custGeom>
              <a:avLst/>
              <a:gdLst/>
              <a:ahLst/>
              <a:cxnLst/>
              <a:rect l="l" t="t" r="r" b="b"/>
              <a:pathLst>
                <a:path w="4185" h="12" extrusionOk="0">
                  <a:moveTo>
                    <a:pt x="4184" y="11"/>
                  </a:moveTo>
                  <a:lnTo>
                    <a:pt x="0" y="11"/>
                  </a:lnTo>
                  <a:lnTo>
                    <a:pt x="0" y="0"/>
                  </a:lnTo>
                  <a:lnTo>
                    <a:pt x="4184" y="0"/>
                  </a:lnTo>
                  <a:lnTo>
                    <a:pt x="4184" y="11"/>
                  </a:lnTo>
                  <a:lnTo>
                    <a:pt x="4184" y="1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46" name="Google Shape;846;p50"/>
            <p:cNvCxnSpPr/>
            <p:nvPr/>
          </p:nvCxnSpPr>
          <p:spPr>
            <a:xfrm>
              <a:off x="932" y="3841"/>
              <a:ext cx="0" cy="0"/>
            </a:xfrm>
            <a:prstGeom prst="straightConnector1">
              <a:avLst/>
            </a:prstGeom>
            <a:noFill/>
            <a:ln w="9525" cap="flat" cmpd="sng">
              <a:solidFill>
                <a:schemeClr val="dk1"/>
              </a:solidFill>
              <a:prstDash val="solid"/>
              <a:round/>
              <a:headEnd type="none" w="med" len="med"/>
              <a:tailEnd type="none" w="med" len="med"/>
            </a:ln>
          </p:spPr>
        </p:cxnSp>
        <p:sp>
          <p:nvSpPr>
            <p:cNvPr id="847" name="Google Shape;847;p50"/>
            <p:cNvSpPr/>
            <p:nvPr/>
          </p:nvSpPr>
          <p:spPr>
            <a:xfrm>
              <a:off x="921" y="3841"/>
              <a:ext cx="12" cy="46"/>
            </a:xfrm>
            <a:custGeom>
              <a:avLst/>
              <a:gdLst/>
              <a:ahLst/>
              <a:cxnLst/>
              <a:rect l="l" t="t" r="r" b="b"/>
              <a:pathLst>
                <a:path w="12" h="44" extrusionOk="0">
                  <a:moveTo>
                    <a:pt x="11" y="0"/>
                  </a:moveTo>
                  <a:lnTo>
                    <a:pt x="11" y="43"/>
                  </a:lnTo>
                  <a:lnTo>
                    <a:pt x="0" y="43"/>
                  </a:lnTo>
                  <a:lnTo>
                    <a:pt x="0" y="0"/>
                  </a:lnTo>
                  <a:lnTo>
                    <a:pt x="11" y="0"/>
                  </a:lnTo>
                  <a:lnTo>
                    <a:pt x="11" y="0"/>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48" name="Google Shape;848;p50"/>
            <p:cNvSpPr/>
            <p:nvPr/>
          </p:nvSpPr>
          <p:spPr>
            <a:xfrm>
              <a:off x="1064"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49" name="Google Shape;849;p50"/>
            <p:cNvSpPr/>
            <p:nvPr/>
          </p:nvSpPr>
          <p:spPr>
            <a:xfrm>
              <a:off x="1203"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50" name="Google Shape;850;p50"/>
            <p:cNvSpPr/>
            <p:nvPr/>
          </p:nvSpPr>
          <p:spPr>
            <a:xfrm>
              <a:off x="1343"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51" name="Google Shape;851;p50"/>
            <p:cNvSpPr/>
            <p:nvPr/>
          </p:nvSpPr>
          <p:spPr>
            <a:xfrm>
              <a:off x="1482"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52" name="Google Shape;852;p50"/>
            <p:cNvCxnSpPr/>
            <p:nvPr/>
          </p:nvCxnSpPr>
          <p:spPr>
            <a:xfrm>
              <a:off x="1629" y="3841"/>
              <a:ext cx="0" cy="0"/>
            </a:xfrm>
            <a:prstGeom prst="straightConnector1">
              <a:avLst/>
            </a:prstGeom>
            <a:noFill/>
            <a:ln w="9525" cap="flat" cmpd="sng">
              <a:solidFill>
                <a:schemeClr val="dk1"/>
              </a:solidFill>
              <a:prstDash val="solid"/>
              <a:round/>
              <a:headEnd type="none" w="med" len="med"/>
              <a:tailEnd type="none" w="med" len="med"/>
            </a:ln>
          </p:spPr>
        </p:cxnSp>
        <p:sp>
          <p:nvSpPr>
            <p:cNvPr id="853" name="Google Shape;853;p50"/>
            <p:cNvSpPr/>
            <p:nvPr/>
          </p:nvSpPr>
          <p:spPr>
            <a:xfrm>
              <a:off x="1618" y="3841"/>
              <a:ext cx="12" cy="46"/>
            </a:xfrm>
            <a:custGeom>
              <a:avLst/>
              <a:gdLst/>
              <a:ahLst/>
              <a:cxnLst/>
              <a:rect l="l" t="t" r="r" b="b"/>
              <a:pathLst>
                <a:path w="12" h="44" extrusionOk="0">
                  <a:moveTo>
                    <a:pt x="11" y="0"/>
                  </a:moveTo>
                  <a:lnTo>
                    <a:pt x="11" y="43"/>
                  </a:lnTo>
                  <a:lnTo>
                    <a:pt x="0" y="43"/>
                  </a:lnTo>
                  <a:lnTo>
                    <a:pt x="0" y="0"/>
                  </a:lnTo>
                  <a:lnTo>
                    <a:pt x="11" y="0"/>
                  </a:lnTo>
                  <a:lnTo>
                    <a:pt x="11" y="0"/>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54" name="Google Shape;854;p50"/>
            <p:cNvSpPr/>
            <p:nvPr/>
          </p:nvSpPr>
          <p:spPr>
            <a:xfrm>
              <a:off x="1761"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55" name="Google Shape;855;p50"/>
            <p:cNvSpPr/>
            <p:nvPr/>
          </p:nvSpPr>
          <p:spPr>
            <a:xfrm>
              <a:off x="1901"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56" name="Google Shape;856;p50"/>
            <p:cNvSpPr/>
            <p:nvPr/>
          </p:nvSpPr>
          <p:spPr>
            <a:xfrm>
              <a:off x="2040"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57" name="Google Shape;857;p50"/>
            <p:cNvSpPr/>
            <p:nvPr/>
          </p:nvSpPr>
          <p:spPr>
            <a:xfrm>
              <a:off x="2180"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58" name="Google Shape;858;p50"/>
            <p:cNvCxnSpPr/>
            <p:nvPr/>
          </p:nvCxnSpPr>
          <p:spPr>
            <a:xfrm>
              <a:off x="2327" y="3841"/>
              <a:ext cx="0" cy="0"/>
            </a:xfrm>
            <a:prstGeom prst="straightConnector1">
              <a:avLst/>
            </a:prstGeom>
            <a:noFill/>
            <a:ln w="9525" cap="flat" cmpd="sng">
              <a:solidFill>
                <a:schemeClr val="dk1"/>
              </a:solidFill>
              <a:prstDash val="solid"/>
              <a:round/>
              <a:headEnd type="none" w="med" len="med"/>
              <a:tailEnd type="none" w="med" len="med"/>
            </a:ln>
          </p:spPr>
        </p:cxnSp>
        <p:sp>
          <p:nvSpPr>
            <p:cNvPr id="859" name="Google Shape;859;p50"/>
            <p:cNvSpPr/>
            <p:nvPr/>
          </p:nvSpPr>
          <p:spPr>
            <a:xfrm>
              <a:off x="2316" y="3841"/>
              <a:ext cx="12" cy="46"/>
            </a:xfrm>
            <a:custGeom>
              <a:avLst/>
              <a:gdLst/>
              <a:ahLst/>
              <a:cxnLst/>
              <a:rect l="l" t="t" r="r" b="b"/>
              <a:pathLst>
                <a:path w="12" h="44" extrusionOk="0">
                  <a:moveTo>
                    <a:pt x="11" y="0"/>
                  </a:moveTo>
                  <a:lnTo>
                    <a:pt x="11" y="43"/>
                  </a:lnTo>
                  <a:lnTo>
                    <a:pt x="0" y="43"/>
                  </a:lnTo>
                  <a:lnTo>
                    <a:pt x="0" y="0"/>
                  </a:lnTo>
                  <a:lnTo>
                    <a:pt x="11" y="0"/>
                  </a:lnTo>
                  <a:lnTo>
                    <a:pt x="11" y="0"/>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60" name="Google Shape;860;p50"/>
            <p:cNvSpPr/>
            <p:nvPr/>
          </p:nvSpPr>
          <p:spPr>
            <a:xfrm>
              <a:off x="2458" y="3841"/>
              <a:ext cx="6" cy="22"/>
            </a:xfrm>
            <a:custGeom>
              <a:avLst/>
              <a:gdLst/>
              <a:ahLst/>
              <a:cxnLst/>
              <a:rect l="l" t="t" r="r" b="b"/>
              <a:pathLst>
                <a:path w="6" h="22" extrusionOk="0">
                  <a:moveTo>
                    <a:pt x="0" y="21"/>
                  </a:moveTo>
                  <a:lnTo>
                    <a:pt x="0" y="0"/>
                  </a:lnTo>
                  <a:lnTo>
                    <a:pt x="5" y="0"/>
                  </a:lnTo>
                  <a:lnTo>
                    <a:pt x="5"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61" name="Google Shape;861;p50"/>
            <p:cNvSpPr/>
            <p:nvPr/>
          </p:nvSpPr>
          <p:spPr>
            <a:xfrm>
              <a:off x="2598"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62" name="Google Shape;862;p50"/>
            <p:cNvSpPr/>
            <p:nvPr/>
          </p:nvSpPr>
          <p:spPr>
            <a:xfrm>
              <a:off x="2737" y="3841"/>
              <a:ext cx="6" cy="22"/>
            </a:xfrm>
            <a:custGeom>
              <a:avLst/>
              <a:gdLst/>
              <a:ahLst/>
              <a:cxnLst/>
              <a:rect l="l" t="t" r="r" b="b"/>
              <a:pathLst>
                <a:path w="6" h="22" extrusionOk="0">
                  <a:moveTo>
                    <a:pt x="0" y="21"/>
                  </a:moveTo>
                  <a:lnTo>
                    <a:pt x="0" y="0"/>
                  </a:lnTo>
                  <a:lnTo>
                    <a:pt x="5" y="0"/>
                  </a:lnTo>
                  <a:lnTo>
                    <a:pt x="5"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63" name="Google Shape;863;p50"/>
            <p:cNvSpPr/>
            <p:nvPr/>
          </p:nvSpPr>
          <p:spPr>
            <a:xfrm>
              <a:off x="2877"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64" name="Google Shape;864;p50"/>
            <p:cNvCxnSpPr/>
            <p:nvPr/>
          </p:nvCxnSpPr>
          <p:spPr>
            <a:xfrm>
              <a:off x="3024" y="3841"/>
              <a:ext cx="0" cy="0"/>
            </a:xfrm>
            <a:prstGeom prst="straightConnector1">
              <a:avLst/>
            </a:prstGeom>
            <a:noFill/>
            <a:ln w="9525" cap="flat" cmpd="sng">
              <a:solidFill>
                <a:schemeClr val="dk1"/>
              </a:solidFill>
              <a:prstDash val="solid"/>
              <a:round/>
              <a:headEnd type="none" w="med" len="med"/>
              <a:tailEnd type="none" w="med" len="med"/>
            </a:ln>
          </p:spPr>
        </p:cxnSp>
        <p:sp>
          <p:nvSpPr>
            <p:cNvPr id="865" name="Google Shape;865;p50"/>
            <p:cNvSpPr/>
            <p:nvPr/>
          </p:nvSpPr>
          <p:spPr>
            <a:xfrm>
              <a:off x="3013" y="3841"/>
              <a:ext cx="12" cy="46"/>
            </a:xfrm>
            <a:custGeom>
              <a:avLst/>
              <a:gdLst/>
              <a:ahLst/>
              <a:cxnLst/>
              <a:rect l="l" t="t" r="r" b="b"/>
              <a:pathLst>
                <a:path w="12" h="44" extrusionOk="0">
                  <a:moveTo>
                    <a:pt x="11" y="0"/>
                  </a:moveTo>
                  <a:lnTo>
                    <a:pt x="11" y="43"/>
                  </a:lnTo>
                  <a:lnTo>
                    <a:pt x="0" y="43"/>
                  </a:lnTo>
                  <a:lnTo>
                    <a:pt x="0" y="0"/>
                  </a:lnTo>
                  <a:lnTo>
                    <a:pt x="11" y="0"/>
                  </a:lnTo>
                  <a:lnTo>
                    <a:pt x="11" y="0"/>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66" name="Google Shape;866;p50"/>
            <p:cNvSpPr/>
            <p:nvPr/>
          </p:nvSpPr>
          <p:spPr>
            <a:xfrm>
              <a:off x="3156"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67" name="Google Shape;867;p50"/>
            <p:cNvSpPr/>
            <p:nvPr/>
          </p:nvSpPr>
          <p:spPr>
            <a:xfrm>
              <a:off x="3295" y="3841"/>
              <a:ext cx="6" cy="22"/>
            </a:xfrm>
            <a:custGeom>
              <a:avLst/>
              <a:gdLst/>
              <a:ahLst/>
              <a:cxnLst/>
              <a:rect l="l" t="t" r="r" b="b"/>
              <a:pathLst>
                <a:path w="6" h="22" extrusionOk="0">
                  <a:moveTo>
                    <a:pt x="0" y="21"/>
                  </a:moveTo>
                  <a:lnTo>
                    <a:pt x="0" y="0"/>
                  </a:lnTo>
                  <a:lnTo>
                    <a:pt x="5" y="0"/>
                  </a:lnTo>
                  <a:lnTo>
                    <a:pt x="5"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68" name="Google Shape;868;p50"/>
            <p:cNvSpPr/>
            <p:nvPr/>
          </p:nvSpPr>
          <p:spPr>
            <a:xfrm>
              <a:off x="3435"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69" name="Google Shape;869;p50"/>
            <p:cNvSpPr/>
            <p:nvPr/>
          </p:nvSpPr>
          <p:spPr>
            <a:xfrm>
              <a:off x="3574" y="3841"/>
              <a:ext cx="6" cy="22"/>
            </a:xfrm>
            <a:custGeom>
              <a:avLst/>
              <a:gdLst/>
              <a:ahLst/>
              <a:cxnLst/>
              <a:rect l="l" t="t" r="r" b="b"/>
              <a:pathLst>
                <a:path w="6" h="22" extrusionOk="0">
                  <a:moveTo>
                    <a:pt x="0" y="21"/>
                  </a:moveTo>
                  <a:lnTo>
                    <a:pt x="0" y="0"/>
                  </a:lnTo>
                  <a:lnTo>
                    <a:pt x="5" y="0"/>
                  </a:lnTo>
                  <a:lnTo>
                    <a:pt x="5"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70" name="Google Shape;870;p50"/>
            <p:cNvCxnSpPr/>
            <p:nvPr/>
          </p:nvCxnSpPr>
          <p:spPr>
            <a:xfrm>
              <a:off x="3721" y="3841"/>
              <a:ext cx="0" cy="0"/>
            </a:xfrm>
            <a:prstGeom prst="straightConnector1">
              <a:avLst/>
            </a:prstGeom>
            <a:noFill/>
            <a:ln w="9525" cap="flat" cmpd="sng">
              <a:solidFill>
                <a:schemeClr val="dk1"/>
              </a:solidFill>
              <a:prstDash val="solid"/>
              <a:round/>
              <a:headEnd type="none" w="med" len="med"/>
              <a:tailEnd type="none" w="med" len="med"/>
            </a:ln>
          </p:spPr>
        </p:cxnSp>
        <p:sp>
          <p:nvSpPr>
            <p:cNvPr id="871" name="Google Shape;871;p50"/>
            <p:cNvSpPr/>
            <p:nvPr/>
          </p:nvSpPr>
          <p:spPr>
            <a:xfrm>
              <a:off x="3711" y="3841"/>
              <a:ext cx="11" cy="46"/>
            </a:xfrm>
            <a:custGeom>
              <a:avLst/>
              <a:gdLst/>
              <a:ahLst/>
              <a:cxnLst/>
              <a:rect l="l" t="t" r="r" b="b"/>
              <a:pathLst>
                <a:path w="11" h="44" extrusionOk="0">
                  <a:moveTo>
                    <a:pt x="10" y="0"/>
                  </a:moveTo>
                  <a:lnTo>
                    <a:pt x="10" y="43"/>
                  </a:lnTo>
                  <a:lnTo>
                    <a:pt x="0" y="43"/>
                  </a:lnTo>
                  <a:lnTo>
                    <a:pt x="0" y="0"/>
                  </a:lnTo>
                  <a:lnTo>
                    <a:pt x="10" y="0"/>
                  </a:lnTo>
                  <a:lnTo>
                    <a:pt x="10" y="0"/>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72" name="Google Shape;872;p50"/>
            <p:cNvSpPr/>
            <p:nvPr/>
          </p:nvSpPr>
          <p:spPr>
            <a:xfrm>
              <a:off x="3853" y="3841"/>
              <a:ext cx="6" cy="22"/>
            </a:xfrm>
            <a:custGeom>
              <a:avLst/>
              <a:gdLst/>
              <a:ahLst/>
              <a:cxnLst/>
              <a:rect l="l" t="t" r="r" b="b"/>
              <a:pathLst>
                <a:path w="6" h="22" extrusionOk="0">
                  <a:moveTo>
                    <a:pt x="0" y="21"/>
                  </a:moveTo>
                  <a:lnTo>
                    <a:pt x="0" y="0"/>
                  </a:lnTo>
                  <a:lnTo>
                    <a:pt x="5" y="0"/>
                  </a:lnTo>
                  <a:lnTo>
                    <a:pt x="5"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73" name="Google Shape;873;p50"/>
            <p:cNvSpPr/>
            <p:nvPr/>
          </p:nvSpPr>
          <p:spPr>
            <a:xfrm>
              <a:off x="3992" y="3841"/>
              <a:ext cx="6" cy="22"/>
            </a:xfrm>
            <a:custGeom>
              <a:avLst/>
              <a:gdLst/>
              <a:ahLst/>
              <a:cxnLst/>
              <a:rect l="l" t="t" r="r" b="b"/>
              <a:pathLst>
                <a:path w="6" h="22" extrusionOk="0">
                  <a:moveTo>
                    <a:pt x="0" y="21"/>
                  </a:moveTo>
                  <a:lnTo>
                    <a:pt x="0" y="0"/>
                  </a:lnTo>
                  <a:lnTo>
                    <a:pt x="5" y="0"/>
                  </a:lnTo>
                  <a:lnTo>
                    <a:pt x="5"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74" name="Google Shape;874;p50"/>
            <p:cNvSpPr/>
            <p:nvPr/>
          </p:nvSpPr>
          <p:spPr>
            <a:xfrm>
              <a:off x="4132" y="3841"/>
              <a:ext cx="6" cy="22"/>
            </a:xfrm>
            <a:custGeom>
              <a:avLst/>
              <a:gdLst/>
              <a:ahLst/>
              <a:cxnLst/>
              <a:rect l="l" t="t" r="r" b="b"/>
              <a:pathLst>
                <a:path w="6" h="22" extrusionOk="0">
                  <a:moveTo>
                    <a:pt x="0" y="21"/>
                  </a:moveTo>
                  <a:lnTo>
                    <a:pt x="0" y="0"/>
                  </a:lnTo>
                  <a:lnTo>
                    <a:pt x="5" y="0"/>
                  </a:lnTo>
                  <a:lnTo>
                    <a:pt x="5"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75" name="Google Shape;875;p50"/>
            <p:cNvSpPr/>
            <p:nvPr/>
          </p:nvSpPr>
          <p:spPr>
            <a:xfrm>
              <a:off x="4272"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876" name="Google Shape;876;p50"/>
            <p:cNvCxnSpPr/>
            <p:nvPr/>
          </p:nvCxnSpPr>
          <p:spPr>
            <a:xfrm>
              <a:off x="4419" y="3841"/>
              <a:ext cx="0" cy="0"/>
            </a:xfrm>
            <a:prstGeom prst="straightConnector1">
              <a:avLst/>
            </a:prstGeom>
            <a:noFill/>
            <a:ln w="9525" cap="flat" cmpd="sng">
              <a:solidFill>
                <a:schemeClr val="dk1"/>
              </a:solidFill>
              <a:prstDash val="solid"/>
              <a:round/>
              <a:headEnd type="none" w="med" len="med"/>
              <a:tailEnd type="none" w="med" len="med"/>
            </a:ln>
          </p:spPr>
        </p:cxnSp>
        <p:sp>
          <p:nvSpPr>
            <p:cNvPr id="877" name="Google Shape;877;p50"/>
            <p:cNvSpPr/>
            <p:nvPr/>
          </p:nvSpPr>
          <p:spPr>
            <a:xfrm>
              <a:off x="4408" y="3841"/>
              <a:ext cx="12" cy="46"/>
            </a:xfrm>
            <a:custGeom>
              <a:avLst/>
              <a:gdLst/>
              <a:ahLst/>
              <a:cxnLst/>
              <a:rect l="l" t="t" r="r" b="b"/>
              <a:pathLst>
                <a:path w="12" h="44" extrusionOk="0">
                  <a:moveTo>
                    <a:pt x="11" y="0"/>
                  </a:moveTo>
                  <a:lnTo>
                    <a:pt x="11" y="43"/>
                  </a:lnTo>
                  <a:lnTo>
                    <a:pt x="0" y="43"/>
                  </a:lnTo>
                  <a:lnTo>
                    <a:pt x="0" y="0"/>
                  </a:lnTo>
                  <a:lnTo>
                    <a:pt x="11" y="0"/>
                  </a:lnTo>
                  <a:lnTo>
                    <a:pt x="11" y="0"/>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78" name="Google Shape;878;p50"/>
            <p:cNvSpPr/>
            <p:nvPr/>
          </p:nvSpPr>
          <p:spPr>
            <a:xfrm>
              <a:off x="4551"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79" name="Google Shape;879;p50"/>
            <p:cNvSpPr/>
            <p:nvPr/>
          </p:nvSpPr>
          <p:spPr>
            <a:xfrm>
              <a:off x="4690" y="3841"/>
              <a:ext cx="6" cy="22"/>
            </a:xfrm>
            <a:custGeom>
              <a:avLst/>
              <a:gdLst/>
              <a:ahLst/>
              <a:cxnLst/>
              <a:rect l="l" t="t" r="r" b="b"/>
              <a:pathLst>
                <a:path w="6" h="22" extrusionOk="0">
                  <a:moveTo>
                    <a:pt x="0" y="21"/>
                  </a:moveTo>
                  <a:lnTo>
                    <a:pt x="0" y="0"/>
                  </a:lnTo>
                  <a:lnTo>
                    <a:pt x="5" y="0"/>
                  </a:lnTo>
                  <a:lnTo>
                    <a:pt x="5"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sp>
          <p:nvSpPr>
            <p:cNvPr id="880" name="Google Shape;880;p50"/>
            <p:cNvSpPr/>
            <p:nvPr/>
          </p:nvSpPr>
          <p:spPr>
            <a:xfrm>
              <a:off x="4829" y="3841"/>
              <a:ext cx="6" cy="22"/>
            </a:xfrm>
            <a:custGeom>
              <a:avLst/>
              <a:gdLst/>
              <a:ahLst/>
              <a:cxnLst/>
              <a:rect l="l" t="t" r="r" b="b"/>
              <a:pathLst>
                <a:path w="6" h="22" extrusionOk="0">
                  <a:moveTo>
                    <a:pt x="0" y="21"/>
                  </a:moveTo>
                  <a:lnTo>
                    <a:pt x="0" y="0"/>
                  </a:lnTo>
                  <a:lnTo>
                    <a:pt x="5" y="0"/>
                  </a:lnTo>
                  <a:lnTo>
                    <a:pt x="5"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grpSp>
          <p:nvGrpSpPr>
            <p:cNvPr id="881" name="Google Shape;881;p50"/>
            <p:cNvGrpSpPr/>
            <p:nvPr/>
          </p:nvGrpSpPr>
          <p:grpSpPr>
            <a:xfrm>
              <a:off x="799" y="3862"/>
              <a:ext cx="4452" cy="268"/>
              <a:chOff x="799" y="3862"/>
              <a:chExt cx="4452" cy="268"/>
            </a:xfrm>
          </p:grpSpPr>
          <p:sp>
            <p:nvSpPr>
              <p:cNvPr id="882" name="Google Shape;882;p50"/>
              <p:cNvSpPr txBox="1"/>
              <p:nvPr/>
            </p:nvSpPr>
            <p:spPr>
              <a:xfrm>
                <a:off x="799" y="4008"/>
                <a:ext cx="267" cy="122"/>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1967</a:t>
                </a:r>
                <a:endParaRPr/>
              </a:p>
            </p:txBody>
          </p:sp>
          <p:sp>
            <p:nvSpPr>
              <p:cNvPr id="883" name="Google Shape;883;p50"/>
              <p:cNvSpPr txBox="1"/>
              <p:nvPr/>
            </p:nvSpPr>
            <p:spPr>
              <a:xfrm>
                <a:off x="1496" y="4008"/>
                <a:ext cx="267" cy="122"/>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1972</a:t>
                </a:r>
                <a:endParaRPr/>
              </a:p>
            </p:txBody>
          </p:sp>
          <p:sp>
            <p:nvSpPr>
              <p:cNvPr id="884" name="Google Shape;884;p50"/>
              <p:cNvSpPr txBox="1"/>
              <p:nvPr/>
            </p:nvSpPr>
            <p:spPr>
              <a:xfrm>
                <a:off x="2194" y="4008"/>
                <a:ext cx="267" cy="122"/>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1977</a:t>
                </a:r>
                <a:endParaRPr/>
              </a:p>
            </p:txBody>
          </p:sp>
          <p:sp>
            <p:nvSpPr>
              <p:cNvPr id="885" name="Google Shape;885;p50"/>
              <p:cNvSpPr txBox="1"/>
              <p:nvPr/>
            </p:nvSpPr>
            <p:spPr>
              <a:xfrm>
                <a:off x="2891" y="4008"/>
                <a:ext cx="267" cy="122"/>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1982</a:t>
                </a:r>
                <a:endParaRPr/>
              </a:p>
            </p:txBody>
          </p:sp>
          <p:sp>
            <p:nvSpPr>
              <p:cNvPr id="886" name="Google Shape;886;p50"/>
              <p:cNvSpPr txBox="1"/>
              <p:nvPr/>
            </p:nvSpPr>
            <p:spPr>
              <a:xfrm>
                <a:off x="3588" y="4008"/>
                <a:ext cx="267" cy="122"/>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1987</a:t>
                </a:r>
                <a:endParaRPr/>
              </a:p>
            </p:txBody>
          </p:sp>
          <p:sp>
            <p:nvSpPr>
              <p:cNvPr id="887" name="Google Shape;887;p50"/>
              <p:cNvSpPr txBox="1"/>
              <p:nvPr/>
            </p:nvSpPr>
            <p:spPr>
              <a:xfrm>
                <a:off x="4286" y="4008"/>
                <a:ext cx="267" cy="122"/>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1992</a:t>
                </a:r>
                <a:endParaRPr/>
              </a:p>
            </p:txBody>
          </p:sp>
          <p:sp>
            <p:nvSpPr>
              <p:cNvPr id="888" name="Google Shape;888;p50"/>
              <p:cNvSpPr txBox="1"/>
              <p:nvPr/>
            </p:nvSpPr>
            <p:spPr>
              <a:xfrm>
                <a:off x="4984" y="4008"/>
                <a:ext cx="267" cy="122"/>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1997</a:t>
                </a:r>
                <a:endParaRPr/>
              </a:p>
            </p:txBody>
          </p:sp>
          <p:cxnSp>
            <p:nvCxnSpPr>
              <p:cNvPr id="889" name="Google Shape;889;p50"/>
              <p:cNvCxnSpPr/>
              <p:nvPr/>
            </p:nvCxnSpPr>
            <p:spPr>
              <a:xfrm>
                <a:off x="1064" y="3862"/>
                <a:ext cx="0" cy="0"/>
              </a:xfrm>
              <a:prstGeom prst="straightConnector1">
                <a:avLst/>
              </a:prstGeom>
              <a:noFill/>
              <a:ln>
                <a:noFill/>
              </a:ln>
            </p:spPr>
          </p:cxnSp>
          <p:cxnSp>
            <p:nvCxnSpPr>
              <p:cNvPr id="890" name="Google Shape;890;p50"/>
              <p:cNvCxnSpPr/>
              <p:nvPr/>
            </p:nvCxnSpPr>
            <p:spPr>
              <a:xfrm>
                <a:off x="1203" y="3862"/>
                <a:ext cx="0" cy="0"/>
              </a:xfrm>
              <a:prstGeom prst="straightConnector1">
                <a:avLst/>
              </a:prstGeom>
              <a:noFill/>
              <a:ln>
                <a:noFill/>
              </a:ln>
            </p:spPr>
          </p:cxnSp>
          <p:cxnSp>
            <p:nvCxnSpPr>
              <p:cNvPr id="891" name="Google Shape;891;p50"/>
              <p:cNvCxnSpPr/>
              <p:nvPr/>
            </p:nvCxnSpPr>
            <p:spPr>
              <a:xfrm>
                <a:off x="1343" y="3862"/>
                <a:ext cx="0" cy="0"/>
              </a:xfrm>
              <a:prstGeom prst="straightConnector1">
                <a:avLst/>
              </a:prstGeom>
              <a:noFill/>
              <a:ln>
                <a:noFill/>
              </a:ln>
            </p:spPr>
          </p:cxnSp>
          <p:cxnSp>
            <p:nvCxnSpPr>
              <p:cNvPr id="892" name="Google Shape;892;p50"/>
              <p:cNvCxnSpPr/>
              <p:nvPr/>
            </p:nvCxnSpPr>
            <p:spPr>
              <a:xfrm>
                <a:off x="1482" y="3862"/>
                <a:ext cx="0" cy="0"/>
              </a:xfrm>
              <a:prstGeom prst="straightConnector1">
                <a:avLst/>
              </a:prstGeom>
              <a:noFill/>
              <a:ln>
                <a:noFill/>
              </a:ln>
            </p:spPr>
          </p:cxnSp>
          <p:cxnSp>
            <p:nvCxnSpPr>
              <p:cNvPr id="893" name="Google Shape;893;p50"/>
              <p:cNvCxnSpPr/>
              <p:nvPr/>
            </p:nvCxnSpPr>
            <p:spPr>
              <a:xfrm>
                <a:off x="1761" y="3862"/>
                <a:ext cx="0" cy="0"/>
              </a:xfrm>
              <a:prstGeom prst="straightConnector1">
                <a:avLst/>
              </a:prstGeom>
              <a:noFill/>
              <a:ln>
                <a:noFill/>
              </a:ln>
            </p:spPr>
          </p:cxnSp>
          <p:cxnSp>
            <p:nvCxnSpPr>
              <p:cNvPr id="894" name="Google Shape;894;p50"/>
              <p:cNvCxnSpPr/>
              <p:nvPr/>
            </p:nvCxnSpPr>
            <p:spPr>
              <a:xfrm>
                <a:off x="1901" y="3862"/>
                <a:ext cx="0" cy="0"/>
              </a:xfrm>
              <a:prstGeom prst="straightConnector1">
                <a:avLst/>
              </a:prstGeom>
              <a:noFill/>
              <a:ln>
                <a:noFill/>
              </a:ln>
            </p:spPr>
          </p:cxnSp>
          <p:cxnSp>
            <p:nvCxnSpPr>
              <p:cNvPr id="895" name="Google Shape;895;p50"/>
              <p:cNvCxnSpPr/>
              <p:nvPr/>
            </p:nvCxnSpPr>
            <p:spPr>
              <a:xfrm>
                <a:off x="2040" y="3862"/>
                <a:ext cx="0" cy="0"/>
              </a:xfrm>
              <a:prstGeom prst="straightConnector1">
                <a:avLst/>
              </a:prstGeom>
              <a:noFill/>
              <a:ln>
                <a:noFill/>
              </a:ln>
            </p:spPr>
          </p:cxnSp>
          <p:cxnSp>
            <p:nvCxnSpPr>
              <p:cNvPr id="896" name="Google Shape;896;p50"/>
              <p:cNvCxnSpPr/>
              <p:nvPr/>
            </p:nvCxnSpPr>
            <p:spPr>
              <a:xfrm>
                <a:off x="2180" y="3862"/>
                <a:ext cx="0" cy="0"/>
              </a:xfrm>
              <a:prstGeom prst="straightConnector1">
                <a:avLst/>
              </a:prstGeom>
              <a:noFill/>
              <a:ln>
                <a:noFill/>
              </a:ln>
            </p:spPr>
          </p:cxnSp>
          <p:cxnSp>
            <p:nvCxnSpPr>
              <p:cNvPr id="897" name="Google Shape;897;p50"/>
              <p:cNvCxnSpPr/>
              <p:nvPr/>
            </p:nvCxnSpPr>
            <p:spPr>
              <a:xfrm>
                <a:off x="2458" y="3862"/>
                <a:ext cx="0" cy="0"/>
              </a:xfrm>
              <a:prstGeom prst="straightConnector1">
                <a:avLst/>
              </a:prstGeom>
              <a:noFill/>
              <a:ln>
                <a:noFill/>
              </a:ln>
            </p:spPr>
          </p:cxnSp>
          <p:cxnSp>
            <p:nvCxnSpPr>
              <p:cNvPr id="898" name="Google Shape;898;p50"/>
              <p:cNvCxnSpPr/>
              <p:nvPr/>
            </p:nvCxnSpPr>
            <p:spPr>
              <a:xfrm>
                <a:off x="2598" y="3862"/>
                <a:ext cx="0" cy="0"/>
              </a:xfrm>
              <a:prstGeom prst="straightConnector1">
                <a:avLst/>
              </a:prstGeom>
              <a:noFill/>
              <a:ln>
                <a:noFill/>
              </a:ln>
            </p:spPr>
          </p:cxnSp>
          <p:cxnSp>
            <p:nvCxnSpPr>
              <p:cNvPr id="899" name="Google Shape;899;p50"/>
              <p:cNvCxnSpPr/>
              <p:nvPr/>
            </p:nvCxnSpPr>
            <p:spPr>
              <a:xfrm>
                <a:off x="2737" y="3862"/>
                <a:ext cx="0" cy="0"/>
              </a:xfrm>
              <a:prstGeom prst="straightConnector1">
                <a:avLst/>
              </a:prstGeom>
              <a:noFill/>
              <a:ln>
                <a:noFill/>
              </a:ln>
            </p:spPr>
          </p:cxnSp>
          <p:cxnSp>
            <p:nvCxnSpPr>
              <p:cNvPr id="900" name="Google Shape;900;p50"/>
              <p:cNvCxnSpPr/>
              <p:nvPr/>
            </p:nvCxnSpPr>
            <p:spPr>
              <a:xfrm>
                <a:off x="2877" y="3862"/>
                <a:ext cx="0" cy="0"/>
              </a:xfrm>
              <a:prstGeom prst="straightConnector1">
                <a:avLst/>
              </a:prstGeom>
              <a:noFill/>
              <a:ln>
                <a:noFill/>
              </a:ln>
            </p:spPr>
          </p:cxnSp>
          <p:cxnSp>
            <p:nvCxnSpPr>
              <p:cNvPr id="901" name="Google Shape;901;p50"/>
              <p:cNvCxnSpPr/>
              <p:nvPr/>
            </p:nvCxnSpPr>
            <p:spPr>
              <a:xfrm>
                <a:off x="3156" y="3862"/>
                <a:ext cx="0" cy="0"/>
              </a:xfrm>
              <a:prstGeom prst="straightConnector1">
                <a:avLst/>
              </a:prstGeom>
              <a:noFill/>
              <a:ln>
                <a:noFill/>
              </a:ln>
            </p:spPr>
          </p:cxnSp>
          <p:cxnSp>
            <p:nvCxnSpPr>
              <p:cNvPr id="902" name="Google Shape;902;p50"/>
              <p:cNvCxnSpPr/>
              <p:nvPr/>
            </p:nvCxnSpPr>
            <p:spPr>
              <a:xfrm>
                <a:off x="3295" y="3862"/>
                <a:ext cx="0" cy="0"/>
              </a:xfrm>
              <a:prstGeom prst="straightConnector1">
                <a:avLst/>
              </a:prstGeom>
              <a:noFill/>
              <a:ln>
                <a:noFill/>
              </a:ln>
            </p:spPr>
          </p:cxnSp>
          <p:cxnSp>
            <p:nvCxnSpPr>
              <p:cNvPr id="903" name="Google Shape;903;p50"/>
              <p:cNvCxnSpPr/>
              <p:nvPr/>
            </p:nvCxnSpPr>
            <p:spPr>
              <a:xfrm>
                <a:off x="3435" y="3862"/>
                <a:ext cx="0" cy="0"/>
              </a:xfrm>
              <a:prstGeom prst="straightConnector1">
                <a:avLst/>
              </a:prstGeom>
              <a:noFill/>
              <a:ln>
                <a:noFill/>
              </a:ln>
            </p:spPr>
          </p:cxnSp>
          <p:cxnSp>
            <p:nvCxnSpPr>
              <p:cNvPr id="904" name="Google Shape;904;p50"/>
              <p:cNvCxnSpPr/>
              <p:nvPr/>
            </p:nvCxnSpPr>
            <p:spPr>
              <a:xfrm>
                <a:off x="3574" y="3862"/>
                <a:ext cx="0" cy="0"/>
              </a:xfrm>
              <a:prstGeom prst="straightConnector1">
                <a:avLst/>
              </a:prstGeom>
              <a:noFill/>
              <a:ln>
                <a:noFill/>
              </a:ln>
            </p:spPr>
          </p:cxnSp>
          <p:cxnSp>
            <p:nvCxnSpPr>
              <p:cNvPr id="905" name="Google Shape;905;p50"/>
              <p:cNvCxnSpPr/>
              <p:nvPr/>
            </p:nvCxnSpPr>
            <p:spPr>
              <a:xfrm>
                <a:off x="3853" y="3862"/>
                <a:ext cx="0" cy="0"/>
              </a:xfrm>
              <a:prstGeom prst="straightConnector1">
                <a:avLst/>
              </a:prstGeom>
              <a:noFill/>
              <a:ln>
                <a:noFill/>
              </a:ln>
            </p:spPr>
          </p:cxnSp>
          <p:cxnSp>
            <p:nvCxnSpPr>
              <p:cNvPr id="906" name="Google Shape;906;p50"/>
              <p:cNvCxnSpPr/>
              <p:nvPr/>
            </p:nvCxnSpPr>
            <p:spPr>
              <a:xfrm>
                <a:off x="3992" y="3862"/>
                <a:ext cx="0" cy="0"/>
              </a:xfrm>
              <a:prstGeom prst="straightConnector1">
                <a:avLst/>
              </a:prstGeom>
              <a:noFill/>
              <a:ln>
                <a:noFill/>
              </a:ln>
            </p:spPr>
          </p:cxnSp>
          <p:cxnSp>
            <p:nvCxnSpPr>
              <p:cNvPr id="907" name="Google Shape;907;p50"/>
              <p:cNvCxnSpPr/>
              <p:nvPr/>
            </p:nvCxnSpPr>
            <p:spPr>
              <a:xfrm>
                <a:off x="4132" y="3862"/>
                <a:ext cx="0" cy="0"/>
              </a:xfrm>
              <a:prstGeom prst="straightConnector1">
                <a:avLst/>
              </a:prstGeom>
              <a:noFill/>
              <a:ln>
                <a:noFill/>
              </a:ln>
            </p:spPr>
          </p:cxnSp>
          <p:cxnSp>
            <p:nvCxnSpPr>
              <p:cNvPr id="908" name="Google Shape;908;p50"/>
              <p:cNvCxnSpPr/>
              <p:nvPr/>
            </p:nvCxnSpPr>
            <p:spPr>
              <a:xfrm>
                <a:off x="4272" y="3862"/>
                <a:ext cx="0" cy="0"/>
              </a:xfrm>
              <a:prstGeom prst="straightConnector1">
                <a:avLst/>
              </a:prstGeom>
              <a:noFill/>
              <a:ln>
                <a:noFill/>
              </a:ln>
            </p:spPr>
          </p:cxnSp>
          <p:cxnSp>
            <p:nvCxnSpPr>
              <p:cNvPr id="909" name="Google Shape;909;p50"/>
              <p:cNvCxnSpPr/>
              <p:nvPr/>
            </p:nvCxnSpPr>
            <p:spPr>
              <a:xfrm>
                <a:off x="4551" y="3862"/>
                <a:ext cx="0" cy="0"/>
              </a:xfrm>
              <a:prstGeom prst="straightConnector1">
                <a:avLst/>
              </a:prstGeom>
              <a:noFill/>
              <a:ln>
                <a:noFill/>
              </a:ln>
            </p:spPr>
          </p:cxnSp>
          <p:cxnSp>
            <p:nvCxnSpPr>
              <p:cNvPr id="910" name="Google Shape;910;p50"/>
              <p:cNvCxnSpPr/>
              <p:nvPr/>
            </p:nvCxnSpPr>
            <p:spPr>
              <a:xfrm>
                <a:off x="4690" y="3862"/>
                <a:ext cx="0" cy="0"/>
              </a:xfrm>
              <a:prstGeom prst="straightConnector1">
                <a:avLst/>
              </a:prstGeom>
              <a:noFill/>
              <a:ln>
                <a:noFill/>
              </a:ln>
            </p:spPr>
          </p:cxnSp>
          <p:cxnSp>
            <p:nvCxnSpPr>
              <p:cNvPr id="911" name="Google Shape;911;p50"/>
              <p:cNvCxnSpPr/>
              <p:nvPr/>
            </p:nvCxnSpPr>
            <p:spPr>
              <a:xfrm>
                <a:off x="4829" y="3862"/>
                <a:ext cx="0" cy="0"/>
              </a:xfrm>
              <a:prstGeom prst="straightConnector1">
                <a:avLst/>
              </a:prstGeom>
              <a:noFill/>
              <a:ln>
                <a:noFill/>
              </a:ln>
            </p:spPr>
          </p:cxnSp>
          <p:cxnSp>
            <p:nvCxnSpPr>
              <p:cNvPr id="912" name="Google Shape;912;p50"/>
              <p:cNvCxnSpPr/>
              <p:nvPr/>
            </p:nvCxnSpPr>
            <p:spPr>
              <a:xfrm>
                <a:off x="4969" y="3862"/>
                <a:ext cx="0" cy="0"/>
              </a:xfrm>
              <a:prstGeom prst="straightConnector1">
                <a:avLst/>
              </a:prstGeom>
              <a:noFill/>
              <a:ln>
                <a:noFill/>
              </a:ln>
            </p:spPr>
          </p:cxnSp>
        </p:grpSp>
        <p:sp>
          <p:nvSpPr>
            <p:cNvPr id="913" name="Google Shape;913;p50"/>
            <p:cNvSpPr/>
            <p:nvPr/>
          </p:nvSpPr>
          <p:spPr>
            <a:xfrm>
              <a:off x="4969" y="3841"/>
              <a:ext cx="5" cy="22"/>
            </a:xfrm>
            <a:custGeom>
              <a:avLst/>
              <a:gdLst/>
              <a:ahLst/>
              <a:cxnLst/>
              <a:rect l="l" t="t" r="r" b="b"/>
              <a:pathLst>
                <a:path w="5" h="22" extrusionOk="0">
                  <a:moveTo>
                    <a:pt x="0" y="21"/>
                  </a:moveTo>
                  <a:lnTo>
                    <a:pt x="0" y="0"/>
                  </a:lnTo>
                  <a:lnTo>
                    <a:pt x="4" y="0"/>
                  </a:lnTo>
                  <a:lnTo>
                    <a:pt x="4" y="21"/>
                  </a:lnTo>
                  <a:lnTo>
                    <a:pt x="0" y="21"/>
                  </a:lnTo>
                  <a:lnTo>
                    <a:pt x="0" y="21"/>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14" name="Google Shape;914;p50"/>
            <p:cNvCxnSpPr/>
            <p:nvPr/>
          </p:nvCxnSpPr>
          <p:spPr>
            <a:xfrm>
              <a:off x="5116" y="3841"/>
              <a:ext cx="0" cy="0"/>
            </a:xfrm>
            <a:prstGeom prst="straightConnector1">
              <a:avLst/>
            </a:prstGeom>
            <a:noFill/>
            <a:ln w="9525" cap="flat" cmpd="sng">
              <a:solidFill>
                <a:schemeClr val="dk1"/>
              </a:solidFill>
              <a:prstDash val="solid"/>
              <a:round/>
              <a:headEnd type="none" w="med" len="med"/>
              <a:tailEnd type="none" w="med" len="med"/>
            </a:ln>
          </p:spPr>
        </p:cxnSp>
        <p:sp>
          <p:nvSpPr>
            <p:cNvPr id="915" name="Google Shape;915;p50"/>
            <p:cNvSpPr/>
            <p:nvPr/>
          </p:nvSpPr>
          <p:spPr>
            <a:xfrm>
              <a:off x="5105" y="3841"/>
              <a:ext cx="12" cy="46"/>
            </a:xfrm>
            <a:custGeom>
              <a:avLst/>
              <a:gdLst/>
              <a:ahLst/>
              <a:cxnLst/>
              <a:rect l="l" t="t" r="r" b="b"/>
              <a:pathLst>
                <a:path w="12" h="44" extrusionOk="0">
                  <a:moveTo>
                    <a:pt x="11" y="0"/>
                  </a:moveTo>
                  <a:lnTo>
                    <a:pt x="11" y="43"/>
                  </a:lnTo>
                  <a:lnTo>
                    <a:pt x="0" y="43"/>
                  </a:lnTo>
                  <a:lnTo>
                    <a:pt x="0" y="0"/>
                  </a:lnTo>
                  <a:lnTo>
                    <a:pt x="11" y="0"/>
                  </a:lnTo>
                  <a:lnTo>
                    <a:pt x="11" y="0"/>
                  </a:lnTo>
                </a:path>
              </a:pathLst>
            </a:custGeom>
            <a:solidFill>
              <a:srgbClr val="FFFFFF"/>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16" name="Google Shape;916;p50"/>
            <p:cNvCxnSpPr/>
            <p:nvPr/>
          </p:nvCxnSpPr>
          <p:spPr>
            <a:xfrm>
              <a:off x="929" y="3015"/>
              <a:ext cx="0" cy="0"/>
            </a:xfrm>
            <a:prstGeom prst="straightConnector1">
              <a:avLst/>
            </a:prstGeom>
            <a:noFill/>
            <a:ln w="9525" cap="flat" cmpd="sng">
              <a:solidFill>
                <a:schemeClr val="dk1"/>
              </a:solidFill>
              <a:prstDash val="solid"/>
              <a:round/>
              <a:headEnd type="none" w="med" len="med"/>
              <a:tailEnd type="none" w="med" len="med"/>
            </a:ln>
          </p:spPr>
        </p:cxnSp>
        <p:sp>
          <p:nvSpPr>
            <p:cNvPr id="917" name="Google Shape;917;p50"/>
            <p:cNvSpPr/>
            <p:nvPr/>
          </p:nvSpPr>
          <p:spPr>
            <a:xfrm>
              <a:off x="921" y="3015"/>
              <a:ext cx="151" cy="92"/>
            </a:xfrm>
            <a:custGeom>
              <a:avLst/>
              <a:gdLst/>
              <a:ahLst/>
              <a:cxnLst/>
              <a:rect l="l" t="t" r="r" b="b"/>
              <a:pathLst>
                <a:path w="151" h="92" extrusionOk="0">
                  <a:moveTo>
                    <a:pt x="8" y="0"/>
                  </a:moveTo>
                  <a:lnTo>
                    <a:pt x="7" y="0"/>
                  </a:lnTo>
                  <a:lnTo>
                    <a:pt x="5" y="0"/>
                  </a:lnTo>
                  <a:lnTo>
                    <a:pt x="3" y="0"/>
                  </a:lnTo>
                  <a:lnTo>
                    <a:pt x="1" y="1"/>
                  </a:lnTo>
                  <a:lnTo>
                    <a:pt x="0" y="2"/>
                  </a:lnTo>
                  <a:lnTo>
                    <a:pt x="0" y="4"/>
                  </a:lnTo>
                  <a:lnTo>
                    <a:pt x="0" y="6"/>
                  </a:lnTo>
                  <a:lnTo>
                    <a:pt x="0" y="7"/>
                  </a:lnTo>
                  <a:lnTo>
                    <a:pt x="1" y="9"/>
                  </a:lnTo>
                  <a:lnTo>
                    <a:pt x="3" y="10"/>
                  </a:lnTo>
                  <a:lnTo>
                    <a:pt x="142" y="90"/>
                  </a:lnTo>
                  <a:lnTo>
                    <a:pt x="145" y="91"/>
                  </a:lnTo>
                  <a:lnTo>
                    <a:pt x="147" y="90"/>
                  </a:lnTo>
                  <a:lnTo>
                    <a:pt x="148" y="89"/>
                  </a:lnTo>
                  <a:lnTo>
                    <a:pt x="150" y="88"/>
                  </a:lnTo>
                  <a:lnTo>
                    <a:pt x="150" y="86"/>
                  </a:lnTo>
                  <a:lnTo>
                    <a:pt x="150" y="85"/>
                  </a:lnTo>
                  <a:lnTo>
                    <a:pt x="150" y="83"/>
                  </a:lnTo>
                  <a:lnTo>
                    <a:pt x="149" y="82"/>
                  </a:lnTo>
                  <a:lnTo>
                    <a:pt x="147" y="81"/>
                  </a:lnTo>
                  <a:lnTo>
                    <a:pt x="8" y="0"/>
                  </a:lnTo>
                  <a:lnTo>
                    <a:pt x="8" y="0"/>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18" name="Google Shape;918;p50"/>
            <p:cNvCxnSpPr/>
            <p:nvPr/>
          </p:nvCxnSpPr>
          <p:spPr>
            <a:xfrm>
              <a:off x="1064" y="3096"/>
              <a:ext cx="0" cy="0"/>
            </a:xfrm>
            <a:prstGeom prst="straightConnector1">
              <a:avLst/>
            </a:prstGeom>
            <a:noFill/>
            <a:ln w="9525" cap="flat" cmpd="sng">
              <a:solidFill>
                <a:schemeClr val="dk1"/>
              </a:solidFill>
              <a:prstDash val="solid"/>
              <a:round/>
              <a:headEnd type="none" w="med" len="med"/>
              <a:tailEnd type="none" w="med" len="med"/>
            </a:ln>
          </p:spPr>
        </p:cxnSp>
        <p:sp>
          <p:nvSpPr>
            <p:cNvPr id="919" name="Google Shape;919;p50"/>
            <p:cNvSpPr/>
            <p:nvPr/>
          </p:nvSpPr>
          <p:spPr>
            <a:xfrm>
              <a:off x="1060" y="3018"/>
              <a:ext cx="152" cy="85"/>
            </a:xfrm>
            <a:custGeom>
              <a:avLst/>
              <a:gdLst/>
              <a:ahLst/>
              <a:cxnLst/>
              <a:rect l="l" t="t" r="r" b="b"/>
              <a:pathLst>
                <a:path w="152" h="89" extrusionOk="0">
                  <a:moveTo>
                    <a:pt x="4" y="78"/>
                  </a:moveTo>
                  <a:lnTo>
                    <a:pt x="2" y="79"/>
                  </a:lnTo>
                  <a:lnTo>
                    <a:pt x="1" y="80"/>
                  </a:lnTo>
                  <a:lnTo>
                    <a:pt x="0" y="82"/>
                  </a:lnTo>
                  <a:lnTo>
                    <a:pt x="0" y="83"/>
                  </a:lnTo>
                  <a:lnTo>
                    <a:pt x="1" y="85"/>
                  </a:lnTo>
                  <a:lnTo>
                    <a:pt x="2" y="86"/>
                  </a:lnTo>
                  <a:lnTo>
                    <a:pt x="4" y="87"/>
                  </a:lnTo>
                  <a:lnTo>
                    <a:pt x="5" y="88"/>
                  </a:lnTo>
                  <a:lnTo>
                    <a:pt x="7" y="87"/>
                  </a:lnTo>
                  <a:lnTo>
                    <a:pt x="8" y="87"/>
                  </a:lnTo>
                  <a:lnTo>
                    <a:pt x="148" y="9"/>
                  </a:lnTo>
                  <a:lnTo>
                    <a:pt x="150" y="7"/>
                  </a:lnTo>
                  <a:lnTo>
                    <a:pt x="151" y="5"/>
                  </a:lnTo>
                  <a:lnTo>
                    <a:pt x="151" y="4"/>
                  </a:lnTo>
                  <a:lnTo>
                    <a:pt x="150" y="2"/>
                  </a:lnTo>
                  <a:lnTo>
                    <a:pt x="149" y="1"/>
                  </a:lnTo>
                  <a:lnTo>
                    <a:pt x="147" y="0"/>
                  </a:lnTo>
                  <a:lnTo>
                    <a:pt x="146" y="0"/>
                  </a:lnTo>
                  <a:lnTo>
                    <a:pt x="144" y="0"/>
                  </a:lnTo>
                  <a:lnTo>
                    <a:pt x="143" y="0"/>
                  </a:lnTo>
                  <a:lnTo>
                    <a:pt x="4" y="78"/>
                  </a:lnTo>
                  <a:lnTo>
                    <a:pt x="4" y="78"/>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20" name="Google Shape;920;p50"/>
            <p:cNvCxnSpPr/>
            <p:nvPr/>
          </p:nvCxnSpPr>
          <p:spPr>
            <a:xfrm>
              <a:off x="1201" y="3020"/>
              <a:ext cx="0" cy="0"/>
            </a:xfrm>
            <a:prstGeom prst="straightConnector1">
              <a:avLst/>
            </a:prstGeom>
            <a:noFill/>
            <a:ln w="9525" cap="flat" cmpd="sng">
              <a:solidFill>
                <a:schemeClr val="dk1"/>
              </a:solidFill>
              <a:prstDash val="solid"/>
              <a:round/>
              <a:headEnd type="none" w="med" len="med"/>
              <a:tailEnd type="none" w="med" len="med"/>
            </a:ln>
          </p:spPr>
        </p:cxnSp>
        <p:sp>
          <p:nvSpPr>
            <p:cNvPr id="921" name="Google Shape;921;p50"/>
            <p:cNvSpPr/>
            <p:nvPr/>
          </p:nvSpPr>
          <p:spPr>
            <a:xfrm>
              <a:off x="1200" y="2866"/>
              <a:ext cx="151" cy="162"/>
            </a:xfrm>
            <a:custGeom>
              <a:avLst/>
              <a:gdLst/>
              <a:ahLst/>
              <a:cxnLst/>
              <a:rect l="l" t="t" r="r" b="b"/>
              <a:pathLst>
                <a:path w="151" h="163" extrusionOk="0">
                  <a:moveTo>
                    <a:pt x="1" y="153"/>
                  </a:moveTo>
                  <a:lnTo>
                    <a:pt x="0" y="154"/>
                  </a:lnTo>
                  <a:lnTo>
                    <a:pt x="0" y="156"/>
                  </a:lnTo>
                  <a:lnTo>
                    <a:pt x="0" y="158"/>
                  </a:lnTo>
                  <a:lnTo>
                    <a:pt x="1" y="159"/>
                  </a:lnTo>
                  <a:lnTo>
                    <a:pt x="2" y="161"/>
                  </a:lnTo>
                  <a:lnTo>
                    <a:pt x="3" y="162"/>
                  </a:lnTo>
                  <a:lnTo>
                    <a:pt x="5" y="162"/>
                  </a:lnTo>
                  <a:lnTo>
                    <a:pt x="6" y="162"/>
                  </a:lnTo>
                  <a:lnTo>
                    <a:pt x="8" y="161"/>
                  </a:lnTo>
                  <a:lnTo>
                    <a:pt x="10" y="160"/>
                  </a:lnTo>
                  <a:lnTo>
                    <a:pt x="149" y="9"/>
                  </a:lnTo>
                  <a:lnTo>
                    <a:pt x="150" y="6"/>
                  </a:lnTo>
                  <a:lnTo>
                    <a:pt x="150" y="4"/>
                  </a:lnTo>
                  <a:lnTo>
                    <a:pt x="149" y="3"/>
                  </a:lnTo>
                  <a:lnTo>
                    <a:pt x="148" y="1"/>
                  </a:lnTo>
                  <a:lnTo>
                    <a:pt x="147" y="0"/>
                  </a:lnTo>
                  <a:lnTo>
                    <a:pt x="145" y="0"/>
                  </a:lnTo>
                  <a:lnTo>
                    <a:pt x="144" y="0"/>
                  </a:lnTo>
                  <a:lnTo>
                    <a:pt x="142" y="0"/>
                  </a:lnTo>
                  <a:lnTo>
                    <a:pt x="141" y="2"/>
                  </a:lnTo>
                  <a:lnTo>
                    <a:pt x="1" y="153"/>
                  </a:lnTo>
                  <a:lnTo>
                    <a:pt x="1" y="153"/>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22" name="Google Shape;922;p50"/>
            <p:cNvCxnSpPr/>
            <p:nvPr/>
          </p:nvCxnSpPr>
          <p:spPr>
            <a:xfrm>
              <a:off x="1345" y="2866"/>
              <a:ext cx="0" cy="0"/>
            </a:xfrm>
            <a:prstGeom prst="straightConnector1">
              <a:avLst/>
            </a:prstGeom>
            <a:noFill/>
            <a:ln w="9525" cap="flat" cmpd="sng">
              <a:solidFill>
                <a:schemeClr val="dk1"/>
              </a:solidFill>
              <a:prstDash val="solid"/>
              <a:round/>
              <a:headEnd type="none" w="med" len="med"/>
              <a:tailEnd type="none" w="med" len="med"/>
            </a:ln>
          </p:spPr>
        </p:cxnSp>
        <p:sp>
          <p:nvSpPr>
            <p:cNvPr id="923" name="Google Shape;923;p50"/>
            <p:cNvSpPr/>
            <p:nvPr/>
          </p:nvSpPr>
          <p:spPr>
            <a:xfrm>
              <a:off x="1339" y="2866"/>
              <a:ext cx="152" cy="31"/>
            </a:xfrm>
            <a:custGeom>
              <a:avLst/>
              <a:gdLst/>
              <a:ahLst/>
              <a:cxnLst/>
              <a:rect l="l" t="t" r="r" b="b"/>
              <a:pathLst>
                <a:path w="152" h="31" extrusionOk="0">
                  <a:moveTo>
                    <a:pt x="6" y="0"/>
                  </a:moveTo>
                  <a:lnTo>
                    <a:pt x="5" y="0"/>
                  </a:lnTo>
                  <a:lnTo>
                    <a:pt x="3" y="0"/>
                  </a:lnTo>
                  <a:lnTo>
                    <a:pt x="2" y="1"/>
                  </a:lnTo>
                  <a:lnTo>
                    <a:pt x="1" y="3"/>
                  </a:lnTo>
                  <a:lnTo>
                    <a:pt x="0" y="4"/>
                  </a:lnTo>
                  <a:lnTo>
                    <a:pt x="0" y="6"/>
                  </a:lnTo>
                  <a:lnTo>
                    <a:pt x="1" y="8"/>
                  </a:lnTo>
                  <a:lnTo>
                    <a:pt x="2" y="9"/>
                  </a:lnTo>
                  <a:lnTo>
                    <a:pt x="3" y="10"/>
                  </a:lnTo>
                  <a:lnTo>
                    <a:pt x="5" y="10"/>
                  </a:lnTo>
                  <a:lnTo>
                    <a:pt x="144" y="30"/>
                  </a:lnTo>
                  <a:lnTo>
                    <a:pt x="148" y="29"/>
                  </a:lnTo>
                  <a:lnTo>
                    <a:pt x="149" y="28"/>
                  </a:lnTo>
                  <a:lnTo>
                    <a:pt x="150" y="27"/>
                  </a:lnTo>
                  <a:lnTo>
                    <a:pt x="151" y="24"/>
                  </a:lnTo>
                  <a:lnTo>
                    <a:pt x="151" y="23"/>
                  </a:lnTo>
                  <a:lnTo>
                    <a:pt x="150" y="21"/>
                  </a:lnTo>
                  <a:lnTo>
                    <a:pt x="149" y="20"/>
                  </a:lnTo>
                  <a:lnTo>
                    <a:pt x="148" y="19"/>
                  </a:lnTo>
                  <a:lnTo>
                    <a:pt x="146" y="19"/>
                  </a:lnTo>
                  <a:lnTo>
                    <a:pt x="6" y="0"/>
                  </a:lnTo>
                  <a:lnTo>
                    <a:pt x="6" y="0"/>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24" name="Google Shape;924;p50"/>
            <p:cNvCxnSpPr/>
            <p:nvPr/>
          </p:nvCxnSpPr>
          <p:spPr>
            <a:xfrm>
              <a:off x="1484" y="2885"/>
              <a:ext cx="0" cy="0"/>
            </a:xfrm>
            <a:prstGeom prst="straightConnector1">
              <a:avLst/>
            </a:prstGeom>
            <a:noFill/>
            <a:ln w="9525" cap="flat" cmpd="sng">
              <a:solidFill>
                <a:schemeClr val="dk1"/>
              </a:solidFill>
              <a:prstDash val="solid"/>
              <a:round/>
              <a:headEnd type="none" w="med" len="med"/>
              <a:tailEnd type="none" w="med" len="med"/>
            </a:ln>
          </p:spPr>
        </p:cxnSp>
        <p:sp>
          <p:nvSpPr>
            <p:cNvPr id="925" name="Google Shape;925;p50"/>
            <p:cNvSpPr/>
            <p:nvPr/>
          </p:nvSpPr>
          <p:spPr>
            <a:xfrm>
              <a:off x="1479" y="2884"/>
              <a:ext cx="151" cy="13"/>
            </a:xfrm>
            <a:custGeom>
              <a:avLst/>
              <a:gdLst/>
              <a:ahLst/>
              <a:cxnLst/>
              <a:rect l="l" t="t" r="r" b="b"/>
              <a:pathLst>
                <a:path w="151" h="13" extrusionOk="0">
                  <a:moveTo>
                    <a:pt x="5" y="1"/>
                  </a:moveTo>
                  <a:lnTo>
                    <a:pt x="4" y="1"/>
                  </a:lnTo>
                  <a:lnTo>
                    <a:pt x="2" y="2"/>
                  </a:lnTo>
                  <a:lnTo>
                    <a:pt x="1" y="3"/>
                  </a:lnTo>
                  <a:lnTo>
                    <a:pt x="0" y="4"/>
                  </a:lnTo>
                  <a:lnTo>
                    <a:pt x="0" y="6"/>
                  </a:lnTo>
                  <a:lnTo>
                    <a:pt x="0" y="7"/>
                  </a:lnTo>
                  <a:lnTo>
                    <a:pt x="1" y="9"/>
                  </a:lnTo>
                  <a:lnTo>
                    <a:pt x="2" y="11"/>
                  </a:lnTo>
                  <a:lnTo>
                    <a:pt x="4" y="11"/>
                  </a:lnTo>
                  <a:lnTo>
                    <a:pt x="5" y="12"/>
                  </a:lnTo>
                  <a:lnTo>
                    <a:pt x="145" y="11"/>
                  </a:lnTo>
                  <a:lnTo>
                    <a:pt x="148" y="10"/>
                  </a:lnTo>
                  <a:lnTo>
                    <a:pt x="149" y="9"/>
                  </a:lnTo>
                  <a:lnTo>
                    <a:pt x="150" y="7"/>
                  </a:lnTo>
                  <a:lnTo>
                    <a:pt x="150" y="5"/>
                  </a:lnTo>
                  <a:lnTo>
                    <a:pt x="150" y="4"/>
                  </a:lnTo>
                  <a:lnTo>
                    <a:pt x="149" y="3"/>
                  </a:lnTo>
                  <a:lnTo>
                    <a:pt x="148" y="1"/>
                  </a:lnTo>
                  <a:lnTo>
                    <a:pt x="146" y="1"/>
                  </a:lnTo>
                  <a:lnTo>
                    <a:pt x="145" y="0"/>
                  </a:lnTo>
                  <a:lnTo>
                    <a:pt x="5" y="1"/>
                  </a:lnTo>
                  <a:lnTo>
                    <a:pt x="5" y="1"/>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26" name="Google Shape;926;p50"/>
            <p:cNvCxnSpPr/>
            <p:nvPr/>
          </p:nvCxnSpPr>
          <p:spPr>
            <a:xfrm>
              <a:off x="1622" y="2885"/>
              <a:ext cx="0" cy="0"/>
            </a:xfrm>
            <a:prstGeom prst="straightConnector1">
              <a:avLst/>
            </a:prstGeom>
            <a:noFill/>
            <a:ln w="9525" cap="flat" cmpd="sng">
              <a:solidFill>
                <a:schemeClr val="dk1"/>
              </a:solidFill>
              <a:prstDash val="solid"/>
              <a:round/>
              <a:headEnd type="none" w="med" len="med"/>
              <a:tailEnd type="none" w="med" len="med"/>
            </a:ln>
          </p:spPr>
        </p:cxnSp>
        <p:sp>
          <p:nvSpPr>
            <p:cNvPr id="927" name="Google Shape;927;p50"/>
            <p:cNvSpPr/>
            <p:nvPr/>
          </p:nvSpPr>
          <p:spPr>
            <a:xfrm>
              <a:off x="1618" y="2820"/>
              <a:ext cx="151" cy="76"/>
            </a:xfrm>
            <a:custGeom>
              <a:avLst/>
              <a:gdLst/>
              <a:ahLst/>
              <a:cxnLst/>
              <a:rect l="l" t="t" r="r" b="b"/>
              <a:pathLst>
                <a:path w="151" h="76" extrusionOk="0">
                  <a:moveTo>
                    <a:pt x="4" y="65"/>
                  </a:moveTo>
                  <a:lnTo>
                    <a:pt x="2" y="66"/>
                  </a:lnTo>
                  <a:lnTo>
                    <a:pt x="1" y="67"/>
                  </a:lnTo>
                  <a:lnTo>
                    <a:pt x="0" y="68"/>
                  </a:lnTo>
                  <a:lnTo>
                    <a:pt x="0" y="70"/>
                  </a:lnTo>
                  <a:lnTo>
                    <a:pt x="1" y="71"/>
                  </a:lnTo>
                  <a:lnTo>
                    <a:pt x="1" y="73"/>
                  </a:lnTo>
                  <a:lnTo>
                    <a:pt x="3" y="74"/>
                  </a:lnTo>
                  <a:lnTo>
                    <a:pt x="5" y="75"/>
                  </a:lnTo>
                  <a:lnTo>
                    <a:pt x="6" y="75"/>
                  </a:lnTo>
                  <a:lnTo>
                    <a:pt x="8" y="75"/>
                  </a:lnTo>
                  <a:lnTo>
                    <a:pt x="147" y="10"/>
                  </a:lnTo>
                  <a:lnTo>
                    <a:pt x="150" y="8"/>
                  </a:lnTo>
                  <a:lnTo>
                    <a:pt x="150" y="7"/>
                  </a:lnTo>
                  <a:lnTo>
                    <a:pt x="150" y="5"/>
                  </a:lnTo>
                  <a:lnTo>
                    <a:pt x="150" y="3"/>
                  </a:lnTo>
                  <a:lnTo>
                    <a:pt x="149" y="2"/>
                  </a:lnTo>
                  <a:lnTo>
                    <a:pt x="148" y="1"/>
                  </a:lnTo>
                  <a:lnTo>
                    <a:pt x="147" y="0"/>
                  </a:lnTo>
                  <a:lnTo>
                    <a:pt x="145" y="0"/>
                  </a:lnTo>
                  <a:lnTo>
                    <a:pt x="143" y="1"/>
                  </a:lnTo>
                  <a:lnTo>
                    <a:pt x="4" y="65"/>
                  </a:lnTo>
                  <a:lnTo>
                    <a:pt x="4" y="65"/>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28" name="Google Shape;928;p50"/>
            <p:cNvCxnSpPr/>
            <p:nvPr/>
          </p:nvCxnSpPr>
          <p:spPr>
            <a:xfrm>
              <a:off x="1766" y="2821"/>
              <a:ext cx="0" cy="0"/>
            </a:xfrm>
            <a:prstGeom prst="straightConnector1">
              <a:avLst/>
            </a:prstGeom>
            <a:noFill/>
            <a:ln w="9525" cap="flat" cmpd="sng">
              <a:solidFill>
                <a:schemeClr val="dk1"/>
              </a:solidFill>
              <a:prstDash val="solid"/>
              <a:round/>
              <a:headEnd type="none" w="med" len="med"/>
              <a:tailEnd type="none" w="med" len="med"/>
            </a:ln>
          </p:spPr>
        </p:cxnSp>
        <p:sp>
          <p:nvSpPr>
            <p:cNvPr id="929" name="Google Shape;929;p50"/>
            <p:cNvSpPr/>
            <p:nvPr/>
          </p:nvSpPr>
          <p:spPr>
            <a:xfrm>
              <a:off x="1758" y="2820"/>
              <a:ext cx="151" cy="96"/>
            </a:xfrm>
            <a:custGeom>
              <a:avLst/>
              <a:gdLst/>
              <a:ahLst/>
              <a:cxnLst/>
              <a:rect l="l" t="t" r="r" b="b"/>
              <a:pathLst>
                <a:path w="151" h="97" extrusionOk="0">
                  <a:moveTo>
                    <a:pt x="8" y="1"/>
                  </a:moveTo>
                  <a:lnTo>
                    <a:pt x="7" y="0"/>
                  </a:lnTo>
                  <a:lnTo>
                    <a:pt x="5" y="0"/>
                  </a:lnTo>
                  <a:lnTo>
                    <a:pt x="3" y="1"/>
                  </a:lnTo>
                  <a:lnTo>
                    <a:pt x="1" y="2"/>
                  </a:lnTo>
                  <a:lnTo>
                    <a:pt x="0" y="3"/>
                  </a:lnTo>
                  <a:lnTo>
                    <a:pt x="0" y="4"/>
                  </a:lnTo>
                  <a:lnTo>
                    <a:pt x="0" y="6"/>
                  </a:lnTo>
                  <a:lnTo>
                    <a:pt x="0" y="8"/>
                  </a:lnTo>
                  <a:lnTo>
                    <a:pt x="1" y="10"/>
                  </a:lnTo>
                  <a:lnTo>
                    <a:pt x="3" y="10"/>
                  </a:lnTo>
                  <a:lnTo>
                    <a:pt x="142" y="96"/>
                  </a:lnTo>
                  <a:lnTo>
                    <a:pt x="145" y="96"/>
                  </a:lnTo>
                  <a:lnTo>
                    <a:pt x="147" y="96"/>
                  </a:lnTo>
                  <a:lnTo>
                    <a:pt x="148" y="95"/>
                  </a:lnTo>
                  <a:lnTo>
                    <a:pt x="149" y="94"/>
                  </a:lnTo>
                  <a:lnTo>
                    <a:pt x="150" y="92"/>
                  </a:lnTo>
                  <a:lnTo>
                    <a:pt x="150" y="90"/>
                  </a:lnTo>
                  <a:lnTo>
                    <a:pt x="149" y="89"/>
                  </a:lnTo>
                  <a:lnTo>
                    <a:pt x="149" y="88"/>
                  </a:lnTo>
                  <a:lnTo>
                    <a:pt x="147" y="87"/>
                  </a:lnTo>
                  <a:lnTo>
                    <a:pt x="8" y="1"/>
                  </a:lnTo>
                  <a:lnTo>
                    <a:pt x="8" y="1"/>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30" name="Google Shape;930;p50"/>
            <p:cNvCxnSpPr/>
            <p:nvPr/>
          </p:nvCxnSpPr>
          <p:spPr>
            <a:xfrm>
              <a:off x="1902" y="2906"/>
              <a:ext cx="0" cy="0"/>
            </a:xfrm>
            <a:prstGeom prst="straightConnector1">
              <a:avLst/>
            </a:prstGeom>
            <a:noFill/>
            <a:ln w="9525" cap="flat" cmpd="sng">
              <a:solidFill>
                <a:schemeClr val="dk1"/>
              </a:solidFill>
              <a:prstDash val="solid"/>
              <a:round/>
              <a:headEnd type="none" w="med" len="med"/>
              <a:tailEnd type="none" w="med" len="med"/>
            </a:ln>
          </p:spPr>
        </p:cxnSp>
        <p:sp>
          <p:nvSpPr>
            <p:cNvPr id="931" name="Google Shape;931;p50"/>
            <p:cNvSpPr/>
            <p:nvPr/>
          </p:nvSpPr>
          <p:spPr>
            <a:xfrm>
              <a:off x="1897" y="2887"/>
              <a:ext cx="152" cy="29"/>
            </a:xfrm>
            <a:custGeom>
              <a:avLst/>
              <a:gdLst/>
              <a:ahLst/>
              <a:cxnLst/>
              <a:rect l="l" t="t" r="r" b="b"/>
              <a:pathLst>
                <a:path w="152" h="30" extrusionOk="0">
                  <a:moveTo>
                    <a:pt x="5" y="19"/>
                  </a:moveTo>
                  <a:lnTo>
                    <a:pt x="4" y="19"/>
                  </a:lnTo>
                  <a:lnTo>
                    <a:pt x="2" y="20"/>
                  </a:lnTo>
                  <a:lnTo>
                    <a:pt x="1" y="21"/>
                  </a:lnTo>
                  <a:lnTo>
                    <a:pt x="0" y="23"/>
                  </a:lnTo>
                  <a:lnTo>
                    <a:pt x="0" y="25"/>
                  </a:lnTo>
                  <a:lnTo>
                    <a:pt x="1" y="26"/>
                  </a:lnTo>
                  <a:lnTo>
                    <a:pt x="2" y="28"/>
                  </a:lnTo>
                  <a:lnTo>
                    <a:pt x="4" y="29"/>
                  </a:lnTo>
                  <a:lnTo>
                    <a:pt x="5" y="29"/>
                  </a:lnTo>
                  <a:lnTo>
                    <a:pt x="6" y="29"/>
                  </a:lnTo>
                  <a:lnTo>
                    <a:pt x="146" y="10"/>
                  </a:lnTo>
                  <a:lnTo>
                    <a:pt x="149" y="9"/>
                  </a:lnTo>
                  <a:lnTo>
                    <a:pt x="150" y="8"/>
                  </a:lnTo>
                  <a:lnTo>
                    <a:pt x="151" y="6"/>
                  </a:lnTo>
                  <a:lnTo>
                    <a:pt x="151" y="4"/>
                  </a:lnTo>
                  <a:lnTo>
                    <a:pt x="150" y="2"/>
                  </a:lnTo>
                  <a:lnTo>
                    <a:pt x="149" y="1"/>
                  </a:lnTo>
                  <a:lnTo>
                    <a:pt x="148" y="0"/>
                  </a:lnTo>
                  <a:lnTo>
                    <a:pt x="146" y="0"/>
                  </a:lnTo>
                  <a:lnTo>
                    <a:pt x="144" y="0"/>
                  </a:lnTo>
                  <a:lnTo>
                    <a:pt x="5" y="19"/>
                  </a:lnTo>
                  <a:lnTo>
                    <a:pt x="5" y="19"/>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32" name="Google Shape;932;p50"/>
            <p:cNvCxnSpPr/>
            <p:nvPr/>
          </p:nvCxnSpPr>
          <p:spPr>
            <a:xfrm>
              <a:off x="2042" y="2887"/>
              <a:ext cx="0" cy="0"/>
            </a:xfrm>
            <a:prstGeom prst="straightConnector1">
              <a:avLst/>
            </a:prstGeom>
            <a:noFill/>
            <a:ln w="9525" cap="flat" cmpd="sng">
              <a:solidFill>
                <a:schemeClr val="dk1"/>
              </a:solidFill>
              <a:prstDash val="solid"/>
              <a:round/>
              <a:headEnd type="none" w="med" len="med"/>
              <a:tailEnd type="none" w="med" len="med"/>
            </a:ln>
          </p:spPr>
        </p:cxnSp>
        <p:sp>
          <p:nvSpPr>
            <p:cNvPr id="933" name="Google Shape;933;p50"/>
            <p:cNvSpPr/>
            <p:nvPr/>
          </p:nvSpPr>
          <p:spPr>
            <a:xfrm>
              <a:off x="2037" y="2880"/>
              <a:ext cx="151" cy="18"/>
            </a:xfrm>
            <a:custGeom>
              <a:avLst/>
              <a:gdLst/>
              <a:ahLst/>
              <a:cxnLst/>
              <a:rect l="l" t="t" r="r" b="b"/>
              <a:pathLst>
                <a:path w="151" h="18" extrusionOk="0">
                  <a:moveTo>
                    <a:pt x="5" y="7"/>
                  </a:moveTo>
                  <a:lnTo>
                    <a:pt x="3" y="7"/>
                  </a:lnTo>
                  <a:lnTo>
                    <a:pt x="2" y="8"/>
                  </a:lnTo>
                  <a:lnTo>
                    <a:pt x="1" y="9"/>
                  </a:lnTo>
                  <a:lnTo>
                    <a:pt x="0" y="10"/>
                  </a:lnTo>
                  <a:lnTo>
                    <a:pt x="0" y="12"/>
                  </a:lnTo>
                  <a:lnTo>
                    <a:pt x="0" y="14"/>
                  </a:lnTo>
                  <a:lnTo>
                    <a:pt x="1" y="16"/>
                  </a:lnTo>
                  <a:lnTo>
                    <a:pt x="2" y="17"/>
                  </a:lnTo>
                  <a:lnTo>
                    <a:pt x="4" y="17"/>
                  </a:lnTo>
                  <a:lnTo>
                    <a:pt x="5" y="17"/>
                  </a:lnTo>
                  <a:lnTo>
                    <a:pt x="145" y="10"/>
                  </a:lnTo>
                  <a:lnTo>
                    <a:pt x="148" y="9"/>
                  </a:lnTo>
                  <a:lnTo>
                    <a:pt x="149" y="8"/>
                  </a:lnTo>
                  <a:lnTo>
                    <a:pt x="150" y="7"/>
                  </a:lnTo>
                  <a:lnTo>
                    <a:pt x="150" y="5"/>
                  </a:lnTo>
                  <a:lnTo>
                    <a:pt x="150" y="4"/>
                  </a:lnTo>
                  <a:lnTo>
                    <a:pt x="149" y="2"/>
                  </a:lnTo>
                  <a:lnTo>
                    <a:pt x="148" y="1"/>
                  </a:lnTo>
                  <a:lnTo>
                    <a:pt x="146" y="0"/>
                  </a:lnTo>
                  <a:lnTo>
                    <a:pt x="144" y="0"/>
                  </a:lnTo>
                  <a:lnTo>
                    <a:pt x="5" y="7"/>
                  </a:lnTo>
                  <a:lnTo>
                    <a:pt x="5" y="7"/>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34" name="Google Shape;934;p50"/>
            <p:cNvCxnSpPr/>
            <p:nvPr/>
          </p:nvCxnSpPr>
          <p:spPr>
            <a:xfrm>
              <a:off x="2177" y="2882"/>
              <a:ext cx="0" cy="0"/>
            </a:xfrm>
            <a:prstGeom prst="straightConnector1">
              <a:avLst/>
            </a:prstGeom>
            <a:noFill/>
            <a:ln w="9525" cap="flat" cmpd="sng">
              <a:solidFill>
                <a:schemeClr val="dk1"/>
              </a:solidFill>
              <a:prstDash val="solid"/>
              <a:round/>
              <a:headEnd type="none" w="med" len="med"/>
              <a:tailEnd type="none" w="med" len="med"/>
            </a:ln>
          </p:spPr>
        </p:cxnSp>
        <p:sp>
          <p:nvSpPr>
            <p:cNvPr id="935" name="Google Shape;935;p50"/>
            <p:cNvSpPr/>
            <p:nvPr/>
          </p:nvSpPr>
          <p:spPr>
            <a:xfrm>
              <a:off x="2176" y="2684"/>
              <a:ext cx="152" cy="207"/>
            </a:xfrm>
            <a:custGeom>
              <a:avLst/>
              <a:gdLst/>
              <a:ahLst/>
              <a:cxnLst/>
              <a:rect l="l" t="t" r="r" b="b"/>
              <a:pathLst>
                <a:path w="152" h="207" extrusionOk="0">
                  <a:moveTo>
                    <a:pt x="1" y="198"/>
                  </a:moveTo>
                  <a:lnTo>
                    <a:pt x="1" y="200"/>
                  </a:lnTo>
                  <a:lnTo>
                    <a:pt x="0" y="201"/>
                  </a:lnTo>
                  <a:lnTo>
                    <a:pt x="1" y="203"/>
                  </a:lnTo>
                  <a:lnTo>
                    <a:pt x="1" y="204"/>
                  </a:lnTo>
                  <a:lnTo>
                    <a:pt x="3" y="205"/>
                  </a:lnTo>
                  <a:lnTo>
                    <a:pt x="4" y="206"/>
                  </a:lnTo>
                  <a:lnTo>
                    <a:pt x="6" y="206"/>
                  </a:lnTo>
                  <a:lnTo>
                    <a:pt x="7" y="206"/>
                  </a:lnTo>
                  <a:lnTo>
                    <a:pt x="9" y="205"/>
                  </a:lnTo>
                  <a:lnTo>
                    <a:pt x="10" y="204"/>
                  </a:lnTo>
                  <a:lnTo>
                    <a:pt x="149" y="9"/>
                  </a:lnTo>
                  <a:lnTo>
                    <a:pt x="151" y="5"/>
                  </a:lnTo>
                  <a:lnTo>
                    <a:pt x="150" y="4"/>
                  </a:lnTo>
                  <a:lnTo>
                    <a:pt x="150" y="2"/>
                  </a:lnTo>
                  <a:lnTo>
                    <a:pt x="148" y="1"/>
                  </a:lnTo>
                  <a:lnTo>
                    <a:pt x="147" y="0"/>
                  </a:lnTo>
                  <a:lnTo>
                    <a:pt x="145" y="0"/>
                  </a:lnTo>
                  <a:lnTo>
                    <a:pt x="143" y="0"/>
                  </a:lnTo>
                  <a:lnTo>
                    <a:pt x="142" y="1"/>
                  </a:lnTo>
                  <a:lnTo>
                    <a:pt x="141" y="2"/>
                  </a:lnTo>
                  <a:lnTo>
                    <a:pt x="1" y="198"/>
                  </a:lnTo>
                  <a:lnTo>
                    <a:pt x="1" y="198"/>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36" name="Google Shape;936;p50"/>
            <p:cNvCxnSpPr/>
            <p:nvPr/>
          </p:nvCxnSpPr>
          <p:spPr>
            <a:xfrm>
              <a:off x="2319" y="2684"/>
              <a:ext cx="0" cy="0"/>
            </a:xfrm>
            <a:prstGeom prst="straightConnector1">
              <a:avLst/>
            </a:prstGeom>
            <a:noFill/>
            <a:ln w="9525" cap="flat" cmpd="sng">
              <a:solidFill>
                <a:schemeClr val="dk1"/>
              </a:solidFill>
              <a:prstDash val="solid"/>
              <a:round/>
              <a:headEnd type="none" w="med" len="med"/>
              <a:tailEnd type="none" w="med" len="med"/>
            </a:ln>
          </p:spPr>
        </p:cxnSp>
        <p:sp>
          <p:nvSpPr>
            <p:cNvPr id="937" name="Google Shape;937;p50"/>
            <p:cNvSpPr/>
            <p:nvPr/>
          </p:nvSpPr>
          <p:spPr>
            <a:xfrm>
              <a:off x="2316" y="2629"/>
              <a:ext cx="151" cy="67"/>
            </a:xfrm>
            <a:custGeom>
              <a:avLst/>
              <a:gdLst/>
              <a:ahLst/>
              <a:cxnLst/>
              <a:rect l="l" t="t" r="r" b="b"/>
              <a:pathLst>
                <a:path w="151" h="67" extrusionOk="0">
                  <a:moveTo>
                    <a:pt x="3" y="55"/>
                  </a:moveTo>
                  <a:lnTo>
                    <a:pt x="2" y="56"/>
                  </a:lnTo>
                  <a:lnTo>
                    <a:pt x="1" y="57"/>
                  </a:lnTo>
                  <a:lnTo>
                    <a:pt x="0" y="59"/>
                  </a:lnTo>
                  <a:lnTo>
                    <a:pt x="0" y="61"/>
                  </a:lnTo>
                  <a:lnTo>
                    <a:pt x="0" y="63"/>
                  </a:lnTo>
                  <a:lnTo>
                    <a:pt x="1" y="64"/>
                  </a:lnTo>
                  <a:lnTo>
                    <a:pt x="2" y="65"/>
                  </a:lnTo>
                  <a:lnTo>
                    <a:pt x="3" y="66"/>
                  </a:lnTo>
                  <a:lnTo>
                    <a:pt x="6" y="66"/>
                  </a:lnTo>
                  <a:lnTo>
                    <a:pt x="7" y="66"/>
                  </a:lnTo>
                  <a:lnTo>
                    <a:pt x="147" y="10"/>
                  </a:lnTo>
                  <a:lnTo>
                    <a:pt x="149" y="9"/>
                  </a:lnTo>
                  <a:lnTo>
                    <a:pt x="150" y="7"/>
                  </a:lnTo>
                  <a:lnTo>
                    <a:pt x="150" y="5"/>
                  </a:lnTo>
                  <a:lnTo>
                    <a:pt x="150" y="3"/>
                  </a:lnTo>
                  <a:lnTo>
                    <a:pt x="149" y="2"/>
                  </a:lnTo>
                  <a:lnTo>
                    <a:pt x="148" y="1"/>
                  </a:lnTo>
                  <a:lnTo>
                    <a:pt x="146" y="0"/>
                  </a:lnTo>
                  <a:lnTo>
                    <a:pt x="144" y="0"/>
                  </a:lnTo>
                  <a:lnTo>
                    <a:pt x="142" y="1"/>
                  </a:lnTo>
                  <a:lnTo>
                    <a:pt x="3" y="55"/>
                  </a:lnTo>
                  <a:lnTo>
                    <a:pt x="3" y="55"/>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38" name="Google Shape;938;p50"/>
            <p:cNvCxnSpPr/>
            <p:nvPr/>
          </p:nvCxnSpPr>
          <p:spPr>
            <a:xfrm>
              <a:off x="2457" y="2631"/>
              <a:ext cx="0" cy="0"/>
            </a:xfrm>
            <a:prstGeom prst="straightConnector1">
              <a:avLst/>
            </a:prstGeom>
            <a:noFill/>
            <a:ln w="9525" cap="flat" cmpd="sng">
              <a:solidFill>
                <a:schemeClr val="dk1"/>
              </a:solidFill>
              <a:prstDash val="solid"/>
              <a:round/>
              <a:headEnd type="none" w="med" len="med"/>
              <a:tailEnd type="none" w="med" len="med"/>
            </a:ln>
          </p:spPr>
        </p:cxnSp>
        <p:sp>
          <p:nvSpPr>
            <p:cNvPr id="939" name="Google Shape;939;p50"/>
            <p:cNvSpPr/>
            <p:nvPr/>
          </p:nvSpPr>
          <p:spPr>
            <a:xfrm>
              <a:off x="2455" y="2489"/>
              <a:ext cx="151" cy="152"/>
            </a:xfrm>
            <a:custGeom>
              <a:avLst/>
              <a:gdLst/>
              <a:ahLst/>
              <a:cxnLst/>
              <a:rect l="l" t="t" r="r" b="b"/>
              <a:pathLst>
                <a:path w="151" h="152" extrusionOk="0">
                  <a:moveTo>
                    <a:pt x="2" y="142"/>
                  </a:moveTo>
                  <a:lnTo>
                    <a:pt x="1" y="143"/>
                  </a:lnTo>
                  <a:lnTo>
                    <a:pt x="0" y="145"/>
                  </a:lnTo>
                  <a:lnTo>
                    <a:pt x="0" y="147"/>
                  </a:lnTo>
                  <a:lnTo>
                    <a:pt x="1" y="148"/>
                  </a:lnTo>
                  <a:lnTo>
                    <a:pt x="2" y="149"/>
                  </a:lnTo>
                  <a:lnTo>
                    <a:pt x="3" y="150"/>
                  </a:lnTo>
                  <a:lnTo>
                    <a:pt x="5" y="151"/>
                  </a:lnTo>
                  <a:lnTo>
                    <a:pt x="7" y="151"/>
                  </a:lnTo>
                  <a:lnTo>
                    <a:pt x="8" y="150"/>
                  </a:lnTo>
                  <a:lnTo>
                    <a:pt x="10" y="149"/>
                  </a:lnTo>
                  <a:lnTo>
                    <a:pt x="149" y="9"/>
                  </a:lnTo>
                  <a:lnTo>
                    <a:pt x="150" y="6"/>
                  </a:lnTo>
                  <a:lnTo>
                    <a:pt x="150" y="4"/>
                  </a:lnTo>
                  <a:lnTo>
                    <a:pt x="150" y="3"/>
                  </a:lnTo>
                  <a:lnTo>
                    <a:pt x="149" y="2"/>
                  </a:lnTo>
                  <a:lnTo>
                    <a:pt x="147" y="1"/>
                  </a:lnTo>
                  <a:lnTo>
                    <a:pt x="146" y="0"/>
                  </a:lnTo>
                  <a:lnTo>
                    <a:pt x="145" y="0"/>
                  </a:lnTo>
                  <a:lnTo>
                    <a:pt x="142" y="1"/>
                  </a:lnTo>
                  <a:lnTo>
                    <a:pt x="141" y="2"/>
                  </a:lnTo>
                  <a:lnTo>
                    <a:pt x="2" y="142"/>
                  </a:lnTo>
                  <a:lnTo>
                    <a:pt x="2" y="142"/>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40" name="Google Shape;940;p50"/>
            <p:cNvCxnSpPr/>
            <p:nvPr/>
          </p:nvCxnSpPr>
          <p:spPr>
            <a:xfrm>
              <a:off x="2601" y="2489"/>
              <a:ext cx="0" cy="0"/>
            </a:xfrm>
            <a:prstGeom prst="straightConnector1">
              <a:avLst/>
            </a:prstGeom>
            <a:noFill/>
            <a:ln w="9525" cap="flat" cmpd="sng">
              <a:solidFill>
                <a:schemeClr val="dk1"/>
              </a:solidFill>
              <a:prstDash val="solid"/>
              <a:round/>
              <a:headEnd type="none" w="med" len="med"/>
              <a:tailEnd type="none" w="med" len="med"/>
            </a:ln>
          </p:spPr>
        </p:cxnSp>
        <p:sp>
          <p:nvSpPr>
            <p:cNvPr id="941" name="Google Shape;941;p50"/>
            <p:cNvSpPr/>
            <p:nvPr/>
          </p:nvSpPr>
          <p:spPr>
            <a:xfrm>
              <a:off x="2595" y="2489"/>
              <a:ext cx="151" cy="27"/>
            </a:xfrm>
            <a:custGeom>
              <a:avLst/>
              <a:gdLst/>
              <a:ahLst/>
              <a:cxnLst/>
              <a:rect l="l" t="t" r="r" b="b"/>
              <a:pathLst>
                <a:path w="151" h="27" extrusionOk="0">
                  <a:moveTo>
                    <a:pt x="6" y="0"/>
                  </a:moveTo>
                  <a:lnTo>
                    <a:pt x="4" y="0"/>
                  </a:lnTo>
                  <a:lnTo>
                    <a:pt x="2" y="1"/>
                  </a:lnTo>
                  <a:lnTo>
                    <a:pt x="1" y="2"/>
                  </a:lnTo>
                  <a:lnTo>
                    <a:pt x="0" y="3"/>
                  </a:lnTo>
                  <a:lnTo>
                    <a:pt x="0" y="4"/>
                  </a:lnTo>
                  <a:lnTo>
                    <a:pt x="0" y="6"/>
                  </a:lnTo>
                  <a:lnTo>
                    <a:pt x="0" y="8"/>
                  </a:lnTo>
                  <a:lnTo>
                    <a:pt x="1" y="9"/>
                  </a:lnTo>
                  <a:lnTo>
                    <a:pt x="3" y="10"/>
                  </a:lnTo>
                  <a:lnTo>
                    <a:pt x="5" y="11"/>
                  </a:lnTo>
                  <a:lnTo>
                    <a:pt x="144" y="26"/>
                  </a:lnTo>
                  <a:lnTo>
                    <a:pt x="147" y="25"/>
                  </a:lnTo>
                  <a:lnTo>
                    <a:pt x="148" y="24"/>
                  </a:lnTo>
                  <a:lnTo>
                    <a:pt x="149" y="23"/>
                  </a:lnTo>
                  <a:lnTo>
                    <a:pt x="150" y="21"/>
                  </a:lnTo>
                  <a:lnTo>
                    <a:pt x="150" y="20"/>
                  </a:lnTo>
                  <a:lnTo>
                    <a:pt x="149" y="18"/>
                  </a:lnTo>
                  <a:lnTo>
                    <a:pt x="148" y="17"/>
                  </a:lnTo>
                  <a:lnTo>
                    <a:pt x="147" y="16"/>
                  </a:lnTo>
                  <a:lnTo>
                    <a:pt x="145" y="15"/>
                  </a:lnTo>
                  <a:lnTo>
                    <a:pt x="6" y="0"/>
                  </a:lnTo>
                  <a:lnTo>
                    <a:pt x="6" y="0"/>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42" name="Google Shape;942;p50"/>
            <p:cNvCxnSpPr/>
            <p:nvPr/>
          </p:nvCxnSpPr>
          <p:spPr>
            <a:xfrm>
              <a:off x="2735" y="2507"/>
              <a:ext cx="0" cy="0"/>
            </a:xfrm>
            <a:prstGeom prst="straightConnector1">
              <a:avLst/>
            </a:prstGeom>
            <a:noFill/>
            <a:ln w="9525" cap="flat" cmpd="sng">
              <a:solidFill>
                <a:schemeClr val="dk1"/>
              </a:solidFill>
              <a:prstDash val="solid"/>
              <a:round/>
              <a:headEnd type="none" w="med" len="med"/>
              <a:tailEnd type="none" w="med" len="med"/>
            </a:ln>
          </p:spPr>
        </p:cxnSp>
        <p:sp>
          <p:nvSpPr>
            <p:cNvPr id="943" name="Google Shape;943;p50"/>
            <p:cNvSpPr/>
            <p:nvPr/>
          </p:nvSpPr>
          <p:spPr>
            <a:xfrm>
              <a:off x="2734" y="2276"/>
              <a:ext cx="151" cy="240"/>
            </a:xfrm>
            <a:custGeom>
              <a:avLst/>
              <a:gdLst/>
              <a:ahLst/>
              <a:cxnLst/>
              <a:rect l="l" t="t" r="r" b="b"/>
              <a:pathLst>
                <a:path w="151" h="240" extrusionOk="0">
                  <a:moveTo>
                    <a:pt x="1" y="231"/>
                  </a:moveTo>
                  <a:lnTo>
                    <a:pt x="0" y="232"/>
                  </a:lnTo>
                  <a:lnTo>
                    <a:pt x="0" y="234"/>
                  </a:lnTo>
                  <a:lnTo>
                    <a:pt x="1" y="236"/>
                  </a:lnTo>
                  <a:lnTo>
                    <a:pt x="2" y="237"/>
                  </a:lnTo>
                  <a:lnTo>
                    <a:pt x="3" y="238"/>
                  </a:lnTo>
                  <a:lnTo>
                    <a:pt x="4" y="239"/>
                  </a:lnTo>
                  <a:lnTo>
                    <a:pt x="6" y="239"/>
                  </a:lnTo>
                  <a:lnTo>
                    <a:pt x="7" y="238"/>
                  </a:lnTo>
                  <a:lnTo>
                    <a:pt x="9" y="238"/>
                  </a:lnTo>
                  <a:lnTo>
                    <a:pt x="10" y="236"/>
                  </a:lnTo>
                  <a:lnTo>
                    <a:pt x="149" y="8"/>
                  </a:lnTo>
                  <a:lnTo>
                    <a:pt x="150" y="5"/>
                  </a:lnTo>
                  <a:lnTo>
                    <a:pt x="150" y="3"/>
                  </a:lnTo>
                  <a:lnTo>
                    <a:pt x="149" y="1"/>
                  </a:lnTo>
                  <a:lnTo>
                    <a:pt x="148" y="0"/>
                  </a:lnTo>
                  <a:lnTo>
                    <a:pt x="146" y="0"/>
                  </a:lnTo>
                  <a:lnTo>
                    <a:pt x="145" y="0"/>
                  </a:lnTo>
                  <a:lnTo>
                    <a:pt x="143" y="0"/>
                  </a:lnTo>
                  <a:lnTo>
                    <a:pt x="142" y="1"/>
                  </a:lnTo>
                  <a:lnTo>
                    <a:pt x="140" y="2"/>
                  </a:lnTo>
                  <a:lnTo>
                    <a:pt x="1" y="231"/>
                  </a:lnTo>
                  <a:lnTo>
                    <a:pt x="1" y="231"/>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44" name="Google Shape;944;p50"/>
            <p:cNvCxnSpPr/>
            <p:nvPr/>
          </p:nvCxnSpPr>
          <p:spPr>
            <a:xfrm>
              <a:off x="2878" y="2276"/>
              <a:ext cx="0" cy="0"/>
            </a:xfrm>
            <a:prstGeom prst="straightConnector1">
              <a:avLst/>
            </a:prstGeom>
            <a:noFill/>
            <a:ln w="9525" cap="flat" cmpd="sng">
              <a:solidFill>
                <a:schemeClr val="dk1"/>
              </a:solidFill>
              <a:prstDash val="solid"/>
              <a:round/>
              <a:headEnd type="none" w="med" len="med"/>
              <a:tailEnd type="none" w="med" len="med"/>
            </a:ln>
          </p:spPr>
        </p:cxnSp>
        <p:sp>
          <p:nvSpPr>
            <p:cNvPr id="945" name="Google Shape;945;p50"/>
            <p:cNvSpPr/>
            <p:nvPr/>
          </p:nvSpPr>
          <p:spPr>
            <a:xfrm>
              <a:off x="2874" y="2255"/>
              <a:ext cx="151" cy="37"/>
            </a:xfrm>
            <a:custGeom>
              <a:avLst/>
              <a:gdLst/>
              <a:ahLst/>
              <a:cxnLst/>
              <a:rect l="l" t="t" r="r" b="b"/>
              <a:pathLst>
                <a:path w="151" h="34" extrusionOk="0">
                  <a:moveTo>
                    <a:pt x="4" y="22"/>
                  </a:moveTo>
                  <a:lnTo>
                    <a:pt x="3" y="22"/>
                  </a:lnTo>
                  <a:lnTo>
                    <a:pt x="1" y="23"/>
                  </a:lnTo>
                  <a:lnTo>
                    <a:pt x="0" y="25"/>
                  </a:lnTo>
                  <a:lnTo>
                    <a:pt x="0" y="26"/>
                  </a:lnTo>
                  <a:lnTo>
                    <a:pt x="0" y="28"/>
                  </a:lnTo>
                  <a:lnTo>
                    <a:pt x="0" y="29"/>
                  </a:lnTo>
                  <a:lnTo>
                    <a:pt x="1" y="31"/>
                  </a:lnTo>
                  <a:lnTo>
                    <a:pt x="3" y="32"/>
                  </a:lnTo>
                  <a:lnTo>
                    <a:pt x="4" y="33"/>
                  </a:lnTo>
                  <a:lnTo>
                    <a:pt x="6" y="33"/>
                  </a:lnTo>
                  <a:lnTo>
                    <a:pt x="145" y="11"/>
                  </a:lnTo>
                  <a:lnTo>
                    <a:pt x="148" y="9"/>
                  </a:lnTo>
                  <a:lnTo>
                    <a:pt x="149" y="8"/>
                  </a:lnTo>
                  <a:lnTo>
                    <a:pt x="150" y="7"/>
                  </a:lnTo>
                  <a:lnTo>
                    <a:pt x="150" y="5"/>
                  </a:lnTo>
                  <a:lnTo>
                    <a:pt x="149" y="3"/>
                  </a:lnTo>
                  <a:lnTo>
                    <a:pt x="148" y="1"/>
                  </a:lnTo>
                  <a:lnTo>
                    <a:pt x="147" y="0"/>
                  </a:lnTo>
                  <a:lnTo>
                    <a:pt x="146" y="0"/>
                  </a:lnTo>
                  <a:lnTo>
                    <a:pt x="144" y="0"/>
                  </a:lnTo>
                  <a:lnTo>
                    <a:pt x="4" y="22"/>
                  </a:lnTo>
                  <a:lnTo>
                    <a:pt x="4" y="22"/>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46" name="Google Shape;946;p50"/>
            <p:cNvCxnSpPr/>
            <p:nvPr/>
          </p:nvCxnSpPr>
          <p:spPr>
            <a:xfrm>
              <a:off x="3015" y="2255"/>
              <a:ext cx="0" cy="0"/>
            </a:xfrm>
            <a:prstGeom prst="straightConnector1">
              <a:avLst/>
            </a:prstGeom>
            <a:noFill/>
            <a:ln w="9525" cap="flat" cmpd="sng">
              <a:solidFill>
                <a:schemeClr val="dk1"/>
              </a:solidFill>
              <a:prstDash val="solid"/>
              <a:round/>
              <a:headEnd type="none" w="med" len="med"/>
              <a:tailEnd type="none" w="med" len="med"/>
            </a:ln>
          </p:spPr>
        </p:cxnSp>
        <p:sp>
          <p:nvSpPr>
            <p:cNvPr id="947" name="Google Shape;947;p50"/>
            <p:cNvSpPr/>
            <p:nvPr/>
          </p:nvSpPr>
          <p:spPr>
            <a:xfrm>
              <a:off x="3013" y="2144"/>
              <a:ext cx="152" cy="122"/>
            </a:xfrm>
            <a:custGeom>
              <a:avLst/>
              <a:gdLst/>
              <a:ahLst/>
              <a:cxnLst/>
              <a:rect l="l" t="t" r="r" b="b"/>
              <a:pathLst>
                <a:path w="152" h="122" extrusionOk="0">
                  <a:moveTo>
                    <a:pt x="2" y="111"/>
                  </a:moveTo>
                  <a:lnTo>
                    <a:pt x="1" y="113"/>
                  </a:lnTo>
                  <a:lnTo>
                    <a:pt x="0" y="114"/>
                  </a:lnTo>
                  <a:lnTo>
                    <a:pt x="0" y="116"/>
                  </a:lnTo>
                  <a:lnTo>
                    <a:pt x="1" y="118"/>
                  </a:lnTo>
                  <a:lnTo>
                    <a:pt x="1" y="119"/>
                  </a:lnTo>
                  <a:lnTo>
                    <a:pt x="3" y="120"/>
                  </a:lnTo>
                  <a:lnTo>
                    <a:pt x="4" y="121"/>
                  </a:lnTo>
                  <a:lnTo>
                    <a:pt x="6" y="121"/>
                  </a:lnTo>
                  <a:lnTo>
                    <a:pt x="8" y="121"/>
                  </a:lnTo>
                  <a:lnTo>
                    <a:pt x="9" y="120"/>
                  </a:lnTo>
                  <a:lnTo>
                    <a:pt x="148" y="9"/>
                  </a:lnTo>
                  <a:lnTo>
                    <a:pt x="150" y="7"/>
                  </a:lnTo>
                  <a:lnTo>
                    <a:pt x="151" y="5"/>
                  </a:lnTo>
                  <a:lnTo>
                    <a:pt x="150" y="4"/>
                  </a:lnTo>
                  <a:lnTo>
                    <a:pt x="149" y="2"/>
                  </a:lnTo>
                  <a:lnTo>
                    <a:pt x="148" y="1"/>
                  </a:lnTo>
                  <a:lnTo>
                    <a:pt x="147" y="0"/>
                  </a:lnTo>
                  <a:lnTo>
                    <a:pt x="144" y="0"/>
                  </a:lnTo>
                  <a:lnTo>
                    <a:pt x="143" y="0"/>
                  </a:lnTo>
                  <a:lnTo>
                    <a:pt x="141" y="1"/>
                  </a:lnTo>
                  <a:lnTo>
                    <a:pt x="2" y="111"/>
                  </a:lnTo>
                  <a:lnTo>
                    <a:pt x="2" y="111"/>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48" name="Google Shape;948;p50"/>
            <p:cNvCxnSpPr/>
            <p:nvPr/>
          </p:nvCxnSpPr>
          <p:spPr>
            <a:xfrm>
              <a:off x="3162" y="2145"/>
              <a:ext cx="0" cy="0"/>
            </a:xfrm>
            <a:prstGeom prst="straightConnector1">
              <a:avLst/>
            </a:prstGeom>
            <a:noFill/>
            <a:ln w="9525" cap="flat" cmpd="sng">
              <a:solidFill>
                <a:schemeClr val="dk1"/>
              </a:solidFill>
              <a:prstDash val="solid"/>
              <a:round/>
              <a:headEnd type="none" w="med" len="med"/>
              <a:tailEnd type="none" w="med" len="med"/>
            </a:ln>
          </p:spPr>
        </p:cxnSp>
        <p:sp>
          <p:nvSpPr>
            <p:cNvPr id="949" name="Google Shape;949;p50"/>
            <p:cNvSpPr/>
            <p:nvPr/>
          </p:nvSpPr>
          <p:spPr>
            <a:xfrm>
              <a:off x="3153" y="2144"/>
              <a:ext cx="150" cy="157"/>
            </a:xfrm>
            <a:custGeom>
              <a:avLst/>
              <a:gdLst/>
              <a:ahLst/>
              <a:cxnLst/>
              <a:rect l="l" t="t" r="r" b="b"/>
              <a:pathLst>
                <a:path w="150" h="156" extrusionOk="0">
                  <a:moveTo>
                    <a:pt x="9" y="1"/>
                  </a:moveTo>
                  <a:lnTo>
                    <a:pt x="8" y="1"/>
                  </a:lnTo>
                  <a:lnTo>
                    <a:pt x="6" y="0"/>
                  </a:lnTo>
                  <a:lnTo>
                    <a:pt x="4" y="0"/>
                  </a:lnTo>
                  <a:lnTo>
                    <a:pt x="2" y="0"/>
                  </a:lnTo>
                  <a:lnTo>
                    <a:pt x="1" y="1"/>
                  </a:lnTo>
                  <a:lnTo>
                    <a:pt x="0" y="3"/>
                  </a:lnTo>
                  <a:lnTo>
                    <a:pt x="0" y="5"/>
                  </a:lnTo>
                  <a:lnTo>
                    <a:pt x="0" y="6"/>
                  </a:lnTo>
                  <a:lnTo>
                    <a:pt x="0" y="8"/>
                  </a:lnTo>
                  <a:lnTo>
                    <a:pt x="1" y="9"/>
                  </a:lnTo>
                  <a:lnTo>
                    <a:pt x="140" y="153"/>
                  </a:lnTo>
                  <a:lnTo>
                    <a:pt x="143" y="155"/>
                  </a:lnTo>
                  <a:lnTo>
                    <a:pt x="145" y="155"/>
                  </a:lnTo>
                  <a:lnTo>
                    <a:pt x="147" y="154"/>
                  </a:lnTo>
                  <a:lnTo>
                    <a:pt x="148" y="153"/>
                  </a:lnTo>
                  <a:lnTo>
                    <a:pt x="149" y="152"/>
                  </a:lnTo>
                  <a:lnTo>
                    <a:pt x="149" y="151"/>
                  </a:lnTo>
                  <a:lnTo>
                    <a:pt x="149" y="148"/>
                  </a:lnTo>
                  <a:lnTo>
                    <a:pt x="149" y="147"/>
                  </a:lnTo>
                  <a:lnTo>
                    <a:pt x="148" y="145"/>
                  </a:lnTo>
                  <a:lnTo>
                    <a:pt x="9" y="1"/>
                  </a:lnTo>
                  <a:lnTo>
                    <a:pt x="9" y="1"/>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50" name="Google Shape;950;p50"/>
            <p:cNvCxnSpPr/>
            <p:nvPr/>
          </p:nvCxnSpPr>
          <p:spPr>
            <a:xfrm>
              <a:off x="3292" y="2291"/>
              <a:ext cx="0" cy="0"/>
            </a:xfrm>
            <a:prstGeom prst="straightConnector1">
              <a:avLst/>
            </a:prstGeom>
            <a:noFill/>
            <a:ln w="9525" cap="flat" cmpd="sng">
              <a:solidFill>
                <a:schemeClr val="dk1"/>
              </a:solidFill>
              <a:prstDash val="solid"/>
              <a:round/>
              <a:headEnd type="none" w="med" len="med"/>
              <a:tailEnd type="none" w="med" len="med"/>
            </a:ln>
          </p:spPr>
        </p:cxnSp>
        <p:sp>
          <p:nvSpPr>
            <p:cNvPr id="951" name="Google Shape;951;p50"/>
            <p:cNvSpPr/>
            <p:nvPr/>
          </p:nvSpPr>
          <p:spPr>
            <a:xfrm>
              <a:off x="3292" y="1386"/>
              <a:ext cx="151" cy="914"/>
            </a:xfrm>
            <a:custGeom>
              <a:avLst/>
              <a:gdLst/>
              <a:ahLst/>
              <a:cxnLst/>
              <a:rect l="l" t="t" r="r" b="b"/>
              <a:pathLst>
                <a:path w="151" h="913" extrusionOk="0">
                  <a:moveTo>
                    <a:pt x="0" y="905"/>
                  </a:moveTo>
                  <a:lnTo>
                    <a:pt x="0" y="908"/>
                  </a:lnTo>
                  <a:lnTo>
                    <a:pt x="1" y="909"/>
                  </a:lnTo>
                  <a:lnTo>
                    <a:pt x="2" y="910"/>
                  </a:lnTo>
                  <a:lnTo>
                    <a:pt x="3" y="911"/>
                  </a:lnTo>
                  <a:lnTo>
                    <a:pt x="4" y="912"/>
                  </a:lnTo>
                  <a:lnTo>
                    <a:pt x="7" y="912"/>
                  </a:lnTo>
                  <a:lnTo>
                    <a:pt x="8" y="911"/>
                  </a:lnTo>
                  <a:lnTo>
                    <a:pt x="9" y="910"/>
                  </a:lnTo>
                  <a:lnTo>
                    <a:pt x="10" y="909"/>
                  </a:lnTo>
                  <a:lnTo>
                    <a:pt x="10" y="907"/>
                  </a:lnTo>
                  <a:lnTo>
                    <a:pt x="150" y="7"/>
                  </a:lnTo>
                  <a:lnTo>
                    <a:pt x="150" y="3"/>
                  </a:lnTo>
                  <a:lnTo>
                    <a:pt x="149" y="2"/>
                  </a:lnTo>
                  <a:lnTo>
                    <a:pt x="147" y="1"/>
                  </a:lnTo>
                  <a:lnTo>
                    <a:pt x="146" y="0"/>
                  </a:lnTo>
                  <a:lnTo>
                    <a:pt x="144" y="0"/>
                  </a:lnTo>
                  <a:lnTo>
                    <a:pt x="142" y="1"/>
                  </a:lnTo>
                  <a:lnTo>
                    <a:pt x="141" y="2"/>
                  </a:lnTo>
                  <a:lnTo>
                    <a:pt x="140" y="3"/>
                  </a:lnTo>
                  <a:lnTo>
                    <a:pt x="139" y="5"/>
                  </a:lnTo>
                  <a:lnTo>
                    <a:pt x="0" y="905"/>
                  </a:lnTo>
                  <a:lnTo>
                    <a:pt x="0" y="905"/>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52" name="Google Shape;952;p50"/>
            <p:cNvCxnSpPr/>
            <p:nvPr/>
          </p:nvCxnSpPr>
          <p:spPr>
            <a:xfrm>
              <a:off x="3442" y="1391"/>
              <a:ext cx="0" cy="0"/>
            </a:xfrm>
            <a:prstGeom prst="straightConnector1">
              <a:avLst/>
            </a:prstGeom>
            <a:noFill/>
            <a:ln w="9525" cap="flat" cmpd="sng">
              <a:solidFill>
                <a:schemeClr val="dk1"/>
              </a:solidFill>
              <a:prstDash val="solid"/>
              <a:round/>
              <a:headEnd type="none" w="med" len="med"/>
              <a:tailEnd type="none" w="med" len="med"/>
            </a:ln>
          </p:spPr>
        </p:cxnSp>
        <p:sp>
          <p:nvSpPr>
            <p:cNvPr id="953" name="Google Shape;953;p50"/>
            <p:cNvSpPr/>
            <p:nvPr/>
          </p:nvSpPr>
          <p:spPr>
            <a:xfrm>
              <a:off x="3431" y="1386"/>
              <a:ext cx="152" cy="607"/>
            </a:xfrm>
            <a:custGeom>
              <a:avLst/>
              <a:gdLst/>
              <a:ahLst/>
              <a:cxnLst/>
              <a:rect l="l" t="t" r="r" b="b"/>
              <a:pathLst>
                <a:path w="152" h="606" extrusionOk="0">
                  <a:moveTo>
                    <a:pt x="11" y="4"/>
                  </a:moveTo>
                  <a:lnTo>
                    <a:pt x="10" y="3"/>
                  </a:lnTo>
                  <a:lnTo>
                    <a:pt x="9" y="2"/>
                  </a:lnTo>
                  <a:lnTo>
                    <a:pt x="8" y="1"/>
                  </a:lnTo>
                  <a:lnTo>
                    <a:pt x="6" y="0"/>
                  </a:lnTo>
                  <a:lnTo>
                    <a:pt x="5" y="1"/>
                  </a:lnTo>
                  <a:lnTo>
                    <a:pt x="3" y="1"/>
                  </a:lnTo>
                  <a:lnTo>
                    <a:pt x="2" y="2"/>
                  </a:lnTo>
                  <a:lnTo>
                    <a:pt x="1" y="4"/>
                  </a:lnTo>
                  <a:lnTo>
                    <a:pt x="0" y="5"/>
                  </a:lnTo>
                  <a:lnTo>
                    <a:pt x="1" y="7"/>
                  </a:lnTo>
                  <a:lnTo>
                    <a:pt x="140" y="601"/>
                  </a:lnTo>
                  <a:lnTo>
                    <a:pt x="142" y="603"/>
                  </a:lnTo>
                  <a:lnTo>
                    <a:pt x="143" y="605"/>
                  </a:lnTo>
                  <a:lnTo>
                    <a:pt x="145" y="605"/>
                  </a:lnTo>
                  <a:lnTo>
                    <a:pt x="147" y="605"/>
                  </a:lnTo>
                  <a:lnTo>
                    <a:pt x="148" y="604"/>
                  </a:lnTo>
                  <a:lnTo>
                    <a:pt x="149" y="603"/>
                  </a:lnTo>
                  <a:lnTo>
                    <a:pt x="150" y="601"/>
                  </a:lnTo>
                  <a:lnTo>
                    <a:pt x="151" y="600"/>
                  </a:lnTo>
                  <a:lnTo>
                    <a:pt x="150" y="598"/>
                  </a:lnTo>
                  <a:lnTo>
                    <a:pt x="11" y="4"/>
                  </a:lnTo>
                  <a:lnTo>
                    <a:pt x="11" y="4"/>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54" name="Google Shape;954;p50"/>
            <p:cNvCxnSpPr/>
            <p:nvPr/>
          </p:nvCxnSpPr>
          <p:spPr>
            <a:xfrm>
              <a:off x="3576" y="1981"/>
              <a:ext cx="0" cy="0"/>
            </a:xfrm>
            <a:prstGeom prst="straightConnector1">
              <a:avLst/>
            </a:prstGeom>
            <a:noFill/>
            <a:ln w="9525" cap="flat" cmpd="sng">
              <a:solidFill>
                <a:schemeClr val="dk1"/>
              </a:solidFill>
              <a:prstDash val="solid"/>
              <a:round/>
              <a:headEnd type="none" w="med" len="med"/>
              <a:tailEnd type="none" w="med" len="med"/>
            </a:ln>
          </p:spPr>
        </p:cxnSp>
        <p:sp>
          <p:nvSpPr>
            <p:cNvPr id="955" name="Google Shape;955;p50"/>
            <p:cNvSpPr/>
            <p:nvPr/>
          </p:nvSpPr>
          <p:spPr>
            <a:xfrm>
              <a:off x="3571" y="1966"/>
              <a:ext cx="151" cy="28"/>
            </a:xfrm>
            <a:custGeom>
              <a:avLst/>
              <a:gdLst/>
              <a:ahLst/>
              <a:cxnLst/>
              <a:rect l="l" t="t" r="r" b="b"/>
              <a:pathLst>
                <a:path w="151" h="28" extrusionOk="0">
                  <a:moveTo>
                    <a:pt x="5" y="16"/>
                  </a:moveTo>
                  <a:lnTo>
                    <a:pt x="3" y="17"/>
                  </a:lnTo>
                  <a:lnTo>
                    <a:pt x="2" y="17"/>
                  </a:lnTo>
                  <a:lnTo>
                    <a:pt x="1" y="19"/>
                  </a:lnTo>
                  <a:lnTo>
                    <a:pt x="0" y="20"/>
                  </a:lnTo>
                  <a:lnTo>
                    <a:pt x="0" y="22"/>
                  </a:lnTo>
                  <a:lnTo>
                    <a:pt x="1" y="24"/>
                  </a:lnTo>
                  <a:lnTo>
                    <a:pt x="1" y="25"/>
                  </a:lnTo>
                  <a:lnTo>
                    <a:pt x="3" y="26"/>
                  </a:lnTo>
                  <a:lnTo>
                    <a:pt x="4" y="27"/>
                  </a:lnTo>
                  <a:lnTo>
                    <a:pt x="6" y="27"/>
                  </a:lnTo>
                  <a:lnTo>
                    <a:pt x="145" y="10"/>
                  </a:lnTo>
                  <a:lnTo>
                    <a:pt x="149" y="9"/>
                  </a:lnTo>
                  <a:lnTo>
                    <a:pt x="150" y="8"/>
                  </a:lnTo>
                  <a:lnTo>
                    <a:pt x="150" y="6"/>
                  </a:lnTo>
                  <a:lnTo>
                    <a:pt x="150" y="4"/>
                  </a:lnTo>
                  <a:lnTo>
                    <a:pt x="150" y="3"/>
                  </a:lnTo>
                  <a:lnTo>
                    <a:pt x="149" y="1"/>
                  </a:lnTo>
                  <a:lnTo>
                    <a:pt x="148" y="0"/>
                  </a:lnTo>
                  <a:lnTo>
                    <a:pt x="146" y="0"/>
                  </a:lnTo>
                  <a:lnTo>
                    <a:pt x="144" y="0"/>
                  </a:lnTo>
                  <a:lnTo>
                    <a:pt x="5" y="16"/>
                  </a:lnTo>
                  <a:lnTo>
                    <a:pt x="5" y="16"/>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56" name="Google Shape;956;p50"/>
            <p:cNvCxnSpPr/>
            <p:nvPr/>
          </p:nvCxnSpPr>
          <p:spPr>
            <a:xfrm>
              <a:off x="3719" y="1966"/>
              <a:ext cx="0" cy="0"/>
            </a:xfrm>
            <a:prstGeom prst="straightConnector1">
              <a:avLst/>
            </a:prstGeom>
            <a:noFill/>
            <a:ln w="9525" cap="flat" cmpd="sng">
              <a:solidFill>
                <a:schemeClr val="dk1"/>
              </a:solidFill>
              <a:prstDash val="solid"/>
              <a:round/>
              <a:headEnd type="none" w="med" len="med"/>
              <a:tailEnd type="none" w="med" len="med"/>
            </a:ln>
          </p:spPr>
        </p:cxnSp>
        <p:sp>
          <p:nvSpPr>
            <p:cNvPr id="957" name="Google Shape;957;p50"/>
            <p:cNvSpPr/>
            <p:nvPr/>
          </p:nvSpPr>
          <p:spPr>
            <a:xfrm>
              <a:off x="3711" y="1966"/>
              <a:ext cx="151" cy="102"/>
            </a:xfrm>
            <a:custGeom>
              <a:avLst/>
              <a:gdLst/>
              <a:ahLst/>
              <a:cxnLst/>
              <a:rect l="l" t="t" r="r" b="b"/>
              <a:pathLst>
                <a:path w="151" h="101" extrusionOk="0">
                  <a:moveTo>
                    <a:pt x="8" y="0"/>
                  </a:moveTo>
                  <a:lnTo>
                    <a:pt x="6" y="0"/>
                  </a:lnTo>
                  <a:lnTo>
                    <a:pt x="5" y="0"/>
                  </a:lnTo>
                  <a:lnTo>
                    <a:pt x="3" y="0"/>
                  </a:lnTo>
                  <a:lnTo>
                    <a:pt x="2" y="1"/>
                  </a:lnTo>
                  <a:lnTo>
                    <a:pt x="1" y="2"/>
                  </a:lnTo>
                  <a:lnTo>
                    <a:pt x="0" y="4"/>
                  </a:lnTo>
                  <a:lnTo>
                    <a:pt x="0" y="5"/>
                  </a:lnTo>
                  <a:lnTo>
                    <a:pt x="0" y="7"/>
                  </a:lnTo>
                  <a:lnTo>
                    <a:pt x="1" y="8"/>
                  </a:lnTo>
                  <a:lnTo>
                    <a:pt x="2" y="9"/>
                  </a:lnTo>
                  <a:lnTo>
                    <a:pt x="142" y="99"/>
                  </a:lnTo>
                  <a:lnTo>
                    <a:pt x="144" y="100"/>
                  </a:lnTo>
                  <a:lnTo>
                    <a:pt x="146" y="100"/>
                  </a:lnTo>
                  <a:lnTo>
                    <a:pt x="148" y="99"/>
                  </a:lnTo>
                  <a:lnTo>
                    <a:pt x="149" y="98"/>
                  </a:lnTo>
                  <a:lnTo>
                    <a:pt x="150" y="96"/>
                  </a:lnTo>
                  <a:lnTo>
                    <a:pt x="150" y="95"/>
                  </a:lnTo>
                  <a:lnTo>
                    <a:pt x="149" y="93"/>
                  </a:lnTo>
                  <a:lnTo>
                    <a:pt x="149" y="92"/>
                  </a:lnTo>
                  <a:lnTo>
                    <a:pt x="147" y="91"/>
                  </a:lnTo>
                  <a:lnTo>
                    <a:pt x="8" y="0"/>
                  </a:lnTo>
                  <a:lnTo>
                    <a:pt x="8" y="0"/>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58" name="Google Shape;958;p50"/>
            <p:cNvCxnSpPr/>
            <p:nvPr/>
          </p:nvCxnSpPr>
          <p:spPr>
            <a:xfrm>
              <a:off x="3858" y="2055"/>
              <a:ext cx="0" cy="0"/>
            </a:xfrm>
            <a:prstGeom prst="straightConnector1">
              <a:avLst/>
            </a:prstGeom>
            <a:noFill/>
            <a:ln w="9525" cap="flat" cmpd="sng">
              <a:solidFill>
                <a:schemeClr val="dk1"/>
              </a:solidFill>
              <a:prstDash val="solid"/>
              <a:round/>
              <a:headEnd type="none" w="med" len="med"/>
              <a:tailEnd type="none" w="med" len="med"/>
            </a:ln>
          </p:spPr>
        </p:cxnSp>
        <p:sp>
          <p:nvSpPr>
            <p:cNvPr id="959" name="Google Shape;959;p50"/>
            <p:cNvSpPr/>
            <p:nvPr/>
          </p:nvSpPr>
          <p:spPr>
            <a:xfrm>
              <a:off x="3850" y="2055"/>
              <a:ext cx="151" cy="68"/>
            </a:xfrm>
            <a:custGeom>
              <a:avLst/>
              <a:gdLst/>
              <a:ahLst/>
              <a:cxnLst/>
              <a:rect l="l" t="t" r="r" b="b"/>
              <a:pathLst>
                <a:path w="151" h="69" extrusionOk="0">
                  <a:moveTo>
                    <a:pt x="8" y="0"/>
                  </a:moveTo>
                  <a:lnTo>
                    <a:pt x="5" y="0"/>
                  </a:lnTo>
                  <a:lnTo>
                    <a:pt x="4" y="0"/>
                  </a:lnTo>
                  <a:lnTo>
                    <a:pt x="3" y="0"/>
                  </a:lnTo>
                  <a:lnTo>
                    <a:pt x="2" y="2"/>
                  </a:lnTo>
                  <a:lnTo>
                    <a:pt x="1" y="3"/>
                  </a:lnTo>
                  <a:lnTo>
                    <a:pt x="0" y="4"/>
                  </a:lnTo>
                  <a:lnTo>
                    <a:pt x="0" y="6"/>
                  </a:lnTo>
                  <a:lnTo>
                    <a:pt x="1" y="8"/>
                  </a:lnTo>
                  <a:lnTo>
                    <a:pt x="2" y="9"/>
                  </a:lnTo>
                  <a:lnTo>
                    <a:pt x="4" y="10"/>
                  </a:lnTo>
                  <a:lnTo>
                    <a:pt x="142" y="68"/>
                  </a:lnTo>
                  <a:lnTo>
                    <a:pt x="146" y="68"/>
                  </a:lnTo>
                  <a:lnTo>
                    <a:pt x="148" y="68"/>
                  </a:lnTo>
                  <a:lnTo>
                    <a:pt x="149" y="67"/>
                  </a:lnTo>
                  <a:lnTo>
                    <a:pt x="150" y="65"/>
                  </a:lnTo>
                  <a:lnTo>
                    <a:pt x="150" y="64"/>
                  </a:lnTo>
                  <a:lnTo>
                    <a:pt x="150" y="62"/>
                  </a:lnTo>
                  <a:lnTo>
                    <a:pt x="150" y="61"/>
                  </a:lnTo>
                  <a:lnTo>
                    <a:pt x="149" y="59"/>
                  </a:lnTo>
                  <a:lnTo>
                    <a:pt x="147" y="58"/>
                  </a:lnTo>
                  <a:lnTo>
                    <a:pt x="8" y="0"/>
                  </a:lnTo>
                  <a:lnTo>
                    <a:pt x="8" y="0"/>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60" name="Google Shape;960;p50"/>
            <p:cNvCxnSpPr/>
            <p:nvPr/>
          </p:nvCxnSpPr>
          <p:spPr>
            <a:xfrm>
              <a:off x="3994" y="2113"/>
              <a:ext cx="0" cy="0"/>
            </a:xfrm>
            <a:prstGeom prst="straightConnector1">
              <a:avLst/>
            </a:prstGeom>
            <a:noFill/>
            <a:ln w="9525" cap="flat" cmpd="sng">
              <a:solidFill>
                <a:schemeClr val="dk1"/>
              </a:solidFill>
              <a:prstDash val="solid"/>
              <a:round/>
              <a:headEnd type="none" w="med" len="med"/>
              <a:tailEnd type="none" w="med" len="med"/>
            </a:ln>
          </p:spPr>
        </p:cxnSp>
        <p:sp>
          <p:nvSpPr>
            <p:cNvPr id="961" name="Google Shape;961;p50"/>
            <p:cNvSpPr/>
            <p:nvPr/>
          </p:nvSpPr>
          <p:spPr>
            <a:xfrm>
              <a:off x="3990" y="2087"/>
              <a:ext cx="150" cy="37"/>
            </a:xfrm>
            <a:custGeom>
              <a:avLst/>
              <a:gdLst/>
              <a:ahLst/>
              <a:cxnLst/>
              <a:rect l="l" t="t" r="r" b="b"/>
              <a:pathLst>
                <a:path w="150" h="37" extrusionOk="0">
                  <a:moveTo>
                    <a:pt x="4" y="26"/>
                  </a:moveTo>
                  <a:lnTo>
                    <a:pt x="2" y="27"/>
                  </a:lnTo>
                  <a:lnTo>
                    <a:pt x="1" y="28"/>
                  </a:lnTo>
                  <a:lnTo>
                    <a:pt x="0" y="29"/>
                  </a:lnTo>
                  <a:lnTo>
                    <a:pt x="0" y="31"/>
                  </a:lnTo>
                  <a:lnTo>
                    <a:pt x="0" y="32"/>
                  </a:lnTo>
                  <a:lnTo>
                    <a:pt x="0" y="34"/>
                  </a:lnTo>
                  <a:lnTo>
                    <a:pt x="1" y="35"/>
                  </a:lnTo>
                  <a:lnTo>
                    <a:pt x="2" y="36"/>
                  </a:lnTo>
                  <a:lnTo>
                    <a:pt x="4" y="36"/>
                  </a:lnTo>
                  <a:lnTo>
                    <a:pt x="6" y="36"/>
                  </a:lnTo>
                  <a:lnTo>
                    <a:pt x="146" y="11"/>
                  </a:lnTo>
                  <a:lnTo>
                    <a:pt x="148" y="9"/>
                  </a:lnTo>
                  <a:lnTo>
                    <a:pt x="149" y="9"/>
                  </a:lnTo>
                  <a:lnTo>
                    <a:pt x="149" y="7"/>
                  </a:lnTo>
                  <a:lnTo>
                    <a:pt x="149" y="5"/>
                  </a:lnTo>
                  <a:lnTo>
                    <a:pt x="149" y="3"/>
                  </a:lnTo>
                  <a:lnTo>
                    <a:pt x="148" y="2"/>
                  </a:lnTo>
                  <a:lnTo>
                    <a:pt x="147" y="1"/>
                  </a:lnTo>
                  <a:lnTo>
                    <a:pt x="145" y="0"/>
                  </a:lnTo>
                  <a:lnTo>
                    <a:pt x="143" y="1"/>
                  </a:lnTo>
                  <a:lnTo>
                    <a:pt x="4" y="26"/>
                  </a:lnTo>
                  <a:lnTo>
                    <a:pt x="4" y="26"/>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62" name="Google Shape;962;p50"/>
            <p:cNvCxnSpPr/>
            <p:nvPr/>
          </p:nvCxnSpPr>
          <p:spPr>
            <a:xfrm>
              <a:off x="4136" y="2088"/>
              <a:ext cx="0" cy="0"/>
            </a:xfrm>
            <a:prstGeom prst="straightConnector1">
              <a:avLst/>
            </a:prstGeom>
            <a:noFill/>
            <a:ln w="9525" cap="flat" cmpd="sng">
              <a:solidFill>
                <a:schemeClr val="dk1"/>
              </a:solidFill>
              <a:prstDash val="solid"/>
              <a:round/>
              <a:headEnd type="none" w="med" len="med"/>
              <a:tailEnd type="none" w="med" len="med"/>
            </a:ln>
          </p:spPr>
        </p:cxnSp>
        <p:sp>
          <p:nvSpPr>
            <p:cNvPr id="963" name="Google Shape;963;p50"/>
            <p:cNvSpPr/>
            <p:nvPr/>
          </p:nvSpPr>
          <p:spPr>
            <a:xfrm>
              <a:off x="4129" y="2087"/>
              <a:ext cx="151" cy="56"/>
            </a:xfrm>
            <a:custGeom>
              <a:avLst/>
              <a:gdLst/>
              <a:ahLst/>
              <a:cxnLst/>
              <a:rect l="l" t="t" r="r" b="b"/>
              <a:pathLst>
                <a:path w="151" h="53" extrusionOk="0">
                  <a:moveTo>
                    <a:pt x="7" y="1"/>
                  </a:moveTo>
                  <a:lnTo>
                    <a:pt x="5" y="0"/>
                  </a:lnTo>
                  <a:lnTo>
                    <a:pt x="3" y="1"/>
                  </a:lnTo>
                  <a:lnTo>
                    <a:pt x="2" y="2"/>
                  </a:lnTo>
                  <a:lnTo>
                    <a:pt x="1" y="3"/>
                  </a:lnTo>
                  <a:lnTo>
                    <a:pt x="0" y="4"/>
                  </a:lnTo>
                  <a:lnTo>
                    <a:pt x="0" y="6"/>
                  </a:lnTo>
                  <a:lnTo>
                    <a:pt x="0" y="8"/>
                  </a:lnTo>
                  <a:lnTo>
                    <a:pt x="1" y="9"/>
                  </a:lnTo>
                  <a:lnTo>
                    <a:pt x="2" y="10"/>
                  </a:lnTo>
                  <a:lnTo>
                    <a:pt x="4" y="11"/>
                  </a:lnTo>
                  <a:lnTo>
                    <a:pt x="143" y="52"/>
                  </a:lnTo>
                  <a:lnTo>
                    <a:pt x="147" y="51"/>
                  </a:lnTo>
                  <a:lnTo>
                    <a:pt x="148" y="50"/>
                  </a:lnTo>
                  <a:lnTo>
                    <a:pt x="149" y="49"/>
                  </a:lnTo>
                  <a:lnTo>
                    <a:pt x="150" y="47"/>
                  </a:lnTo>
                  <a:lnTo>
                    <a:pt x="150" y="46"/>
                  </a:lnTo>
                  <a:lnTo>
                    <a:pt x="150" y="44"/>
                  </a:lnTo>
                  <a:lnTo>
                    <a:pt x="149" y="43"/>
                  </a:lnTo>
                  <a:lnTo>
                    <a:pt x="148" y="42"/>
                  </a:lnTo>
                  <a:lnTo>
                    <a:pt x="146" y="41"/>
                  </a:lnTo>
                  <a:lnTo>
                    <a:pt x="7" y="1"/>
                  </a:lnTo>
                  <a:lnTo>
                    <a:pt x="7" y="1"/>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64" name="Google Shape;964;p50"/>
            <p:cNvCxnSpPr/>
            <p:nvPr/>
          </p:nvCxnSpPr>
          <p:spPr>
            <a:xfrm>
              <a:off x="4278" y="2131"/>
              <a:ext cx="0" cy="0"/>
            </a:xfrm>
            <a:prstGeom prst="straightConnector1">
              <a:avLst/>
            </a:prstGeom>
            <a:noFill/>
            <a:ln w="9525" cap="flat" cmpd="sng">
              <a:solidFill>
                <a:schemeClr val="dk1"/>
              </a:solidFill>
              <a:prstDash val="solid"/>
              <a:round/>
              <a:headEnd type="none" w="med" len="med"/>
              <a:tailEnd type="none" w="med" len="med"/>
            </a:ln>
          </p:spPr>
        </p:cxnSp>
        <p:sp>
          <p:nvSpPr>
            <p:cNvPr id="965" name="Google Shape;965;p50"/>
            <p:cNvSpPr/>
            <p:nvPr/>
          </p:nvSpPr>
          <p:spPr>
            <a:xfrm>
              <a:off x="4268" y="2128"/>
              <a:ext cx="152" cy="284"/>
            </a:xfrm>
            <a:custGeom>
              <a:avLst/>
              <a:gdLst/>
              <a:ahLst/>
              <a:cxnLst/>
              <a:rect l="l" t="t" r="r" b="b"/>
              <a:pathLst>
                <a:path w="152" h="285" extrusionOk="0">
                  <a:moveTo>
                    <a:pt x="10" y="3"/>
                  </a:moveTo>
                  <a:lnTo>
                    <a:pt x="9" y="1"/>
                  </a:lnTo>
                  <a:lnTo>
                    <a:pt x="8" y="0"/>
                  </a:lnTo>
                  <a:lnTo>
                    <a:pt x="7" y="0"/>
                  </a:lnTo>
                  <a:lnTo>
                    <a:pt x="5" y="0"/>
                  </a:lnTo>
                  <a:lnTo>
                    <a:pt x="3" y="0"/>
                  </a:lnTo>
                  <a:lnTo>
                    <a:pt x="2" y="1"/>
                  </a:lnTo>
                  <a:lnTo>
                    <a:pt x="1" y="3"/>
                  </a:lnTo>
                  <a:lnTo>
                    <a:pt x="0" y="4"/>
                  </a:lnTo>
                  <a:lnTo>
                    <a:pt x="0" y="6"/>
                  </a:lnTo>
                  <a:lnTo>
                    <a:pt x="1" y="7"/>
                  </a:lnTo>
                  <a:lnTo>
                    <a:pt x="140" y="281"/>
                  </a:lnTo>
                  <a:lnTo>
                    <a:pt x="143" y="283"/>
                  </a:lnTo>
                  <a:lnTo>
                    <a:pt x="144" y="284"/>
                  </a:lnTo>
                  <a:lnTo>
                    <a:pt x="146" y="284"/>
                  </a:lnTo>
                  <a:lnTo>
                    <a:pt x="148" y="283"/>
                  </a:lnTo>
                  <a:lnTo>
                    <a:pt x="149" y="282"/>
                  </a:lnTo>
                  <a:lnTo>
                    <a:pt x="150" y="281"/>
                  </a:lnTo>
                  <a:lnTo>
                    <a:pt x="151" y="279"/>
                  </a:lnTo>
                  <a:lnTo>
                    <a:pt x="151" y="278"/>
                  </a:lnTo>
                  <a:lnTo>
                    <a:pt x="150" y="276"/>
                  </a:lnTo>
                  <a:lnTo>
                    <a:pt x="10" y="3"/>
                  </a:lnTo>
                  <a:lnTo>
                    <a:pt x="10" y="3"/>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66" name="Google Shape;966;p50"/>
            <p:cNvCxnSpPr/>
            <p:nvPr/>
          </p:nvCxnSpPr>
          <p:spPr>
            <a:xfrm>
              <a:off x="4413" y="2401"/>
              <a:ext cx="0" cy="0"/>
            </a:xfrm>
            <a:prstGeom prst="straightConnector1">
              <a:avLst/>
            </a:prstGeom>
            <a:noFill/>
            <a:ln w="9525" cap="flat" cmpd="sng">
              <a:solidFill>
                <a:schemeClr val="dk1"/>
              </a:solidFill>
              <a:prstDash val="solid"/>
              <a:round/>
              <a:headEnd type="none" w="med" len="med"/>
              <a:tailEnd type="none" w="med" len="med"/>
            </a:ln>
          </p:spPr>
        </p:cxnSp>
        <p:sp>
          <p:nvSpPr>
            <p:cNvPr id="967" name="Google Shape;967;p50"/>
            <p:cNvSpPr/>
            <p:nvPr/>
          </p:nvSpPr>
          <p:spPr>
            <a:xfrm>
              <a:off x="4408" y="2391"/>
              <a:ext cx="151" cy="21"/>
            </a:xfrm>
            <a:custGeom>
              <a:avLst/>
              <a:gdLst/>
              <a:ahLst/>
              <a:cxnLst/>
              <a:rect l="l" t="t" r="r" b="b"/>
              <a:pathLst>
                <a:path w="151" h="22" extrusionOk="0">
                  <a:moveTo>
                    <a:pt x="5" y="10"/>
                  </a:moveTo>
                  <a:lnTo>
                    <a:pt x="3" y="10"/>
                  </a:lnTo>
                  <a:lnTo>
                    <a:pt x="2" y="11"/>
                  </a:lnTo>
                  <a:lnTo>
                    <a:pt x="1" y="13"/>
                  </a:lnTo>
                  <a:lnTo>
                    <a:pt x="0" y="14"/>
                  </a:lnTo>
                  <a:lnTo>
                    <a:pt x="0" y="16"/>
                  </a:lnTo>
                  <a:lnTo>
                    <a:pt x="0" y="17"/>
                  </a:lnTo>
                  <a:lnTo>
                    <a:pt x="1" y="19"/>
                  </a:lnTo>
                  <a:lnTo>
                    <a:pt x="2" y="20"/>
                  </a:lnTo>
                  <a:lnTo>
                    <a:pt x="4" y="21"/>
                  </a:lnTo>
                  <a:lnTo>
                    <a:pt x="6" y="21"/>
                  </a:lnTo>
                  <a:lnTo>
                    <a:pt x="145" y="11"/>
                  </a:lnTo>
                  <a:lnTo>
                    <a:pt x="148" y="10"/>
                  </a:lnTo>
                  <a:lnTo>
                    <a:pt x="149" y="9"/>
                  </a:lnTo>
                  <a:lnTo>
                    <a:pt x="150" y="7"/>
                  </a:lnTo>
                  <a:lnTo>
                    <a:pt x="150" y="6"/>
                  </a:lnTo>
                  <a:lnTo>
                    <a:pt x="150" y="4"/>
                  </a:lnTo>
                  <a:lnTo>
                    <a:pt x="149" y="2"/>
                  </a:lnTo>
                  <a:lnTo>
                    <a:pt x="148" y="1"/>
                  </a:lnTo>
                  <a:lnTo>
                    <a:pt x="146" y="0"/>
                  </a:lnTo>
                  <a:lnTo>
                    <a:pt x="144" y="0"/>
                  </a:lnTo>
                  <a:lnTo>
                    <a:pt x="5" y="10"/>
                  </a:lnTo>
                  <a:lnTo>
                    <a:pt x="5" y="10"/>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68" name="Google Shape;968;p50"/>
            <p:cNvCxnSpPr/>
            <p:nvPr/>
          </p:nvCxnSpPr>
          <p:spPr>
            <a:xfrm>
              <a:off x="4551" y="2391"/>
              <a:ext cx="0" cy="0"/>
            </a:xfrm>
            <a:prstGeom prst="straightConnector1">
              <a:avLst/>
            </a:prstGeom>
            <a:noFill/>
            <a:ln w="9525" cap="flat" cmpd="sng">
              <a:solidFill>
                <a:schemeClr val="dk1"/>
              </a:solidFill>
              <a:prstDash val="solid"/>
              <a:round/>
              <a:headEnd type="none" w="med" len="med"/>
              <a:tailEnd type="none" w="med" len="med"/>
            </a:ln>
          </p:spPr>
        </p:cxnSp>
        <p:sp>
          <p:nvSpPr>
            <p:cNvPr id="969" name="Google Shape;969;p50"/>
            <p:cNvSpPr/>
            <p:nvPr/>
          </p:nvSpPr>
          <p:spPr>
            <a:xfrm>
              <a:off x="4548" y="2347"/>
              <a:ext cx="151" cy="56"/>
            </a:xfrm>
            <a:custGeom>
              <a:avLst/>
              <a:gdLst/>
              <a:ahLst/>
              <a:cxnLst/>
              <a:rect l="l" t="t" r="r" b="b"/>
              <a:pathLst>
                <a:path w="151" h="56" extrusionOk="0">
                  <a:moveTo>
                    <a:pt x="3" y="44"/>
                  </a:moveTo>
                  <a:lnTo>
                    <a:pt x="2" y="45"/>
                  </a:lnTo>
                  <a:lnTo>
                    <a:pt x="1" y="46"/>
                  </a:lnTo>
                  <a:lnTo>
                    <a:pt x="0" y="48"/>
                  </a:lnTo>
                  <a:lnTo>
                    <a:pt x="0" y="50"/>
                  </a:lnTo>
                  <a:lnTo>
                    <a:pt x="0" y="52"/>
                  </a:lnTo>
                  <a:lnTo>
                    <a:pt x="1" y="53"/>
                  </a:lnTo>
                  <a:lnTo>
                    <a:pt x="2" y="54"/>
                  </a:lnTo>
                  <a:lnTo>
                    <a:pt x="3" y="55"/>
                  </a:lnTo>
                  <a:lnTo>
                    <a:pt x="5" y="55"/>
                  </a:lnTo>
                  <a:lnTo>
                    <a:pt x="6" y="55"/>
                  </a:lnTo>
                  <a:lnTo>
                    <a:pt x="145" y="11"/>
                  </a:lnTo>
                  <a:lnTo>
                    <a:pt x="149" y="9"/>
                  </a:lnTo>
                  <a:lnTo>
                    <a:pt x="149" y="7"/>
                  </a:lnTo>
                  <a:lnTo>
                    <a:pt x="150" y="6"/>
                  </a:lnTo>
                  <a:lnTo>
                    <a:pt x="150" y="4"/>
                  </a:lnTo>
                  <a:lnTo>
                    <a:pt x="149" y="3"/>
                  </a:lnTo>
                  <a:lnTo>
                    <a:pt x="148" y="1"/>
                  </a:lnTo>
                  <a:lnTo>
                    <a:pt x="146" y="0"/>
                  </a:lnTo>
                  <a:lnTo>
                    <a:pt x="144" y="0"/>
                  </a:lnTo>
                  <a:lnTo>
                    <a:pt x="142" y="0"/>
                  </a:lnTo>
                  <a:lnTo>
                    <a:pt x="3" y="44"/>
                  </a:lnTo>
                  <a:lnTo>
                    <a:pt x="3" y="44"/>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70" name="Google Shape;970;p50"/>
            <p:cNvCxnSpPr/>
            <p:nvPr/>
          </p:nvCxnSpPr>
          <p:spPr>
            <a:xfrm>
              <a:off x="4690" y="2347"/>
              <a:ext cx="0" cy="0"/>
            </a:xfrm>
            <a:prstGeom prst="straightConnector1">
              <a:avLst/>
            </a:prstGeom>
            <a:noFill/>
            <a:ln w="9525" cap="flat" cmpd="sng">
              <a:solidFill>
                <a:schemeClr val="dk1"/>
              </a:solidFill>
              <a:prstDash val="solid"/>
              <a:round/>
              <a:headEnd type="none" w="med" len="med"/>
              <a:tailEnd type="none" w="med" len="med"/>
            </a:ln>
          </p:spPr>
        </p:cxnSp>
        <p:sp>
          <p:nvSpPr>
            <p:cNvPr id="971" name="Google Shape;971;p50"/>
            <p:cNvSpPr/>
            <p:nvPr/>
          </p:nvSpPr>
          <p:spPr>
            <a:xfrm>
              <a:off x="4687" y="2271"/>
              <a:ext cx="151" cy="85"/>
            </a:xfrm>
            <a:custGeom>
              <a:avLst/>
              <a:gdLst/>
              <a:ahLst/>
              <a:cxnLst/>
              <a:rect l="l" t="t" r="r" b="b"/>
              <a:pathLst>
                <a:path w="151" h="88" extrusionOk="0">
                  <a:moveTo>
                    <a:pt x="3" y="77"/>
                  </a:moveTo>
                  <a:lnTo>
                    <a:pt x="2" y="78"/>
                  </a:lnTo>
                  <a:lnTo>
                    <a:pt x="1" y="79"/>
                  </a:lnTo>
                  <a:lnTo>
                    <a:pt x="0" y="81"/>
                  </a:lnTo>
                  <a:lnTo>
                    <a:pt x="0" y="83"/>
                  </a:lnTo>
                  <a:lnTo>
                    <a:pt x="1" y="84"/>
                  </a:lnTo>
                  <a:lnTo>
                    <a:pt x="2" y="85"/>
                  </a:lnTo>
                  <a:lnTo>
                    <a:pt x="3" y="86"/>
                  </a:lnTo>
                  <a:lnTo>
                    <a:pt x="4" y="87"/>
                  </a:lnTo>
                  <a:lnTo>
                    <a:pt x="6" y="87"/>
                  </a:lnTo>
                  <a:lnTo>
                    <a:pt x="8" y="86"/>
                  </a:lnTo>
                  <a:lnTo>
                    <a:pt x="147" y="10"/>
                  </a:lnTo>
                  <a:lnTo>
                    <a:pt x="150" y="7"/>
                  </a:lnTo>
                  <a:lnTo>
                    <a:pt x="150" y="6"/>
                  </a:lnTo>
                  <a:lnTo>
                    <a:pt x="150" y="4"/>
                  </a:lnTo>
                  <a:lnTo>
                    <a:pt x="150" y="3"/>
                  </a:lnTo>
                  <a:lnTo>
                    <a:pt x="149" y="1"/>
                  </a:lnTo>
                  <a:lnTo>
                    <a:pt x="147" y="0"/>
                  </a:lnTo>
                  <a:lnTo>
                    <a:pt x="145" y="0"/>
                  </a:lnTo>
                  <a:lnTo>
                    <a:pt x="144" y="0"/>
                  </a:lnTo>
                  <a:lnTo>
                    <a:pt x="142" y="0"/>
                  </a:lnTo>
                  <a:lnTo>
                    <a:pt x="3" y="77"/>
                  </a:lnTo>
                  <a:lnTo>
                    <a:pt x="3" y="77"/>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72" name="Google Shape;972;p50"/>
            <p:cNvCxnSpPr/>
            <p:nvPr/>
          </p:nvCxnSpPr>
          <p:spPr>
            <a:xfrm>
              <a:off x="4833" y="2271"/>
              <a:ext cx="0" cy="0"/>
            </a:xfrm>
            <a:prstGeom prst="straightConnector1">
              <a:avLst/>
            </a:prstGeom>
            <a:noFill/>
            <a:ln w="9525" cap="flat" cmpd="sng">
              <a:solidFill>
                <a:schemeClr val="dk1"/>
              </a:solidFill>
              <a:prstDash val="solid"/>
              <a:round/>
              <a:headEnd type="none" w="med" len="med"/>
              <a:tailEnd type="none" w="med" len="med"/>
            </a:ln>
          </p:spPr>
        </p:cxnSp>
        <p:sp>
          <p:nvSpPr>
            <p:cNvPr id="973" name="Google Shape;973;p50"/>
            <p:cNvSpPr/>
            <p:nvPr/>
          </p:nvSpPr>
          <p:spPr>
            <a:xfrm>
              <a:off x="4826" y="2271"/>
              <a:ext cx="151" cy="43"/>
            </a:xfrm>
            <a:custGeom>
              <a:avLst/>
              <a:gdLst/>
              <a:ahLst/>
              <a:cxnLst/>
              <a:rect l="l" t="t" r="r" b="b"/>
              <a:pathLst>
                <a:path w="151" h="43" extrusionOk="0">
                  <a:moveTo>
                    <a:pt x="7" y="0"/>
                  </a:moveTo>
                  <a:lnTo>
                    <a:pt x="5" y="0"/>
                  </a:lnTo>
                  <a:lnTo>
                    <a:pt x="3" y="0"/>
                  </a:lnTo>
                  <a:lnTo>
                    <a:pt x="2" y="1"/>
                  </a:lnTo>
                  <a:lnTo>
                    <a:pt x="1" y="2"/>
                  </a:lnTo>
                  <a:lnTo>
                    <a:pt x="0" y="4"/>
                  </a:lnTo>
                  <a:lnTo>
                    <a:pt x="0" y="5"/>
                  </a:lnTo>
                  <a:lnTo>
                    <a:pt x="1" y="7"/>
                  </a:lnTo>
                  <a:lnTo>
                    <a:pt x="1" y="9"/>
                  </a:lnTo>
                  <a:lnTo>
                    <a:pt x="3" y="10"/>
                  </a:lnTo>
                  <a:lnTo>
                    <a:pt x="4" y="10"/>
                  </a:lnTo>
                  <a:lnTo>
                    <a:pt x="144" y="42"/>
                  </a:lnTo>
                  <a:lnTo>
                    <a:pt x="147" y="42"/>
                  </a:lnTo>
                  <a:lnTo>
                    <a:pt x="149" y="41"/>
                  </a:lnTo>
                  <a:lnTo>
                    <a:pt x="150" y="40"/>
                  </a:lnTo>
                  <a:lnTo>
                    <a:pt x="150" y="38"/>
                  </a:lnTo>
                  <a:lnTo>
                    <a:pt x="150" y="37"/>
                  </a:lnTo>
                  <a:lnTo>
                    <a:pt x="150" y="35"/>
                  </a:lnTo>
                  <a:lnTo>
                    <a:pt x="149" y="33"/>
                  </a:lnTo>
                  <a:lnTo>
                    <a:pt x="148" y="32"/>
                  </a:lnTo>
                  <a:lnTo>
                    <a:pt x="147" y="32"/>
                  </a:lnTo>
                  <a:lnTo>
                    <a:pt x="7" y="0"/>
                  </a:lnTo>
                  <a:lnTo>
                    <a:pt x="7" y="0"/>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cxnSp>
          <p:nvCxnSpPr>
            <p:cNvPr id="974" name="Google Shape;974;p50"/>
            <p:cNvCxnSpPr/>
            <p:nvPr/>
          </p:nvCxnSpPr>
          <p:spPr>
            <a:xfrm>
              <a:off x="4975" y="2304"/>
              <a:ext cx="0" cy="0"/>
            </a:xfrm>
            <a:prstGeom prst="straightConnector1">
              <a:avLst/>
            </a:prstGeom>
            <a:noFill/>
            <a:ln w="9525" cap="flat" cmpd="sng">
              <a:solidFill>
                <a:schemeClr val="dk1"/>
              </a:solidFill>
              <a:prstDash val="solid"/>
              <a:round/>
              <a:headEnd type="none" w="med" len="med"/>
              <a:tailEnd type="none" w="med" len="med"/>
            </a:ln>
          </p:spPr>
        </p:cxnSp>
        <p:sp>
          <p:nvSpPr>
            <p:cNvPr id="975" name="Google Shape;975;p50"/>
            <p:cNvSpPr/>
            <p:nvPr/>
          </p:nvSpPr>
          <p:spPr>
            <a:xfrm>
              <a:off x="4966" y="2303"/>
              <a:ext cx="151" cy="144"/>
            </a:xfrm>
            <a:custGeom>
              <a:avLst/>
              <a:gdLst/>
              <a:ahLst/>
              <a:cxnLst/>
              <a:rect l="l" t="t" r="r" b="b"/>
              <a:pathLst>
                <a:path w="151" h="144" extrusionOk="0">
                  <a:moveTo>
                    <a:pt x="9" y="1"/>
                  </a:moveTo>
                  <a:lnTo>
                    <a:pt x="7" y="0"/>
                  </a:lnTo>
                  <a:lnTo>
                    <a:pt x="6" y="0"/>
                  </a:lnTo>
                  <a:lnTo>
                    <a:pt x="4" y="0"/>
                  </a:lnTo>
                  <a:lnTo>
                    <a:pt x="3" y="0"/>
                  </a:lnTo>
                  <a:lnTo>
                    <a:pt x="1" y="1"/>
                  </a:lnTo>
                  <a:lnTo>
                    <a:pt x="0" y="3"/>
                  </a:lnTo>
                  <a:lnTo>
                    <a:pt x="0" y="4"/>
                  </a:lnTo>
                  <a:lnTo>
                    <a:pt x="0" y="6"/>
                  </a:lnTo>
                  <a:lnTo>
                    <a:pt x="0" y="7"/>
                  </a:lnTo>
                  <a:lnTo>
                    <a:pt x="2" y="9"/>
                  </a:lnTo>
                  <a:lnTo>
                    <a:pt x="141" y="142"/>
                  </a:lnTo>
                  <a:lnTo>
                    <a:pt x="144" y="143"/>
                  </a:lnTo>
                  <a:lnTo>
                    <a:pt x="146" y="143"/>
                  </a:lnTo>
                  <a:lnTo>
                    <a:pt x="147" y="143"/>
                  </a:lnTo>
                  <a:lnTo>
                    <a:pt x="148" y="142"/>
                  </a:lnTo>
                  <a:lnTo>
                    <a:pt x="149" y="140"/>
                  </a:lnTo>
                  <a:lnTo>
                    <a:pt x="150" y="139"/>
                  </a:lnTo>
                  <a:lnTo>
                    <a:pt x="150" y="136"/>
                  </a:lnTo>
                  <a:lnTo>
                    <a:pt x="149" y="135"/>
                  </a:lnTo>
                  <a:lnTo>
                    <a:pt x="148" y="134"/>
                  </a:lnTo>
                  <a:lnTo>
                    <a:pt x="9" y="1"/>
                  </a:lnTo>
                  <a:lnTo>
                    <a:pt x="9" y="1"/>
                  </a:lnTo>
                </a:path>
              </a:pathLst>
            </a:custGeom>
            <a:solidFill>
              <a:srgbClr val="E10000"/>
            </a:solidFill>
            <a:ln w="473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2000">
                <a:solidFill>
                  <a:schemeClr val="dk1"/>
                </a:solidFill>
                <a:latin typeface="Arial"/>
                <a:ea typeface="Arial"/>
                <a:cs typeface="Arial"/>
                <a:sym typeface="Arial"/>
              </a:endParaRPr>
            </a:p>
          </p:txBody>
        </p:sp>
        <p:grpSp>
          <p:nvGrpSpPr>
            <p:cNvPr id="976" name="Google Shape;976;p50"/>
            <p:cNvGrpSpPr/>
            <p:nvPr/>
          </p:nvGrpSpPr>
          <p:grpSpPr>
            <a:xfrm>
              <a:off x="239" y="1065"/>
              <a:ext cx="630" cy="2805"/>
              <a:chOff x="239" y="1065"/>
              <a:chExt cx="630" cy="2805"/>
            </a:xfrm>
          </p:grpSpPr>
          <p:sp>
            <p:nvSpPr>
              <p:cNvPr id="977" name="Google Shape;977;p50"/>
              <p:cNvSpPr txBox="1"/>
              <p:nvPr/>
            </p:nvSpPr>
            <p:spPr>
              <a:xfrm>
                <a:off x="800" y="3301"/>
                <a:ext cx="67" cy="122"/>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5</a:t>
                </a:r>
                <a:endParaRPr/>
              </a:p>
            </p:txBody>
          </p:sp>
          <p:sp>
            <p:nvSpPr>
              <p:cNvPr id="978" name="Google Shape;978;p50"/>
              <p:cNvSpPr txBox="1"/>
              <p:nvPr/>
            </p:nvSpPr>
            <p:spPr>
              <a:xfrm>
                <a:off x="736" y="2853"/>
                <a:ext cx="133" cy="122"/>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10</a:t>
                </a:r>
                <a:endParaRPr/>
              </a:p>
            </p:txBody>
          </p:sp>
          <p:sp>
            <p:nvSpPr>
              <p:cNvPr id="979" name="Google Shape;979;p50"/>
              <p:cNvSpPr txBox="1"/>
              <p:nvPr/>
            </p:nvSpPr>
            <p:spPr>
              <a:xfrm>
                <a:off x="736" y="2406"/>
                <a:ext cx="133" cy="122"/>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15</a:t>
                </a:r>
                <a:endParaRPr/>
              </a:p>
            </p:txBody>
          </p:sp>
          <p:sp>
            <p:nvSpPr>
              <p:cNvPr id="980" name="Google Shape;980;p50"/>
              <p:cNvSpPr txBox="1"/>
              <p:nvPr/>
            </p:nvSpPr>
            <p:spPr>
              <a:xfrm>
                <a:off x="736" y="1959"/>
                <a:ext cx="133" cy="122"/>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20</a:t>
                </a:r>
                <a:endParaRPr/>
              </a:p>
            </p:txBody>
          </p:sp>
          <p:sp>
            <p:nvSpPr>
              <p:cNvPr id="981" name="Google Shape;981;p50"/>
              <p:cNvSpPr txBox="1"/>
              <p:nvPr/>
            </p:nvSpPr>
            <p:spPr>
              <a:xfrm>
                <a:off x="736" y="1512"/>
                <a:ext cx="133" cy="122"/>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25</a:t>
                </a:r>
                <a:endParaRPr/>
              </a:p>
            </p:txBody>
          </p:sp>
          <p:sp>
            <p:nvSpPr>
              <p:cNvPr id="982" name="Google Shape;982;p50"/>
              <p:cNvSpPr txBox="1"/>
              <p:nvPr/>
            </p:nvSpPr>
            <p:spPr>
              <a:xfrm>
                <a:off x="736" y="1065"/>
                <a:ext cx="133" cy="122"/>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30</a:t>
                </a:r>
                <a:endParaRPr/>
              </a:p>
            </p:txBody>
          </p:sp>
          <p:sp>
            <p:nvSpPr>
              <p:cNvPr id="983" name="Google Shape;983;p50"/>
              <p:cNvSpPr txBox="1"/>
              <p:nvPr/>
            </p:nvSpPr>
            <p:spPr>
              <a:xfrm>
                <a:off x="800" y="3748"/>
                <a:ext cx="67" cy="122"/>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Clr>
                    <a:srgbClr val="104160"/>
                  </a:buClr>
                  <a:buSzPts val="1800"/>
                  <a:buFont typeface="Arial"/>
                  <a:buNone/>
                </a:pPr>
                <a:r>
                  <a:rPr lang="fr-FR" sz="2000">
                    <a:solidFill>
                      <a:schemeClr val="dk1"/>
                    </a:solidFill>
                    <a:latin typeface="Arial"/>
                    <a:ea typeface="Arial"/>
                    <a:cs typeface="Arial"/>
                    <a:sym typeface="Arial"/>
                  </a:rPr>
                  <a:t>0</a:t>
                </a:r>
                <a:endParaRPr/>
              </a:p>
            </p:txBody>
          </p:sp>
          <p:sp>
            <p:nvSpPr>
              <p:cNvPr id="984" name="Google Shape;984;p50"/>
              <p:cNvSpPr txBox="1"/>
              <p:nvPr/>
            </p:nvSpPr>
            <p:spPr>
              <a:xfrm rot="16200000">
                <a:off x="-705" y="2192"/>
                <a:ext cx="2312" cy="423"/>
              </a:xfrm>
              <a:prstGeom prst="rect">
                <a:avLst/>
              </a:prstGeom>
              <a:noFill/>
              <a:ln>
                <a:noFill/>
              </a:ln>
            </p:spPr>
            <p:txBody>
              <a:bodyPr spcFirstLastPara="1" wrap="square" lIns="0" tIns="0" rIns="0" bIns="0" anchor="b" anchorCtr="0">
                <a:noAutofit/>
              </a:bodyPr>
              <a:lstStyle/>
              <a:p>
                <a:pPr marL="0" marR="0" lvl="0" indent="0" algn="ctr" rtl="0">
                  <a:spcBef>
                    <a:spcPts val="0"/>
                  </a:spcBef>
                  <a:spcAft>
                    <a:spcPts val="0"/>
                  </a:spcAft>
                  <a:buClr>
                    <a:srgbClr val="104160"/>
                  </a:buClr>
                  <a:buSzPts val="1800"/>
                  <a:buFont typeface="Arial"/>
                  <a:buNone/>
                </a:pPr>
                <a:r>
                  <a:rPr lang="fr-FR" sz="2000" dirty="0">
                    <a:solidFill>
                      <a:schemeClr val="dk1"/>
                    </a:solidFill>
                    <a:latin typeface="Arial"/>
                    <a:ea typeface="Arial"/>
                    <a:cs typeface="Arial"/>
                    <a:sym typeface="Arial"/>
                  </a:rPr>
                  <a:t>Cas déclarés pour </a:t>
                </a:r>
                <a:br>
                  <a:rPr lang="fr-FR" sz="2000" dirty="0">
                    <a:solidFill>
                      <a:schemeClr val="dk1"/>
                    </a:solidFill>
                    <a:latin typeface="Arial"/>
                    <a:ea typeface="Arial"/>
                    <a:cs typeface="Arial"/>
                    <a:sym typeface="Arial"/>
                  </a:rPr>
                </a:br>
                <a:r>
                  <a:rPr lang="fr-FR" sz="2000" dirty="0">
                    <a:solidFill>
                      <a:schemeClr val="dk1"/>
                    </a:solidFill>
                    <a:latin typeface="Arial"/>
                    <a:ea typeface="Arial"/>
                    <a:cs typeface="Arial"/>
                    <a:sym typeface="Arial"/>
                  </a:rPr>
                  <a:t>100 000 habitants</a:t>
                </a:r>
                <a:endParaRPr dirty="0"/>
              </a:p>
            </p:txBody>
          </p:sp>
        </p:grpSp>
      </p:grpSp>
      <p:sp>
        <p:nvSpPr>
          <p:cNvPr id="985" name="Google Shape;985;p50"/>
          <p:cNvSpPr txBox="1"/>
          <p:nvPr/>
        </p:nvSpPr>
        <p:spPr>
          <a:xfrm>
            <a:off x="1984381" y="2185510"/>
            <a:ext cx="8884213"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Taux de salmonellose (pour 100 000) par année, États-Unis, 1967-1997</a:t>
            </a:r>
            <a:endParaRPr sz="2000" b="1">
              <a:solidFill>
                <a:schemeClr val="dk1"/>
              </a:solidFill>
              <a:latin typeface="Arial"/>
              <a:ea typeface="Arial"/>
              <a:cs typeface="Arial"/>
              <a:sym typeface="Arial"/>
            </a:endParaRPr>
          </a:p>
        </p:txBody>
      </p:sp>
      <p:sp>
        <p:nvSpPr>
          <p:cNvPr id="986" name="Google Shape;986;p50"/>
          <p:cNvSpPr/>
          <p:nvPr/>
        </p:nvSpPr>
        <p:spPr>
          <a:xfrm rot="5400000">
            <a:off x="7661207" y="2686823"/>
            <a:ext cx="182880" cy="640080"/>
          </a:xfrm>
          <a:prstGeom prst="downArrow">
            <a:avLst>
              <a:gd name="adj1" fmla="val 50000"/>
              <a:gd name="adj2" fmla="val 50000"/>
            </a:avLst>
          </a:prstGeom>
          <a:solidFill>
            <a:srgbClr val="00953A"/>
          </a:solidFill>
          <a:ln w="127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991"/>
        <p:cNvGrpSpPr/>
        <p:nvPr/>
      </p:nvGrpSpPr>
      <p:grpSpPr>
        <a:xfrm>
          <a:off x="0" y="0"/>
          <a:ext cx="0" cy="0"/>
          <a:chOff x="0" y="0"/>
          <a:chExt cx="0" cy="0"/>
        </a:xfrm>
      </p:grpSpPr>
      <p:sp>
        <p:nvSpPr>
          <p:cNvPr id="992" name="Google Shape;992;p51"/>
          <p:cNvSpPr txBox="1">
            <a:spLocks noGrp="1"/>
          </p:cNvSpPr>
          <p:nvPr>
            <p:ph type="body" idx="1"/>
          </p:nvPr>
        </p:nvSpPr>
        <p:spPr>
          <a:xfrm>
            <a:off x="838200" y="1478857"/>
            <a:ext cx="6051698" cy="463930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800"/>
              <a:buNone/>
            </a:pPr>
            <a:r>
              <a:rPr lang="fr-FR" sz="2800" dirty="0">
                <a:latin typeface="Arial"/>
                <a:ea typeface="Arial"/>
                <a:cs typeface="Arial"/>
                <a:sym typeface="Arial"/>
              </a:rPr>
              <a:t>Une épidémie de salmonellose s'est déclarée à Chicago, dans l'Illinois.</a:t>
            </a:r>
            <a:endParaRPr dirty="0"/>
          </a:p>
          <a:p>
            <a:pPr marL="685800" lvl="1" indent="-228600" algn="l" rtl="0">
              <a:lnSpc>
                <a:spcPct val="100000"/>
              </a:lnSpc>
              <a:spcBef>
                <a:spcPts val="1000"/>
              </a:spcBef>
              <a:spcAft>
                <a:spcPts val="0"/>
              </a:spcAft>
              <a:buSzPts val="2400"/>
              <a:buChar char="▪"/>
            </a:pPr>
            <a:r>
              <a:rPr lang="fr-FR" dirty="0">
                <a:latin typeface="Arial"/>
                <a:ea typeface="Arial"/>
                <a:cs typeface="Arial"/>
                <a:sym typeface="Arial"/>
              </a:rPr>
              <a:t>20 000 cas confirmés en laboratoire et de nombreux autres cas non confirmés en laboratoire qui ont provoqué la forte augmentation du nombre et du taux de cas</a:t>
            </a:r>
            <a:endParaRPr dirty="0"/>
          </a:p>
        </p:txBody>
      </p:sp>
      <p:sp>
        <p:nvSpPr>
          <p:cNvPr id="993" name="Google Shape;993;p51"/>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Font typeface="Libre Franklin Medium"/>
              <a:buNone/>
            </a:pPr>
            <a:r>
              <a:rPr lang="fr-FR" sz="3600" dirty="0">
                <a:latin typeface="Franklin Gothic Medium" panose="020B0603020102020204" pitchFamily="34" charset="0"/>
              </a:rPr>
              <a:t>Augmentation apparente : Pratique 1 Réponse</a:t>
            </a:r>
            <a:endParaRPr dirty="0">
              <a:latin typeface="Franklin Gothic Medium" panose="020B0603020102020204" pitchFamily="34" charset="0"/>
            </a:endParaRPr>
          </a:p>
        </p:txBody>
      </p:sp>
      <p:pic>
        <p:nvPicPr>
          <p:cNvPr id="994" name="Google Shape;994;p51" descr="red and white chicago signage"/>
          <p:cNvPicPr preferRelativeResize="0"/>
          <p:nvPr/>
        </p:nvPicPr>
        <p:blipFill rotWithShape="1">
          <a:blip r:embed="rId3">
            <a:alphaModFix/>
          </a:blip>
          <a:srcRect l="33581" r="35179" b="29167"/>
          <a:stretch/>
        </p:blipFill>
        <p:spPr>
          <a:xfrm>
            <a:off x="7614788" y="1618105"/>
            <a:ext cx="2975627" cy="4500061"/>
          </a:xfrm>
          <a:prstGeom prst="rect">
            <a:avLst/>
          </a:prstGeom>
          <a:noFill/>
          <a:ln w="12700">
            <a:solidFill>
              <a:schemeClr val="tx1"/>
            </a:solid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99"/>
        <p:cNvGrpSpPr/>
        <p:nvPr/>
      </p:nvGrpSpPr>
      <p:grpSpPr>
        <a:xfrm>
          <a:off x="0" y="0"/>
          <a:ext cx="0" cy="0"/>
          <a:chOff x="0" y="0"/>
          <a:chExt cx="0" cy="0"/>
        </a:xfrm>
      </p:grpSpPr>
      <p:sp>
        <p:nvSpPr>
          <p:cNvPr id="1000" name="Google Shape;1000;p52"/>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Augmentation apparente : Pratique 2</a:t>
            </a:r>
            <a:endParaRPr dirty="0">
              <a:latin typeface="Franklin Gothic Medium" panose="020B0603020102020204" pitchFamily="34" charset="0"/>
            </a:endParaRPr>
          </a:p>
        </p:txBody>
      </p:sp>
      <p:pic>
        <p:nvPicPr>
          <p:cNvPr id="1001" name="Google Shape;1001;p52" descr="aidsgraph"/>
          <p:cNvPicPr preferRelativeResize="0"/>
          <p:nvPr/>
        </p:nvPicPr>
        <p:blipFill rotWithShape="1">
          <a:blip r:embed="rId3">
            <a:alphaModFix/>
          </a:blip>
          <a:srcRect/>
          <a:stretch/>
        </p:blipFill>
        <p:spPr>
          <a:xfrm>
            <a:off x="838200" y="2296845"/>
            <a:ext cx="8959702" cy="4262913"/>
          </a:xfrm>
          <a:prstGeom prst="rect">
            <a:avLst/>
          </a:prstGeom>
          <a:noFill/>
          <a:ln>
            <a:noFill/>
          </a:ln>
        </p:spPr>
      </p:pic>
      <p:sp>
        <p:nvSpPr>
          <p:cNvPr id="1002" name="Google Shape;1002;p52"/>
          <p:cNvSpPr txBox="1"/>
          <p:nvPr/>
        </p:nvSpPr>
        <p:spPr>
          <a:xfrm>
            <a:off x="838200" y="1433950"/>
            <a:ext cx="10515600" cy="548640"/>
          </a:xfrm>
          <a:prstGeom prst="rect">
            <a:avLst/>
          </a:prstGeom>
          <a:solidFill>
            <a:srgbClr val="E1EFD8"/>
          </a:solid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2200"/>
              <a:buFont typeface="Arial"/>
              <a:buNone/>
            </a:pPr>
            <a:r>
              <a:rPr lang="fr-FR" sz="2200">
                <a:solidFill>
                  <a:schemeClr val="dk1"/>
                </a:solidFill>
                <a:latin typeface="Arial"/>
                <a:ea typeface="Arial"/>
                <a:cs typeface="Arial"/>
                <a:sym typeface="Arial"/>
              </a:rPr>
              <a:t>Selon vous, qu'est-ce qui a pu provoquer cette augmentation du nombre de cas ?</a:t>
            </a:r>
            <a:endParaRPr/>
          </a:p>
        </p:txBody>
      </p:sp>
      <p:sp>
        <p:nvSpPr>
          <p:cNvPr id="1003" name="Google Shape;1003;p52"/>
          <p:cNvSpPr txBox="1"/>
          <p:nvPr/>
        </p:nvSpPr>
        <p:spPr>
          <a:xfrm>
            <a:off x="4975806" y="2517457"/>
            <a:ext cx="1752600" cy="769441"/>
          </a:xfrm>
          <a:prstGeom prst="rect">
            <a:avLst/>
          </a:prstGeom>
          <a:solidFill>
            <a:schemeClr val="lt1"/>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4400">
                <a:solidFill>
                  <a:srgbClr val="000000"/>
                </a:solidFill>
                <a:latin typeface="Arial"/>
                <a:ea typeface="Arial"/>
                <a:cs typeface="Arial"/>
                <a:sym typeface="Arial"/>
              </a:rPr>
              <a:t>?</a:t>
            </a:r>
            <a:endParaRPr/>
          </a:p>
        </p:txBody>
      </p:sp>
      <p:sp>
        <p:nvSpPr>
          <p:cNvPr id="1004" name="Google Shape;1004;p52"/>
          <p:cNvSpPr txBox="1"/>
          <p:nvPr/>
        </p:nvSpPr>
        <p:spPr>
          <a:xfrm>
            <a:off x="4394715" y="6157449"/>
            <a:ext cx="2333691" cy="338514"/>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dirty="0">
                <a:solidFill>
                  <a:srgbClr val="000000"/>
                </a:solidFill>
                <a:latin typeface="Arial"/>
                <a:ea typeface="Arial"/>
                <a:cs typeface="Arial"/>
                <a:sym typeface="Arial"/>
              </a:rPr>
              <a:t>Année (trimestre)</a:t>
            </a:r>
            <a:endParaRPr dirty="0"/>
          </a:p>
        </p:txBody>
      </p:sp>
      <p:sp>
        <p:nvSpPr>
          <p:cNvPr id="1005" name="Google Shape;1005;p52"/>
          <p:cNvSpPr txBox="1"/>
          <p:nvPr/>
        </p:nvSpPr>
        <p:spPr>
          <a:xfrm rot="-5400000">
            <a:off x="143784" y="4051121"/>
            <a:ext cx="2129692" cy="338554"/>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a:solidFill>
                  <a:srgbClr val="000000"/>
                </a:solidFill>
                <a:latin typeface="Arial"/>
                <a:ea typeface="Arial"/>
                <a:cs typeface="Arial"/>
                <a:sym typeface="Arial"/>
              </a:rPr>
              <a:t>Cas signalés</a:t>
            </a:r>
            <a:endParaRPr/>
          </a:p>
        </p:txBody>
      </p:sp>
      <p:sp>
        <p:nvSpPr>
          <p:cNvPr id="1006" name="Google Shape;1006;p52"/>
          <p:cNvSpPr txBox="1"/>
          <p:nvPr/>
        </p:nvSpPr>
        <p:spPr>
          <a:xfrm>
            <a:off x="2778095" y="2112179"/>
            <a:ext cx="6817153"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800"/>
              <a:buFont typeface="Arial"/>
              <a:buNone/>
            </a:pPr>
            <a:r>
              <a:rPr lang="fr-FR" sz="1800" b="1">
                <a:solidFill>
                  <a:schemeClr val="dk1"/>
                </a:solidFill>
                <a:latin typeface="Arial"/>
                <a:ea typeface="Arial"/>
                <a:cs typeface="Arial"/>
                <a:sym typeface="Arial"/>
              </a:rPr>
              <a:t>Cas déclarés de sida par trimestre, États-Unis, 1984-1995</a:t>
            </a:r>
            <a:endParaRPr sz="1800" b="1">
              <a:solidFill>
                <a:schemeClr val="dk1"/>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11"/>
        <p:cNvGrpSpPr/>
        <p:nvPr/>
      </p:nvGrpSpPr>
      <p:grpSpPr>
        <a:xfrm>
          <a:off x="0" y="0"/>
          <a:ext cx="0" cy="0"/>
          <a:chOff x="0" y="0"/>
          <a:chExt cx="0" cy="0"/>
        </a:xfrm>
      </p:grpSpPr>
      <p:sp>
        <p:nvSpPr>
          <p:cNvPr id="1012" name="Google Shape;1012;p53"/>
          <p:cNvSpPr txBox="1">
            <a:spLocks noGrp="1"/>
          </p:cNvSpPr>
          <p:nvPr>
            <p:ph type="body" idx="1"/>
          </p:nvPr>
        </p:nvSpPr>
        <p:spPr>
          <a:xfrm>
            <a:off x="838200" y="1478857"/>
            <a:ext cx="5643623" cy="4639309"/>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2800"/>
              <a:buNone/>
            </a:pPr>
            <a:r>
              <a:rPr lang="fr-FR" sz="2800" dirty="0">
                <a:latin typeface="Arial"/>
                <a:ea typeface="Arial"/>
                <a:cs typeface="Arial"/>
                <a:sym typeface="Arial"/>
              </a:rPr>
              <a:t>En 1993, les responsables de la santé publique ont modifié (élargi) la définition des cas de SIDA</a:t>
            </a:r>
            <a:endParaRPr dirty="0"/>
          </a:p>
          <a:p>
            <a:pPr marL="0" lvl="0" indent="0" algn="ctr" rtl="0">
              <a:lnSpc>
                <a:spcPct val="100000"/>
              </a:lnSpc>
              <a:spcBef>
                <a:spcPts val="1000"/>
              </a:spcBef>
              <a:spcAft>
                <a:spcPts val="0"/>
              </a:spcAft>
              <a:buClr>
                <a:schemeClr val="dk1"/>
              </a:buClr>
              <a:buSzPts val="2800"/>
              <a:buNone/>
            </a:pPr>
            <a:endParaRPr dirty="0"/>
          </a:p>
        </p:txBody>
      </p:sp>
      <p:sp>
        <p:nvSpPr>
          <p:cNvPr id="1013" name="Google Shape;1013;p53"/>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Font typeface="Libre Franklin Medium"/>
              <a:buNone/>
            </a:pPr>
            <a:r>
              <a:rPr lang="fr-FR" sz="3600" dirty="0">
                <a:latin typeface="Franklin Gothic Medium" panose="020B0603020102020204" pitchFamily="34" charset="0"/>
              </a:rPr>
              <a:t>Augmentation apparente : Pratique 2 Réponse</a:t>
            </a:r>
            <a:endParaRPr dirty="0">
              <a:latin typeface="Franklin Gothic Medium" panose="020B0603020102020204" pitchFamily="34" charset="0"/>
            </a:endParaRPr>
          </a:p>
        </p:txBody>
      </p:sp>
      <p:pic>
        <p:nvPicPr>
          <p:cNvPr id="1014" name="Google Shape;1014;p53" descr="HIV awareness ribbon"/>
          <p:cNvPicPr preferRelativeResize="0"/>
          <p:nvPr/>
        </p:nvPicPr>
        <p:blipFill rotWithShape="1">
          <a:blip r:embed="rId3">
            <a:alphaModFix/>
          </a:blip>
          <a:srcRect r="48105"/>
          <a:stretch/>
        </p:blipFill>
        <p:spPr>
          <a:xfrm>
            <a:off x="7031968" y="1527693"/>
            <a:ext cx="3558447" cy="4541635"/>
          </a:xfrm>
          <a:prstGeom prst="rect">
            <a:avLst/>
          </a:prstGeom>
          <a:noFill/>
          <a:ln w="12700">
            <a:solidFill>
              <a:schemeClr val="tx1"/>
            </a:solid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19"/>
        <p:cNvGrpSpPr/>
        <p:nvPr/>
      </p:nvGrpSpPr>
      <p:grpSpPr>
        <a:xfrm>
          <a:off x="0" y="0"/>
          <a:ext cx="0" cy="0"/>
          <a:chOff x="0" y="0"/>
          <a:chExt cx="0" cy="0"/>
        </a:xfrm>
      </p:grpSpPr>
      <p:sp>
        <p:nvSpPr>
          <p:cNvPr id="1020" name="Google Shape;1020;p54"/>
          <p:cNvSpPr txBox="1"/>
          <p:nvPr/>
        </p:nvSpPr>
        <p:spPr>
          <a:xfrm>
            <a:off x="2290429" y="1292139"/>
            <a:ext cx="7611141"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000000"/>
                </a:solidFill>
                <a:latin typeface="Arial"/>
                <a:ea typeface="Arial"/>
                <a:cs typeface="Arial"/>
                <a:sym typeface="Arial"/>
              </a:rPr>
              <a:t>Répartition des cas de choléra et puits d'eau impliqués - quartier du Golden Square à Londres 1854</a:t>
            </a:r>
            <a:endParaRPr dirty="0"/>
          </a:p>
        </p:txBody>
      </p:sp>
      <p:sp>
        <p:nvSpPr>
          <p:cNvPr id="1021" name="Google Shape;1021;p5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Décrire et interpréter</a:t>
            </a:r>
            <a:endParaRPr dirty="0">
              <a:latin typeface="Franklin Gothic Medium" panose="020B0603020102020204" pitchFamily="34" charset="0"/>
            </a:endParaRPr>
          </a:p>
        </p:txBody>
      </p:sp>
      <p:pic>
        <p:nvPicPr>
          <p:cNvPr id="1022" name="Google Shape;1022;p54"/>
          <p:cNvPicPr preferRelativeResize="0"/>
          <p:nvPr/>
        </p:nvPicPr>
        <p:blipFill rotWithShape="1">
          <a:blip r:embed="rId3">
            <a:alphaModFix/>
          </a:blip>
          <a:srcRect l="3691" t="13327" r="4031" b="1111"/>
          <a:stretch/>
        </p:blipFill>
        <p:spPr>
          <a:xfrm>
            <a:off x="3687778" y="1954730"/>
            <a:ext cx="4744017" cy="4689910"/>
          </a:xfrm>
          <a:prstGeom prst="rect">
            <a:avLst/>
          </a:prstGeom>
          <a:noFill/>
          <a:ln w="9525" cap="flat" cmpd="sng">
            <a:solidFill>
              <a:srgbClr val="000000"/>
            </a:solidFill>
            <a:prstDash val="solid"/>
            <a:miter lim="800000"/>
            <a:headEnd type="none" w="sm" len="sm"/>
            <a:tailEnd type="none" w="sm" len="sm"/>
          </a:ln>
        </p:spPr>
      </p:pic>
      <p:sp>
        <p:nvSpPr>
          <p:cNvPr id="1023" name="Google Shape;1023;p54"/>
          <p:cNvSpPr/>
          <p:nvPr/>
        </p:nvSpPr>
        <p:spPr>
          <a:xfrm>
            <a:off x="3687778" y="1978794"/>
            <a:ext cx="1097655" cy="483881"/>
          </a:xfrm>
          <a:prstGeom prst="ellipse">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1024" name="Google Shape;1024;p54"/>
          <p:cNvSpPr/>
          <p:nvPr/>
        </p:nvSpPr>
        <p:spPr>
          <a:xfrm>
            <a:off x="4080378" y="5145024"/>
            <a:ext cx="993720" cy="599131"/>
          </a:xfrm>
          <a:prstGeom prst="ellipse">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1025" name="Google Shape;1025;p54"/>
          <p:cNvSpPr/>
          <p:nvPr/>
        </p:nvSpPr>
        <p:spPr>
          <a:xfrm>
            <a:off x="4631879" y="5784281"/>
            <a:ext cx="1180099" cy="497595"/>
          </a:xfrm>
          <a:prstGeom prst="ellipse">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1026" name="Google Shape;1026;p54"/>
          <p:cNvSpPr/>
          <p:nvPr/>
        </p:nvSpPr>
        <p:spPr>
          <a:xfrm>
            <a:off x="6862664" y="5853844"/>
            <a:ext cx="1007624" cy="497430"/>
          </a:xfrm>
          <a:prstGeom prst="ellipse">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1027" name="Google Shape;1027;p54"/>
          <p:cNvSpPr/>
          <p:nvPr/>
        </p:nvSpPr>
        <p:spPr>
          <a:xfrm>
            <a:off x="5139000" y="3358058"/>
            <a:ext cx="957000" cy="831233"/>
          </a:xfrm>
          <a:prstGeom prst="ellipse">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sp>
        <p:nvSpPr>
          <p:cNvPr id="3" name="TextBox 2">
            <a:extLst>
              <a:ext uri="{FF2B5EF4-FFF2-40B4-BE49-F238E27FC236}">
                <a16:creationId xmlns:a16="http://schemas.microsoft.com/office/drawing/2014/main" id="{3FB9DB69-3300-DE49-9D10-275432B2906B}"/>
              </a:ext>
            </a:extLst>
          </p:cNvPr>
          <p:cNvSpPr txBox="1"/>
          <p:nvPr/>
        </p:nvSpPr>
        <p:spPr>
          <a:xfrm>
            <a:off x="5242561" y="3620530"/>
            <a:ext cx="707136" cy="215444"/>
          </a:xfrm>
          <a:prstGeom prst="rect">
            <a:avLst/>
          </a:prstGeom>
          <a:solidFill>
            <a:schemeClr val="bg1"/>
          </a:solidFill>
        </p:spPr>
        <p:txBody>
          <a:bodyPr wrap="square" rtlCol="0">
            <a:spAutoFit/>
          </a:bodyPr>
          <a:lstStyle/>
          <a:p>
            <a:r>
              <a:rPr lang="fr-FR" sz="800" noProof="0" dirty="0">
                <a:latin typeface="Arial"/>
                <a:ea typeface="Arial"/>
                <a:cs typeface="Arial"/>
                <a:sym typeface="Arial"/>
              </a:rPr>
              <a:t>POMPE A </a:t>
            </a:r>
            <a:endParaRPr lang="fr-FR" sz="800" dirty="0"/>
          </a:p>
        </p:txBody>
      </p:sp>
      <p:sp>
        <p:nvSpPr>
          <p:cNvPr id="4" name="TextBox 3">
            <a:extLst>
              <a:ext uri="{FF2B5EF4-FFF2-40B4-BE49-F238E27FC236}">
                <a16:creationId xmlns:a16="http://schemas.microsoft.com/office/drawing/2014/main" id="{BB974961-AA1C-2485-3448-12A12FC07BEB}"/>
              </a:ext>
            </a:extLst>
          </p:cNvPr>
          <p:cNvSpPr txBox="1"/>
          <p:nvPr/>
        </p:nvSpPr>
        <p:spPr>
          <a:xfrm>
            <a:off x="3906642" y="2065553"/>
            <a:ext cx="707135" cy="215444"/>
          </a:xfrm>
          <a:prstGeom prst="rect">
            <a:avLst/>
          </a:prstGeom>
          <a:solidFill>
            <a:schemeClr val="bg1"/>
          </a:solidFill>
        </p:spPr>
        <p:txBody>
          <a:bodyPr wrap="square" rtlCol="0">
            <a:spAutoFit/>
          </a:bodyPr>
          <a:lstStyle/>
          <a:p>
            <a:r>
              <a:rPr lang="fr-FR" sz="800" noProof="0" dirty="0">
                <a:latin typeface="Arial"/>
                <a:ea typeface="Arial"/>
                <a:cs typeface="Arial"/>
                <a:sym typeface="Arial"/>
              </a:rPr>
              <a:t>POMPE B </a:t>
            </a:r>
            <a:endParaRPr lang="fr-FR" sz="800" dirty="0"/>
          </a:p>
        </p:txBody>
      </p:sp>
      <p:sp>
        <p:nvSpPr>
          <p:cNvPr id="5" name="TextBox 4">
            <a:extLst>
              <a:ext uri="{FF2B5EF4-FFF2-40B4-BE49-F238E27FC236}">
                <a16:creationId xmlns:a16="http://schemas.microsoft.com/office/drawing/2014/main" id="{90D75DC7-BD97-D8CA-40C9-74838C565AC3}"/>
              </a:ext>
            </a:extLst>
          </p:cNvPr>
          <p:cNvSpPr txBox="1"/>
          <p:nvPr/>
        </p:nvSpPr>
        <p:spPr>
          <a:xfrm>
            <a:off x="4785433" y="5911808"/>
            <a:ext cx="707135" cy="215444"/>
          </a:xfrm>
          <a:prstGeom prst="rect">
            <a:avLst/>
          </a:prstGeom>
          <a:solidFill>
            <a:schemeClr val="bg1"/>
          </a:solidFill>
        </p:spPr>
        <p:txBody>
          <a:bodyPr wrap="square" rtlCol="0">
            <a:spAutoFit/>
          </a:bodyPr>
          <a:lstStyle/>
          <a:p>
            <a:r>
              <a:rPr lang="fr-FR" sz="800" noProof="0" dirty="0">
                <a:latin typeface="Arial"/>
                <a:ea typeface="Arial"/>
                <a:cs typeface="Arial"/>
                <a:sym typeface="Arial"/>
              </a:rPr>
              <a:t>POMPE C </a:t>
            </a:r>
            <a:endParaRPr lang="fr-FR" sz="800" dirty="0"/>
          </a:p>
        </p:txBody>
      </p:sp>
      <p:sp>
        <p:nvSpPr>
          <p:cNvPr id="6" name="TextBox 5">
            <a:extLst>
              <a:ext uri="{FF2B5EF4-FFF2-40B4-BE49-F238E27FC236}">
                <a16:creationId xmlns:a16="http://schemas.microsoft.com/office/drawing/2014/main" id="{5FCAA27C-DD3E-B84F-8BB1-7474B50230B0}"/>
              </a:ext>
            </a:extLst>
          </p:cNvPr>
          <p:cNvSpPr txBox="1"/>
          <p:nvPr/>
        </p:nvSpPr>
        <p:spPr>
          <a:xfrm>
            <a:off x="4319125" y="5376080"/>
            <a:ext cx="657159" cy="215444"/>
          </a:xfrm>
          <a:prstGeom prst="rect">
            <a:avLst/>
          </a:prstGeom>
          <a:solidFill>
            <a:schemeClr val="bg1"/>
          </a:solidFill>
        </p:spPr>
        <p:txBody>
          <a:bodyPr wrap="square" rtlCol="0">
            <a:spAutoFit/>
          </a:bodyPr>
          <a:lstStyle/>
          <a:p>
            <a:r>
              <a:rPr lang="fr-FR" sz="800" noProof="0" dirty="0">
                <a:latin typeface="Arial"/>
                <a:ea typeface="Arial"/>
                <a:cs typeface="Arial"/>
                <a:sym typeface="Arial"/>
              </a:rPr>
              <a:t>POMPE </a:t>
            </a:r>
            <a:endParaRPr lang="fr-FR" sz="800" dirty="0"/>
          </a:p>
        </p:txBody>
      </p:sp>
      <p:sp>
        <p:nvSpPr>
          <p:cNvPr id="7" name="TextBox 6">
            <a:extLst>
              <a:ext uri="{FF2B5EF4-FFF2-40B4-BE49-F238E27FC236}">
                <a16:creationId xmlns:a16="http://schemas.microsoft.com/office/drawing/2014/main" id="{94CAB5BB-20A5-E3A0-80A0-EEC0E8368594}"/>
              </a:ext>
            </a:extLst>
          </p:cNvPr>
          <p:cNvSpPr txBox="1"/>
          <p:nvPr/>
        </p:nvSpPr>
        <p:spPr>
          <a:xfrm>
            <a:off x="7213129" y="5984901"/>
            <a:ext cx="565367" cy="215444"/>
          </a:xfrm>
          <a:prstGeom prst="rect">
            <a:avLst/>
          </a:prstGeom>
          <a:solidFill>
            <a:schemeClr val="bg1"/>
          </a:solidFill>
        </p:spPr>
        <p:txBody>
          <a:bodyPr wrap="square" rtlCol="0">
            <a:spAutoFit/>
          </a:bodyPr>
          <a:lstStyle/>
          <a:p>
            <a:r>
              <a:rPr lang="fr-FR" sz="800" noProof="0" dirty="0">
                <a:latin typeface="Arial"/>
                <a:ea typeface="Arial"/>
                <a:cs typeface="Arial"/>
                <a:sym typeface="Arial"/>
              </a:rPr>
              <a:t>POMPE </a:t>
            </a:r>
            <a:endParaRPr lang="fr-FR" sz="8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32"/>
        <p:cNvGrpSpPr/>
        <p:nvPr/>
      </p:nvGrpSpPr>
      <p:grpSpPr>
        <a:xfrm>
          <a:off x="0" y="0"/>
          <a:ext cx="0" cy="0"/>
          <a:chOff x="0" y="0"/>
          <a:chExt cx="0" cy="0"/>
        </a:xfrm>
      </p:grpSpPr>
      <p:sp>
        <p:nvSpPr>
          <p:cNvPr id="1033" name="Google Shape;1033;p5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Aspects de l'interprétation des données </a:t>
            </a:r>
            <a:br>
              <a:rPr lang="fr-FR" dirty="0">
                <a:latin typeface="Franklin Gothic Medium" panose="020B0603020102020204" pitchFamily="34" charset="0"/>
              </a:rPr>
            </a:br>
            <a:r>
              <a:rPr lang="fr-FR" dirty="0">
                <a:latin typeface="Franklin Gothic Medium" panose="020B0603020102020204" pitchFamily="34" charset="0"/>
              </a:rPr>
              <a:t>de surveillance </a:t>
            </a:r>
            <a:endParaRPr dirty="0">
              <a:latin typeface="Franklin Gothic Medium" panose="020B0603020102020204" pitchFamily="34" charset="0"/>
            </a:endParaRPr>
          </a:p>
        </p:txBody>
      </p:sp>
      <p:sp>
        <p:nvSpPr>
          <p:cNvPr id="1034" name="Google Shape;1034;p5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lt2"/>
              </a:buClr>
              <a:buSzPts val="2800"/>
              <a:buFont typeface="Libre Franklin Medium"/>
              <a:buAutoNum type="arabicPeriod"/>
            </a:pPr>
            <a:r>
              <a:rPr lang="fr-FR">
                <a:solidFill>
                  <a:schemeClr val="lt2"/>
                </a:solidFill>
              </a:rPr>
              <a:t>Expliquer les mesures et les résultats épidémiologiques et statistiques dans un langage simple.</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Comparer les données observées aux seuils établis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Comparer les données observées aux valeurs attendues</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Tenir compte de la qualité des données </a:t>
            </a:r>
            <a:endParaRPr/>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a:solidFill>
                  <a:schemeClr val="lt2"/>
                </a:solidFill>
              </a:rPr>
              <a:t>Examiner les explications possibles d'une augmentation apparente du nombre de cas</a:t>
            </a:r>
            <a:endParaRP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b="1"/>
              <a:t>Tirer des conclusions sur l'apparition d'une maladie à partir de données sommaires</a:t>
            </a:r>
            <a:endParaRPr/>
          </a:p>
          <a:p>
            <a:pPr marL="228600" lvl="0" indent="-50800" algn="l" rtl="0">
              <a:lnSpc>
                <a:spcPct val="100000"/>
              </a:lnSpc>
              <a:spcBef>
                <a:spcPts val="1000"/>
              </a:spcBef>
              <a:spcAft>
                <a:spcPts val="0"/>
              </a:spcAft>
              <a:buClr>
                <a:schemeClr val="dk1"/>
              </a:buClr>
              <a:buSzPts val="2800"/>
              <a:buNone/>
            </a:pP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39"/>
        <p:cNvGrpSpPr/>
        <p:nvPr/>
      </p:nvGrpSpPr>
      <p:grpSpPr>
        <a:xfrm>
          <a:off x="0" y="0"/>
          <a:ext cx="0" cy="0"/>
          <a:chOff x="0" y="0"/>
          <a:chExt cx="0" cy="0"/>
        </a:xfrm>
      </p:grpSpPr>
      <p:graphicFrame>
        <p:nvGraphicFramePr>
          <p:cNvPr id="1040" name="Google Shape;1040;p56"/>
          <p:cNvGraphicFramePr/>
          <p:nvPr>
            <p:extLst>
              <p:ext uri="{D42A27DB-BD31-4B8C-83A1-F6EECF244321}">
                <p14:modId xmlns:p14="http://schemas.microsoft.com/office/powerpoint/2010/main" val="799286907"/>
              </p:ext>
            </p:extLst>
          </p:nvPr>
        </p:nvGraphicFramePr>
        <p:xfrm>
          <a:off x="2241141" y="2760090"/>
          <a:ext cx="7746300" cy="3108980"/>
        </p:xfrm>
        <a:graphic>
          <a:graphicData uri="http://schemas.openxmlformats.org/drawingml/2006/table">
            <a:tbl>
              <a:tblPr firstRow="1" bandRow="1">
                <a:noFill/>
                <a:tableStyleId>{D3EC5609-2757-4EBA-A3A9-D8E8E31DC96C}</a:tableStyleId>
              </a:tblPr>
              <a:tblGrid>
                <a:gridCol w="2507375">
                  <a:extLst>
                    <a:ext uri="{9D8B030D-6E8A-4147-A177-3AD203B41FA5}">
                      <a16:colId xmlns:a16="http://schemas.microsoft.com/office/drawing/2014/main" val="20000"/>
                    </a:ext>
                  </a:extLst>
                </a:gridCol>
                <a:gridCol w="2656825">
                  <a:extLst>
                    <a:ext uri="{9D8B030D-6E8A-4147-A177-3AD203B41FA5}">
                      <a16:colId xmlns:a16="http://schemas.microsoft.com/office/drawing/2014/main" val="20001"/>
                    </a:ext>
                  </a:extLst>
                </a:gridCol>
                <a:gridCol w="2582100">
                  <a:extLst>
                    <a:ext uri="{9D8B030D-6E8A-4147-A177-3AD203B41FA5}">
                      <a16:colId xmlns:a16="http://schemas.microsoft.com/office/drawing/2014/main" val="20002"/>
                    </a:ext>
                  </a:extLst>
                </a:gridCol>
              </a:tblGrid>
              <a:tr h="676925">
                <a:tc>
                  <a:txBody>
                    <a:bodyPr/>
                    <a:lstStyle/>
                    <a:p>
                      <a:pPr marL="0" marR="0" lvl="0" indent="0" algn="ctr" rtl="0">
                        <a:spcBef>
                          <a:spcPts val="0"/>
                        </a:spcBef>
                        <a:spcAft>
                          <a:spcPts val="0"/>
                        </a:spcAft>
                        <a:buNone/>
                      </a:pPr>
                      <a:r>
                        <a:rPr lang="fr-FR" sz="2400" u="none" strike="noStrike" cap="none">
                          <a:solidFill>
                            <a:schemeClr val="dk1"/>
                          </a:solidFill>
                          <a:latin typeface="Arial"/>
                          <a:ea typeface="Arial"/>
                          <a:cs typeface="Arial"/>
                          <a:sym typeface="Arial"/>
                        </a:rPr>
                        <a:t>Observation</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u="none" strike="noStrike" cap="none" dirty="0">
                          <a:solidFill>
                            <a:schemeClr val="dk1"/>
                          </a:solidFill>
                          <a:latin typeface="Arial"/>
                          <a:ea typeface="Arial"/>
                          <a:cs typeface="Arial"/>
                          <a:sym typeface="Arial"/>
                        </a:rPr>
                        <a:t>Raisonnement/ Jugement</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u="none" strike="noStrike" cap="none">
                          <a:solidFill>
                            <a:schemeClr val="dk1"/>
                          </a:solidFill>
                          <a:latin typeface="Arial"/>
                          <a:ea typeface="Arial"/>
                          <a:cs typeface="Arial"/>
                          <a:sym typeface="Arial"/>
                        </a:rPr>
                        <a:t>Inférence</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1795400">
                <a:tc>
                  <a:txBody>
                    <a:bodyPr/>
                    <a:lstStyle/>
                    <a:p>
                      <a:pPr marL="0" marR="0" lvl="0" indent="0" algn="l" rtl="0">
                        <a:spcBef>
                          <a:spcPts val="0"/>
                        </a:spcBef>
                        <a:spcAft>
                          <a:spcPts val="0"/>
                        </a:spcAft>
                        <a:buNone/>
                      </a:pPr>
                      <a:r>
                        <a:rPr lang="fr-FR" sz="2400" u="none" strike="noStrike" cap="none">
                          <a:solidFill>
                            <a:schemeClr val="dk1"/>
                          </a:solidFill>
                          <a:latin typeface="Arial"/>
                          <a:ea typeface="Arial"/>
                          <a:cs typeface="Arial"/>
                          <a:sym typeface="Arial"/>
                        </a:rPr>
                        <a:t>Forte augmentation du nombre de cas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l" rtl="0">
                        <a:spcBef>
                          <a:spcPts val="0"/>
                        </a:spcBef>
                        <a:spcAft>
                          <a:spcPts val="0"/>
                        </a:spcAft>
                        <a:buClr>
                          <a:schemeClr val="dk1"/>
                        </a:buClr>
                        <a:buSzPts val="2400"/>
                        <a:buFont typeface="Arial"/>
                        <a:buNone/>
                      </a:pPr>
                      <a:r>
                        <a:rPr lang="fr-FR" sz="2400" u="none" strike="noStrike" cap="none">
                          <a:solidFill>
                            <a:schemeClr val="dk1"/>
                          </a:solidFill>
                          <a:latin typeface="Arial"/>
                          <a:ea typeface="Arial"/>
                          <a:cs typeface="Arial"/>
                          <a:sym typeface="Arial"/>
                        </a:rPr>
                        <a:t>Pas de changement dans les pratiques de déclaration, pas de caractère saisonnier</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2400" u="none" strike="noStrike" cap="none" dirty="0">
                          <a:solidFill>
                            <a:schemeClr val="dk1"/>
                          </a:solidFill>
                          <a:latin typeface="Arial"/>
                          <a:ea typeface="Arial"/>
                          <a:cs typeface="Arial"/>
                          <a:sym typeface="Arial"/>
                        </a:rPr>
                        <a:t>Foyer possible, nécessitant une enquête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1"/>
                  </a:ext>
                </a:extLst>
              </a:tr>
            </a:tbl>
          </a:graphicData>
        </a:graphic>
      </p:graphicFrame>
      <p:sp>
        <p:nvSpPr>
          <p:cNvPr id="1041" name="Google Shape;1041;p56"/>
          <p:cNvSpPr/>
          <p:nvPr/>
        </p:nvSpPr>
        <p:spPr>
          <a:xfrm>
            <a:off x="7435516" y="2566164"/>
            <a:ext cx="2646948" cy="343394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42" name="Google Shape;1042;p56"/>
          <p:cNvSpPr/>
          <p:nvPr/>
        </p:nvSpPr>
        <p:spPr>
          <a:xfrm>
            <a:off x="4756484" y="2629945"/>
            <a:ext cx="2679032" cy="330638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43" name="Google Shape;1043;p5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Une conclusion obtenue sur la base de preuves et d'un raisonnement/d'un jugement :</a:t>
            </a:r>
            <a:endParaRPr dirty="0">
              <a:solidFill>
                <a:srgbClr val="FF0000"/>
              </a:solidFill>
            </a:endParaRPr>
          </a:p>
          <a:p>
            <a:pPr marL="0" lvl="0" indent="0" algn="l" rtl="0">
              <a:lnSpc>
                <a:spcPct val="100000"/>
              </a:lnSpc>
              <a:spcBef>
                <a:spcPts val="1000"/>
              </a:spcBef>
              <a:spcAft>
                <a:spcPts val="0"/>
              </a:spcAft>
              <a:buClr>
                <a:schemeClr val="dk1"/>
              </a:buClr>
              <a:buSzPts val="2800"/>
              <a:buNone/>
            </a:pPr>
            <a:endParaRPr dirty="0">
              <a:highlight>
                <a:srgbClr val="FFFF00"/>
              </a:highlight>
            </a:endParaRPr>
          </a:p>
        </p:txBody>
      </p:sp>
      <p:sp>
        <p:nvSpPr>
          <p:cNvPr id="1044" name="Google Shape;1044;p5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Inférence</a:t>
            </a:r>
            <a:endParaRP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1"/>
                                          </p:stCondLst>
                                        </p:cTn>
                                        <p:tgtEl>
                                          <p:spTgt spid="104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1"/>
                                          </p:stCondLst>
                                        </p:cTn>
                                        <p:tgtEl>
                                          <p:spTgt spid="10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50"/>
        <p:cNvGrpSpPr/>
        <p:nvPr/>
      </p:nvGrpSpPr>
      <p:grpSpPr>
        <a:xfrm>
          <a:off x="0" y="0"/>
          <a:ext cx="0" cy="0"/>
          <a:chOff x="0" y="0"/>
          <a:chExt cx="0" cy="0"/>
        </a:xfrm>
      </p:grpSpPr>
      <p:sp>
        <p:nvSpPr>
          <p:cNvPr id="1051" name="Google Shape;1051;p57"/>
          <p:cNvSpPr txBox="1"/>
          <p:nvPr/>
        </p:nvSpPr>
        <p:spPr>
          <a:xfrm>
            <a:off x="838200" y="0"/>
            <a:ext cx="9752215" cy="125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Exercice de groupe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Diarrhée sévère dans le district X (1/9)</a:t>
            </a:r>
            <a:endParaRPr dirty="0">
              <a:latin typeface="Franklin Gothic Medium" panose="020B0603020102020204"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56"/>
        <p:cNvGrpSpPr/>
        <p:nvPr/>
      </p:nvGrpSpPr>
      <p:grpSpPr>
        <a:xfrm>
          <a:off x="0" y="0"/>
          <a:ext cx="0" cy="0"/>
          <a:chOff x="0" y="0"/>
          <a:chExt cx="0" cy="0"/>
        </a:xfrm>
      </p:grpSpPr>
      <p:sp>
        <p:nvSpPr>
          <p:cNvPr id="1057" name="Google Shape;1057;p58"/>
          <p:cNvSpPr txBox="1">
            <a:spLocks noGrp="1"/>
          </p:cNvSpPr>
          <p:nvPr>
            <p:ph type="title"/>
          </p:nvPr>
        </p:nvSpPr>
        <p:spPr>
          <a:xfrm>
            <a:off x="838200" y="0"/>
            <a:ext cx="10033375"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de groupe : </a:t>
            </a:r>
            <a:br>
              <a:rPr lang="fr-FR" dirty="0">
                <a:latin typeface="Franklin Gothic Medium" panose="020B0603020102020204" pitchFamily="34" charset="0"/>
              </a:rPr>
            </a:br>
            <a:r>
              <a:rPr lang="fr-FR" dirty="0">
                <a:latin typeface="Franklin Gothic Medium" panose="020B0603020102020204" pitchFamily="34" charset="0"/>
              </a:rPr>
              <a:t>Diarrhée sévère dans le district X (2/9)</a:t>
            </a:r>
            <a:endParaRPr dirty="0">
              <a:latin typeface="Franklin Gothic Medium" panose="020B0603020102020204" pitchFamily="34" charset="0"/>
            </a:endParaRPr>
          </a:p>
        </p:txBody>
      </p:sp>
      <p:sp>
        <p:nvSpPr>
          <p:cNvPr id="1058" name="Google Shape;1058;p58"/>
          <p:cNvSpPr txBox="1"/>
          <p:nvPr/>
        </p:nvSpPr>
        <p:spPr>
          <a:xfrm>
            <a:off x="5086653" y="6129983"/>
            <a:ext cx="2950442"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rgbClr val="000000"/>
                </a:solidFill>
                <a:latin typeface="Arial"/>
                <a:ea typeface="Arial"/>
                <a:cs typeface="Arial"/>
                <a:sym typeface="Arial"/>
              </a:rPr>
              <a:t>Semaine des rapports</a:t>
            </a:r>
            <a:endParaRPr dirty="0"/>
          </a:p>
        </p:txBody>
      </p:sp>
      <p:sp>
        <p:nvSpPr>
          <p:cNvPr id="1059" name="Google Shape;1059;p58"/>
          <p:cNvSpPr txBox="1"/>
          <p:nvPr/>
        </p:nvSpPr>
        <p:spPr>
          <a:xfrm rot="-5400000">
            <a:off x="1198772" y="3622053"/>
            <a:ext cx="2178802"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rgbClr val="000000"/>
                </a:solidFill>
                <a:latin typeface="Arial"/>
                <a:ea typeface="Arial"/>
                <a:cs typeface="Arial"/>
                <a:sym typeface="Arial"/>
              </a:rPr>
              <a:t>Nombre de cas</a:t>
            </a:r>
            <a:endParaRPr dirty="0"/>
          </a:p>
        </p:txBody>
      </p:sp>
      <p:graphicFrame>
        <p:nvGraphicFramePr>
          <p:cNvPr id="1060" name="Google Shape;1060;p58"/>
          <p:cNvGraphicFramePr/>
          <p:nvPr/>
        </p:nvGraphicFramePr>
        <p:xfrm>
          <a:off x="2493131" y="2181255"/>
          <a:ext cx="7205738" cy="4074352"/>
        </p:xfrm>
        <a:graphic>
          <a:graphicData uri="http://schemas.openxmlformats.org/drawingml/2006/chart">
            <c:chart xmlns:c="http://schemas.openxmlformats.org/drawingml/2006/chart" xmlns:r="http://schemas.openxmlformats.org/officeDocument/2006/relationships" r:id="rId3"/>
          </a:graphicData>
        </a:graphic>
      </p:graphicFrame>
      <p:sp>
        <p:nvSpPr>
          <p:cNvPr id="1061" name="Google Shape;1061;p58"/>
          <p:cNvSpPr txBox="1"/>
          <p:nvPr/>
        </p:nvSpPr>
        <p:spPr>
          <a:xfrm>
            <a:off x="5510536" y="3622053"/>
            <a:ext cx="1143378"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0065A4"/>
                </a:solidFill>
                <a:latin typeface="Arial"/>
                <a:ea typeface="Arial"/>
                <a:cs typeface="Arial"/>
                <a:sym typeface="Arial"/>
              </a:rPr>
              <a:t>2017</a:t>
            </a:r>
            <a:endParaRPr/>
          </a:p>
        </p:txBody>
      </p:sp>
      <p:sp>
        <p:nvSpPr>
          <p:cNvPr id="1062" name="Google Shape;1062;p58"/>
          <p:cNvSpPr txBox="1"/>
          <p:nvPr/>
        </p:nvSpPr>
        <p:spPr>
          <a:xfrm>
            <a:off x="3483980" y="1631495"/>
            <a:ext cx="5717894" cy="36876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000"/>
              <a:buFont typeface="Noto Sans Symbols"/>
              <a:buNone/>
            </a:pPr>
            <a:r>
              <a:rPr lang="fr-FR" sz="2000" b="1">
                <a:solidFill>
                  <a:schemeClr val="dk1"/>
                </a:solidFill>
                <a:latin typeface="Arial"/>
                <a:ea typeface="Arial"/>
                <a:cs typeface="Arial"/>
                <a:sym typeface="Arial"/>
              </a:rPr>
              <a:t>Cas de diarrhée sévère, semaines 1 à 15, 2014-2017, district X</a:t>
            </a:r>
            <a:endParaRPr/>
          </a:p>
          <a:p>
            <a:pPr marL="287338" marR="0" lvl="0" indent="-160338" algn="l" rtl="0">
              <a:spcBef>
                <a:spcPts val="400"/>
              </a:spcBef>
              <a:spcAft>
                <a:spcPts val="0"/>
              </a:spcAft>
              <a:buClr>
                <a:srgbClr val="C00000"/>
              </a:buClr>
              <a:buSzPts val="2000"/>
              <a:buFont typeface="Noto Sans Symbols"/>
              <a:buNone/>
            </a:pPr>
            <a:endParaRPr sz="2000" b="1">
              <a:solidFill>
                <a:schemeClr val="dk1"/>
              </a:solidFill>
              <a:latin typeface="Arial"/>
              <a:ea typeface="Arial"/>
              <a:cs typeface="Arial"/>
              <a:sym typeface="Arial"/>
            </a:endParaRPr>
          </a:p>
        </p:txBody>
      </p:sp>
      <p:pic>
        <p:nvPicPr>
          <p:cNvPr id="1063" name="Google Shape;1063;p58" descr="Activity Icon"/>
          <p:cNvPicPr preferRelativeResize="0"/>
          <p:nvPr/>
        </p:nvPicPr>
        <p:blipFill rotWithShape="1">
          <a:blip r:embed="rId4">
            <a:alphaModFix/>
          </a:blip>
          <a:srcRect/>
          <a:stretch/>
        </p:blipFill>
        <p:spPr>
          <a:xfrm>
            <a:off x="10871575" y="146157"/>
            <a:ext cx="939679" cy="939679"/>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68"/>
        <p:cNvGrpSpPr/>
        <p:nvPr/>
      </p:nvGrpSpPr>
      <p:grpSpPr>
        <a:xfrm>
          <a:off x="0" y="0"/>
          <a:ext cx="0" cy="0"/>
          <a:chOff x="0" y="0"/>
          <a:chExt cx="0" cy="0"/>
        </a:xfrm>
      </p:grpSpPr>
      <p:sp>
        <p:nvSpPr>
          <p:cNvPr id="1069" name="Google Shape;1069;p5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de groupe :</a:t>
            </a:r>
            <a:br>
              <a:rPr lang="fr-FR" dirty="0">
                <a:latin typeface="Franklin Gothic Medium" panose="020B0603020102020204" pitchFamily="34" charset="0"/>
              </a:rPr>
            </a:br>
            <a:r>
              <a:rPr lang="fr-FR" dirty="0">
                <a:latin typeface="Franklin Gothic Medium" panose="020B0603020102020204" pitchFamily="34" charset="0"/>
              </a:rPr>
              <a:t>Diarrhée sévère dans le district X (3/9)</a:t>
            </a:r>
            <a:endParaRPr dirty="0">
              <a:latin typeface="Franklin Gothic Medium" panose="020B0603020102020204" pitchFamily="34" charset="0"/>
            </a:endParaRPr>
          </a:p>
        </p:txBody>
      </p:sp>
      <p:sp>
        <p:nvSpPr>
          <p:cNvPr id="1070" name="Google Shape;1070;p59"/>
          <p:cNvSpPr txBox="1"/>
          <p:nvPr/>
        </p:nvSpPr>
        <p:spPr>
          <a:xfrm>
            <a:off x="5206750" y="6114102"/>
            <a:ext cx="3103059"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chemeClr val="dk1"/>
                </a:solidFill>
                <a:latin typeface="Arial"/>
                <a:ea typeface="Arial"/>
                <a:cs typeface="Arial"/>
                <a:sym typeface="Arial"/>
              </a:rPr>
              <a:t>Semaine des rapports</a:t>
            </a:r>
            <a:endParaRPr dirty="0"/>
          </a:p>
        </p:txBody>
      </p:sp>
      <p:sp>
        <p:nvSpPr>
          <p:cNvPr id="1071" name="Google Shape;1071;p59"/>
          <p:cNvSpPr txBox="1"/>
          <p:nvPr/>
        </p:nvSpPr>
        <p:spPr>
          <a:xfrm rot="-5400000">
            <a:off x="885005" y="3538987"/>
            <a:ext cx="2178802"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a:solidFill>
                  <a:schemeClr val="dk1"/>
                </a:solidFill>
                <a:latin typeface="Arial"/>
                <a:ea typeface="Arial"/>
                <a:cs typeface="Arial"/>
                <a:sym typeface="Arial"/>
              </a:rPr>
              <a:t>Nombre de cas</a:t>
            </a:r>
            <a:endParaRPr/>
          </a:p>
        </p:txBody>
      </p:sp>
      <p:graphicFrame>
        <p:nvGraphicFramePr>
          <p:cNvPr id="1072" name="Google Shape;1072;p59"/>
          <p:cNvGraphicFramePr/>
          <p:nvPr/>
        </p:nvGraphicFramePr>
        <p:xfrm>
          <a:off x="2164956" y="2183319"/>
          <a:ext cx="77724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1073" name="Google Shape;1073;p59"/>
          <p:cNvSpPr txBox="1"/>
          <p:nvPr/>
        </p:nvSpPr>
        <p:spPr>
          <a:xfrm>
            <a:off x="9241459" y="2852927"/>
            <a:ext cx="1143378"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C00000"/>
                </a:solidFill>
                <a:latin typeface="Arial"/>
                <a:ea typeface="Arial"/>
                <a:cs typeface="Arial"/>
                <a:sym typeface="Arial"/>
              </a:rPr>
              <a:t>2015</a:t>
            </a:r>
            <a:endParaRPr/>
          </a:p>
        </p:txBody>
      </p:sp>
      <p:sp>
        <p:nvSpPr>
          <p:cNvPr id="1074" name="Google Shape;1074;p59"/>
          <p:cNvSpPr txBox="1"/>
          <p:nvPr/>
        </p:nvSpPr>
        <p:spPr>
          <a:xfrm>
            <a:off x="9599210" y="3538987"/>
            <a:ext cx="1143378"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00953A"/>
                </a:solidFill>
                <a:latin typeface="Arial"/>
                <a:ea typeface="Arial"/>
                <a:cs typeface="Arial"/>
                <a:sym typeface="Arial"/>
              </a:rPr>
              <a:t>2014</a:t>
            </a:r>
            <a:endParaRPr/>
          </a:p>
        </p:txBody>
      </p:sp>
      <p:sp>
        <p:nvSpPr>
          <p:cNvPr id="1075" name="Google Shape;1075;p59"/>
          <p:cNvSpPr txBox="1"/>
          <p:nvPr/>
        </p:nvSpPr>
        <p:spPr>
          <a:xfrm>
            <a:off x="9241459" y="4040664"/>
            <a:ext cx="1143378"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chemeClr val="dk1"/>
                </a:solidFill>
                <a:latin typeface="Arial"/>
                <a:ea typeface="Arial"/>
                <a:cs typeface="Arial"/>
                <a:sym typeface="Arial"/>
              </a:rPr>
              <a:t>2016</a:t>
            </a:r>
            <a:endParaRPr/>
          </a:p>
        </p:txBody>
      </p:sp>
      <p:sp>
        <p:nvSpPr>
          <p:cNvPr id="1076" name="Google Shape;1076;p59"/>
          <p:cNvSpPr txBox="1"/>
          <p:nvPr/>
        </p:nvSpPr>
        <p:spPr>
          <a:xfrm>
            <a:off x="5479467" y="3522945"/>
            <a:ext cx="1143378"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0065A4"/>
                </a:solidFill>
                <a:latin typeface="Arial"/>
                <a:ea typeface="Arial"/>
                <a:cs typeface="Arial"/>
                <a:sym typeface="Arial"/>
              </a:rPr>
              <a:t>2017</a:t>
            </a:r>
            <a:endParaRPr/>
          </a:p>
        </p:txBody>
      </p:sp>
      <p:sp>
        <p:nvSpPr>
          <p:cNvPr id="1077" name="Google Shape;1077;p59"/>
          <p:cNvSpPr txBox="1"/>
          <p:nvPr/>
        </p:nvSpPr>
        <p:spPr>
          <a:xfrm>
            <a:off x="3483980" y="1631495"/>
            <a:ext cx="5717894" cy="36876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000"/>
              <a:buFont typeface="Noto Sans Symbols"/>
              <a:buNone/>
            </a:pPr>
            <a:r>
              <a:rPr lang="fr-FR" sz="2000" b="1">
                <a:solidFill>
                  <a:schemeClr val="dk1"/>
                </a:solidFill>
                <a:latin typeface="Arial"/>
                <a:ea typeface="Arial"/>
                <a:cs typeface="Arial"/>
                <a:sym typeface="Arial"/>
              </a:rPr>
              <a:t>Cas de diarrhée sévère, semaines 1 à 15, 2014-2017, district X</a:t>
            </a:r>
            <a:endParaRPr/>
          </a:p>
          <a:p>
            <a:pPr marL="287338" marR="0" lvl="0" indent="-160338" algn="l" rtl="0">
              <a:spcBef>
                <a:spcPts val="400"/>
              </a:spcBef>
              <a:spcAft>
                <a:spcPts val="0"/>
              </a:spcAft>
              <a:buClr>
                <a:srgbClr val="C00000"/>
              </a:buClr>
              <a:buSzPts val="2000"/>
              <a:buFont typeface="Noto Sans Symbols"/>
              <a:buNone/>
            </a:pPr>
            <a:endParaRPr sz="2000" b="1">
              <a:solidFill>
                <a:schemeClr val="dk1"/>
              </a:solidFill>
              <a:latin typeface="Arial"/>
              <a:ea typeface="Arial"/>
              <a:cs typeface="Arial"/>
              <a:sym typeface="Arial"/>
            </a:endParaRPr>
          </a:p>
        </p:txBody>
      </p:sp>
      <p:pic>
        <p:nvPicPr>
          <p:cNvPr id="1078" name="Google Shape;1078;p59" descr="Activity Icon"/>
          <p:cNvPicPr preferRelativeResize="0"/>
          <p:nvPr/>
        </p:nvPicPr>
        <p:blipFill rotWithShape="1">
          <a:blip r:embed="rId4">
            <a:alphaModFix/>
          </a:blip>
          <a:srcRect/>
          <a:stretch/>
        </p:blipFill>
        <p:spPr>
          <a:xfrm>
            <a:off x="10871575" y="146157"/>
            <a:ext cx="939679" cy="93967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Décrire et interpréter (2/2)</a:t>
            </a:r>
            <a:endParaRPr dirty="0">
              <a:latin typeface="Franklin Gothic Medium" panose="020B0603020102020204" pitchFamily="34" charset="0"/>
            </a:endParaRPr>
          </a:p>
        </p:txBody>
      </p:sp>
      <p:sp>
        <p:nvSpPr>
          <p:cNvPr id="399" name="Google Shape;399;p6"/>
          <p:cNvSpPr txBox="1"/>
          <p:nvPr/>
        </p:nvSpPr>
        <p:spPr>
          <a:xfrm>
            <a:off x="1453591" y="6326347"/>
            <a:ext cx="372640"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endParaRPr sz="1600" cap="none">
              <a:solidFill>
                <a:srgbClr val="000000"/>
              </a:solidFill>
              <a:latin typeface="Arial"/>
              <a:ea typeface="Arial"/>
              <a:cs typeface="Arial"/>
              <a:sym typeface="Arial"/>
            </a:endParaRPr>
          </a:p>
        </p:txBody>
      </p:sp>
      <p:graphicFrame>
        <p:nvGraphicFramePr>
          <p:cNvPr id="400" name="Google Shape;400;p6"/>
          <p:cNvGraphicFramePr/>
          <p:nvPr/>
        </p:nvGraphicFramePr>
        <p:xfrm>
          <a:off x="1043464" y="1447698"/>
          <a:ext cx="9360792" cy="4129184"/>
        </p:xfrm>
        <a:graphic>
          <a:graphicData uri="http://schemas.openxmlformats.org/drawingml/2006/chart">
            <c:chart xmlns:c="http://schemas.openxmlformats.org/drawingml/2006/chart" xmlns:r="http://schemas.openxmlformats.org/officeDocument/2006/relationships" r:id="rId3"/>
          </a:graphicData>
        </a:graphic>
      </p:graphicFrame>
      <p:sp>
        <p:nvSpPr>
          <p:cNvPr id="401" name="Google Shape;401;p6"/>
          <p:cNvSpPr txBox="1"/>
          <p:nvPr/>
        </p:nvSpPr>
        <p:spPr>
          <a:xfrm>
            <a:off x="2043113" y="5477099"/>
            <a:ext cx="8361143" cy="65098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5808"/>
              </a:buClr>
              <a:buSzPts val="2800"/>
              <a:buFont typeface="Noto Sans Symbols"/>
              <a:buNone/>
            </a:pPr>
            <a:r>
              <a:rPr lang="fr-FR" sz="2800" dirty="0">
                <a:solidFill>
                  <a:schemeClr val="dk1"/>
                </a:solidFill>
                <a:latin typeface="Arial"/>
                <a:ea typeface="Arial"/>
                <a:cs typeface="Arial"/>
                <a:sym typeface="Arial"/>
              </a:rPr>
              <a:t>1. Décrire les données du graphique</a:t>
            </a:r>
            <a:endParaRPr dirty="0"/>
          </a:p>
          <a:p>
            <a:pPr marL="0" marR="0" lvl="0" indent="0" algn="l" rtl="0">
              <a:spcBef>
                <a:spcPts val="560"/>
              </a:spcBef>
              <a:spcAft>
                <a:spcPts val="0"/>
              </a:spcAft>
              <a:buClr>
                <a:srgbClr val="005808"/>
              </a:buClr>
              <a:buSzPts val="2800"/>
              <a:buFont typeface="Noto Sans Symbols"/>
              <a:buNone/>
            </a:pPr>
            <a:endParaRPr sz="2800" b="1" i="1" dirty="0">
              <a:solidFill>
                <a:schemeClr val="dk1"/>
              </a:solidFill>
              <a:latin typeface="Arial"/>
              <a:ea typeface="Arial"/>
              <a:cs typeface="Arial"/>
              <a:sym typeface="Arial"/>
            </a:endParaRPr>
          </a:p>
          <a:p>
            <a:pPr marL="287338" marR="0" lvl="0" indent="-109538" algn="l" rtl="0">
              <a:spcBef>
                <a:spcPts val="560"/>
              </a:spcBef>
              <a:spcAft>
                <a:spcPts val="0"/>
              </a:spcAft>
              <a:buClr>
                <a:srgbClr val="C00000"/>
              </a:buClr>
              <a:buSzPts val="2800"/>
              <a:buFont typeface="Noto Sans Symbols"/>
              <a:buNone/>
            </a:pPr>
            <a:endParaRPr sz="2800" dirty="0">
              <a:solidFill>
                <a:schemeClr val="dk1"/>
              </a:solidFill>
              <a:latin typeface="Arial"/>
              <a:ea typeface="Arial"/>
              <a:cs typeface="Arial"/>
              <a:sym typeface="Arial"/>
            </a:endParaRPr>
          </a:p>
        </p:txBody>
      </p:sp>
      <p:sp>
        <p:nvSpPr>
          <p:cNvPr id="402" name="Google Shape;402;p6"/>
          <p:cNvSpPr txBox="1"/>
          <p:nvPr/>
        </p:nvSpPr>
        <p:spPr>
          <a:xfrm>
            <a:off x="2043113" y="6020589"/>
            <a:ext cx="6638358" cy="650985"/>
          </a:xfrm>
          <a:prstGeom prst="rect">
            <a:avLst/>
          </a:prstGeom>
          <a:noFill/>
          <a:ln>
            <a:noFill/>
          </a:ln>
        </p:spPr>
        <p:txBody>
          <a:bodyPr spcFirstLastPara="1" wrap="square" lIns="91425" tIns="45700" rIns="91425" bIns="45700" anchor="t" anchorCtr="0">
            <a:noAutofit/>
          </a:bodyPr>
          <a:lstStyle/>
          <a:p>
            <a:pPr marL="0" marR="0" lvl="0" indent="0" algn="l" rtl="0">
              <a:spcBef>
                <a:spcPts val="560"/>
              </a:spcBef>
              <a:spcAft>
                <a:spcPts val="0"/>
              </a:spcAft>
              <a:buClr>
                <a:srgbClr val="005808"/>
              </a:buClr>
              <a:buSzPts val="2800"/>
              <a:buFont typeface="Noto Sans Symbols"/>
              <a:buNone/>
            </a:pPr>
            <a:r>
              <a:rPr lang="fr-FR" sz="2800" dirty="0">
                <a:solidFill>
                  <a:schemeClr val="dk1"/>
                </a:solidFill>
                <a:latin typeface="Arial"/>
                <a:ea typeface="Arial"/>
                <a:cs typeface="Arial"/>
                <a:sym typeface="Arial"/>
              </a:rPr>
              <a:t>2. Interpréter les données - Comment ?</a:t>
            </a:r>
            <a:endParaRPr sz="2800" b="1" i="1" dirty="0">
              <a:solidFill>
                <a:schemeClr val="dk1"/>
              </a:solidFill>
              <a:latin typeface="Arial"/>
              <a:ea typeface="Arial"/>
              <a:cs typeface="Arial"/>
              <a:sym typeface="Arial"/>
            </a:endParaRPr>
          </a:p>
          <a:p>
            <a:pPr marL="287338" marR="0" lvl="0" indent="-109538" algn="l" rtl="0">
              <a:spcBef>
                <a:spcPts val="560"/>
              </a:spcBef>
              <a:spcAft>
                <a:spcPts val="0"/>
              </a:spcAft>
              <a:buClr>
                <a:srgbClr val="C00000"/>
              </a:buClr>
              <a:buSzPts val="2800"/>
              <a:buFont typeface="Noto Sans Symbols"/>
              <a:buNone/>
            </a:pPr>
            <a:endParaRPr sz="2800" dirty="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01">
                                            <p:txEl>
                                              <p:pRg st="0" end="0"/>
                                            </p:txEl>
                                          </p:spTgt>
                                        </p:tgtEl>
                                        <p:attrNameLst>
                                          <p:attrName>style.visibility</p:attrName>
                                        </p:attrNameLst>
                                      </p:cBhvr>
                                      <p:to>
                                        <p:strVal val="visible"/>
                                      </p:to>
                                    </p:set>
                                  </p:childTnLst>
                                  <p:subTnLst>
                                    <p:set>
                                      <p:cBhvr override="childStyle">
                                        <p:cTn dur="1" fill="hold" display="0" masterRel="nextClick" afterEffect="1"/>
                                        <p:tgtEl>
                                          <p:spTgt spid="401">
                                            <p:txEl>
                                              <p:pRg st="0" end="0"/>
                                            </p:txEl>
                                          </p:spTgt>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83"/>
        <p:cNvGrpSpPr/>
        <p:nvPr/>
      </p:nvGrpSpPr>
      <p:grpSpPr>
        <a:xfrm>
          <a:off x="0" y="0"/>
          <a:ext cx="0" cy="0"/>
          <a:chOff x="0" y="0"/>
          <a:chExt cx="0" cy="0"/>
        </a:xfrm>
      </p:grpSpPr>
      <p:sp>
        <p:nvSpPr>
          <p:cNvPr id="1084" name="Google Shape;1084;p6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de groupe :</a:t>
            </a:r>
            <a:br>
              <a:rPr lang="fr-FR" dirty="0">
                <a:latin typeface="Franklin Gothic Medium" panose="020B0603020102020204" pitchFamily="34" charset="0"/>
              </a:rPr>
            </a:br>
            <a:r>
              <a:rPr lang="fr-FR" dirty="0">
                <a:latin typeface="Franklin Gothic Medium" panose="020B0603020102020204" pitchFamily="34" charset="0"/>
              </a:rPr>
              <a:t>Diarrhée sévère dans le district X (4/9)</a:t>
            </a:r>
            <a:endParaRPr dirty="0">
              <a:latin typeface="Franklin Gothic Medium" panose="020B0603020102020204" pitchFamily="34" charset="0"/>
            </a:endParaRPr>
          </a:p>
        </p:txBody>
      </p:sp>
      <p:graphicFrame>
        <p:nvGraphicFramePr>
          <p:cNvPr id="1085" name="Google Shape;1085;p60"/>
          <p:cNvGraphicFramePr/>
          <p:nvPr>
            <p:extLst>
              <p:ext uri="{D42A27DB-BD31-4B8C-83A1-F6EECF244321}">
                <p14:modId xmlns:p14="http://schemas.microsoft.com/office/powerpoint/2010/main" val="1208400503"/>
              </p:ext>
            </p:extLst>
          </p:nvPr>
        </p:nvGraphicFramePr>
        <p:xfrm>
          <a:off x="1828107" y="2111328"/>
          <a:ext cx="77724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1086" name="Google Shape;1086;p60"/>
          <p:cNvSpPr txBox="1"/>
          <p:nvPr/>
        </p:nvSpPr>
        <p:spPr>
          <a:xfrm>
            <a:off x="6774706" y="4568838"/>
            <a:ext cx="1143378"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C00000"/>
                </a:solidFill>
                <a:latin typeface="Arial"/>
                <a:ea typeface="Arial"/>
                <a:cs typeface="Arial"/>
                <a:sym typeface="Arial"/>
              </a:rPr>
              <a:t>2015</a:t>
            </a:r>
            <a:endParaRPr/>
          </a:p>
        </p:txBody>
      </p:sp>
      <p:sp>
        <p:nvSpPr>
          <p:cNvPr id="1087" name="Google Shape;1087;p60"/>
          <p:cNvSpPr txBox="1"/>
          <p:nvPr/>
        </p:nvSpPr>
        <p:spPr>
          <a:xfrm>
            <a:off x="9054286" y="3968673"/>
            <a:ext cx="776182"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00953A"/>
                </a:solidFill>
                <a:latin typeface="Arial"/>
                <a:ea typeface="Arial"/>
                <a:cs typeface="Arial"/>
                <a:sym typeface="Arial"/>
              </a:rPr>
              <a:t>2014</a:t>
            </a:r>
            <a:endParaRPr/>
          </a:p>
        </p:txBody>
      </p:sp>
      <p:sp>
        <p:nvSpPr>
          <p:cNvPr id="1088" name="Google Shape;1088;p60"/>
          <p:cNvSpPr txBox="1"/>
          <p:nvPr/>
        </p:nvSpPr>
        <p:spPr>
          <a:xfrm>
            <a:off x="5938390" y="3840914"/>
            <a:ext cx="776182"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chemeClr val="dk1"/>
                </a:solidFill>
                <a:latin typeface="Arial"/>
                <a:ea typeface="Arial"/>
                <a:cs typeface="Arial"/>
                <a:sym typeface="Arial"/>
              </a:rPr>
              <a:t>2016</a:t>
            </a:r>
            <a:endParaRPr/>
          </a:p>
        </p:txBody>
      </p:sp>
      <p:sp>
        <p:nvSpPr>
          <p:cNvPr id="1089" name="Google Shape;1089;p60"/>
          <p:cNvSpPr txBox="1"/>
          <p:nvPr/>
        </p:nvSpPr>
        <p:spPr>
          <a:xfrm>
            <a:off x="5366701" y="3429000"/>
            <a:ext cx="1143378"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1">
                <a:solidFill>
                  <a:srgbClr val="0065A4"/>
                </a:solidFill>
                <a:latin typeface="Arial"/>
                <a:ea typeface="Arial"/>
                <a:cs typeface="Arial"/>
                <a:sym typeface="Arial"/>
              </a:rPr>
              <a:t>2017</a:t>
            </a:r>
            <a:endParaRPr/>
          </a:p>
        </p:txBody>
      </p:sp>
      <p:sp>
        <p:nvSpPr>
          <p:cNvPr id="1090" name="Google Shape;1090;p60"/>
          <p:cNvSpPr txBox="1"/>
          <p:nvPr/>
        </p:nvSpPr>
        <p:spPr>
          <a:xfrm>
            <a:off x="3483980" y="1631495"/>
            <a:ext cx="5717894" cy="36876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000"/>
              <a:buFont typeface="Noto Sans Symbols"/>
              <a:buNone/>
            </a:pPr>
            <a:r>
              <a:rPr lang="fr-FR" sz="2000" b="1">
                <a:solidFill>
                  <a:schemeClr val="dk1"/>
                </a:solidFill>
                <a:latin typeface="Arial"/>
                <a:ea typeface="Arial"/>
                <a:cs typeface="Arial"/>
                <a:sym typeface="Arial"/>
              </a:rPr>
              <a:t>Cas de diarrhée sévère, semaines 1 à 15, 2014-2017, district X</a:t>
            </a:r>
            <a:endParaRPr/>
          </a:p>
          <a:p>
            <a:pPr marL="287338" marR="0" lvl="0" indent="-160338" algn="l" rtl="0">
              <a:spcBef>
                <a:spcPts val="400"/>
              </a:spcBef>
              <a:spcAft>
                <a:spcPts val="0"/>
              </a:spcAft>
              <a:buClr>
                <a:srgbClr val="C00000"/>
              </a:buClr>
              <a:buSzPts val="2000"/>
              <a:buFont typeface="Noto Sans Symbols"/>
              <a:buNone/>
            </a:pPr>
            <a:endParaRPr sz="2000" b="1">
              <a:solidFill>
                <a:schemeClr val="dk1"/>
              </a:solidFill>
              <a:latin typeface="Arial"/>
              <a:ea typeface="Arial"/>
              <a:cs typeface="Arial"/>
              <a:sym typeface="Arial"/>
            </a:endParaRPr>
          </a:p>
        </p:txBody>
      </p:sp>
      <p:pic>
        <p:nvPicPr>
          <p:cNvPr id="1091" name="Google Shape;1091;p60" descr="Activity Icon"/>
          <p:cNvPicPr preferRelativeResize="0"/>
          <p:nvPr/>
        </p:nvPicPr>
        <p:blipFill rotWithShape="1">
          <a:blip r:embed="rId4">
            <a:alphaModFix/>
          </a:blip>
          <a:srcRect/>
          <a:stretch/>
        </p:blipFill>
        <p:spPr>
          <a:xfrm>
            <a:off x="10871575" y="146157"/>
            <a:ext cx="939679" cy="939679"/>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96"/>
        <p:cNvGrpSpPr/>
        <p:nvPr/>
      </p:nvGrpSpPr>
      <p:grpSpPr>
        <a:xfrm>
          <a:off x="0" y="0"/>
          <a:ext cx="0" cy="0"/>
          <a:chOff x="0" y="0"/>
          <a:chExt cx="0" cy="0"/>
        </a:xfrm>
      </p:grpSpPr>
      <p:sp>
        <p:nvSpPr>
          <p:cNvPr id="1097" name="Google Shape;1097;p61"/>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de groupe :</a:t>
            </a:r>
            <a:br>
              <a:rPr lang="fr-FR" dirty="0">
                <a:latin typeface="Franklin Gothic Medium" panose="020B0603020102020204" pitchFamily="34" charset="0"/>
              </a:rPr>
            </a:br>
            <a:r>
              <a:rPr lang="fr-FR" dirty="0">
                <a:latin typeface="Franklin Gothic Medium" panose="020B0603020102020204" pitchFamily="34" charset="0"/>
              </a:rPr>
              <a:t>Diarrhée sévère dans le district X (5/9)</a:t>
            </a:r>
            <a:endParaRPr dirty="0">
              <a:latin typeface="Franklin Gothic Medium" panose="020B0603020102020204" pitchFamily="34" charset="0"/>
            </a:endParaRPr>
          </a:p>
        </p:txBody>
      </p:sp>
      <p:graphicFrame>
        <p:nvGraphicFramePr>
          <p:cNvPr id="1098" name="Google Shape;1098;p61"/>
          <p:cNvGraphicFramePr/>
          <p:nvPr>
            <p:extLst>
              <p:ext uri="{D42A27DB-BD31-4B8C-83A1-F6EECF244321}">
                <p14:modId xmlns:p14="http://schemas.microsoft.com/office/powerpoint/2010/main" val="2253952747"/>
              </p:ext>
            </p:extLst>
          </p:nvPr>
        </p:nvGraphicFramePr>
        <p:xfrm>
          <a:off x="2017916" y="2364611"/>
          <a:ext cx="8156200" cy="3893750"/>
        </p:xfrm>
        <a:graphic>
          <a:graphicData uri="http://schemas.openxmlformats.org/drawingml/2006/table">
            <a:tbl>
              <a:tblPr firstRow="1" bandRow="1">
                <a:noFill/>
                <a:tableStyleId>{9A05CB5F-DABC-46E1-ACC7-9C2A0C9DE69E}</a:tableStyleId>
              </a:tblPr>
              <a:tblGrid>
                <a:gridCol w="1019525">
                  <a:extLst>
                    <a:ext uri="{9D8B030D-6E8A-4147-A177-3AD203B41FA5}">
                      <a16:colId xmlns:a16="http://schemas.microsoft.com/office/drawing/2014/main" val="20000"/>
                    </a:ext>
                  </a:extLst>
                </a:gridCol>
                <a:gridCol w="1019525">
                  <a:extLst>
                    <a:ext uri="{9D8B030D-6E8A-4147-A177-3AD203B41FA5}">
                      <a16:colId xmlns:a16="http://schemas.microsoft.com/office/drawing/2014/main" val="20001"/>
                    </a:ext>
                  </a:extLst>
                </a:gridCol>
                <a:gridCol w="1019525">
                  <a:extLst>
                    <a:ext uri="{9D8B030D-6E8A-4147-A177-3AD203B41FA5}">
                      <a16:colId xmlns:a16="http://schemas.microsoft.com/office/drawing/2014/main" val="20002"/>
                    </a:ext>
                  </a:extLst>
                </a:gridCol>
                <a:gridCol w="1019525">
                  <a:extLst>
                    <a:ext uri="{9D8B030D-6E8A-4147-A177-3AD203B41FA5}">
                      <a16:colId xmlns:a16="http://schemas.microsoft.com/office/drawing/2014/main" val="20003"/>
                    </a:ext>
                  </a:extLst>
                </a:gridCol>
                <a:gridCol w="1019525">
                  <a:extLst>
                    <a:ext uri="{9D8B030D-6E8A-4147-A177-3AD203B41FA5}">
                      <a16:colId xmlns:a16="http://schemas.microsoft.com/office/drawing/2014/main" val="20004"/>
                    </a:ext>
                  </a:extLst>
                </a:gridCol>
                <a:gridCol w="1019525">
                  <a:extLst>
                    <a:ext uri="{9D8B030D-6E8A-4147-A177-3AD203B41FA5}">
                      <a16:colId xmlns:a16="http://schemas.microsoft.com/office/drawing/2014/main" val="20005"/>
                    </a:ext>
                  </a:extLst>
                </a:gridCol>
                <a:gridCol w="1019525">
                  <a:extLst>
                    <a:ext uri="{9D8B030D-6E8A-4147-A177-3AD203B41FA5}">
                      <a16:colId xmlns:a16="http://schemas.microsoft.com/office/drawing/2014/main" val="20006"/>
                    </a:ext>
                  </a:extLst>
                </a:gridCol>
                <a:gridCol w="1019525">
                  <a:extLst>
                    <a:ext uri="{9D8B030D-6E8A-4147-A177-3AD203B41FA5}">
                      <a16:colId xmlns:a16="http://schemas.microsoft.com/office/drawing/2014/main" val="20007"/>
                    </a:ext>
                  </a:extLst>
                </a:gridCol>
              </a:tblGrid>
              <a:tr h="389375">
                <a:tc>
                  <a:txBody>
                    <a:bodyPr/>
                    <a:lstStyle/>
                    <a:p>
                      <a:pPr marL="0" marR="0" lvl="0" indent="0" algn="ctr" rtl="0">
                        <a:spcBef>
                          <a:spcPts val="0"/>
                        </a:spcBef>
                        <a:spcAft>
                          <a:spcPts val="0"/>
                        </a:spcAft>
                        <a:buNone/>
                      </a:pPr>
                      <a:r>
                        <a:rPr lang="fr-FR" sz="2000" b="0" u="none" strike="noStrike" cap="none" dirty="0">
                          <a:solidFill>
                            <a:schemeClr val="lt1"/>
                          </a:solidFill>
                          <a:latin typeface="Arial"/>
                          <a:ea typeface="Arial"/>
                          <a:cs typeface="Arial"/>
                          <a:sym typeface="Arial"/>
                        </a:rPr>
                        <a:t> </a:t>
                      </a:r>
                      <a:endParaRPr sz="2000" b="0" i="0" u="none" strike="noStrike" cap="none" dirty="0">
                        <a:solidFill>
                          <a:schemeClr val="lt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7">
                  <a:txBody>
                    <a:bodyPr/>
                    <a:lstStyle/>
                    <a:p>
                      <a:pPr marL="0" marR="0" lvl="0" indent="0" algn="ctr" rtl="0">
                        <a:spcBef>
                          <a:spcPts val="0"/>
                        </a:spcBef>
                        <a:spcAft>
                          <a:spcPts val="0"/>
                        </a:spcAft>
                        <a:buNone/>
                      </a:pPr>
                      <a:r>
                        <a:rPr lang="fr-FR" sz="2000" b="1" u="none" strike="noStrike" cap="none">
                          <a:solidFill>
                            <a:schemeClr val="dk1"/>
                          </a:solidFill>
                          <a:latin typeface="Arial"/>
                          <a:ea typeface="Arial"/>
                          <a:cs typeface="Arial"/>
                          <a:sym typeface="Arial"/>
                        </a:rPr>
                        <a:t>Semaine des rapports</a:t>
                      </a:r>
                      <a:endParaRPr sz="2000" b="1"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Facilité</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dirty="0">
                          <a:solidFill>
                            <a:srgbClr val="000000"/>
                          </a:solidFill>
                          <a:latin typeface="Arial"/>
                          <a:ea typeface="Arial"/>
                          <a:cs typeface="Arial"/>
                          <a:sym typeface="Arial"/>
                        </a:rPr>
                        <a:t>Une</a:t>
                      </a:r>
                      <a:endParaRPr sz="2000" b="1" i="0" u="none" strike="noStrike" cap="non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Deux</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Trois</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Quatre</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Cinq</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Six</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Sept</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A</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1</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3</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2</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5</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3</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1</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2</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B</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C</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D</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5</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6</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8</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E</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6</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F</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G</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Total</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16</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18</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14</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18</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15</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16</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dirty="0">
                          <a:solidFill>
                            <a:srgbClr val="000000"/>
                          </a:solidFill>
                          <a:latin typeface="Arial"/>
                          <a:ea typeface="Arial"/>
                          <a:cs typeface="Arial"/>
                          <a:sym typeface="Arial"/>
                        </a:rPr>
                        <a:t>31</a:t>
                      </a:r>
                      <a:endParaRPr sz="2000" b="1" i="0" u="none" strike="noStrike" cap="none" dirty="0">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
        <p:nvSpPr>
          <p:cNvPr id="1099" name="Google Shape;1099;p61"/>
          <p:cNvSpPr txBox="1"/>
          <p:nvPr/>
        </p:nvSpPr>
        <p:spPr>
          <a:xfrm>
            <a:off x="2017916" y="1533614"/>
            <a:ext cx="8156168"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u="none" strike="noStrike">
                <a:solidFill>
                  <a:schemeClr val="dk1"/>
                </a:solidFill>
                <a:latin typeface="Arial"/>
                <a:ea typeface="Arial"/>
                <a:cs typeface="Arial"/>
                <a:sym typeface="Arial"/>
              </a:rPr>
              <a:t>Cas de diarrhée sévère signalés par établissement de santé, semaines 1-7, 2017, district X</a:t>
            </a:r>
            <a:endParaRPr sz="2400" b="1" i="0" u="none" strike="noStrike">
              <a:solidFill>
                <a:schemeClr val="dk1"/>
              </a:solidFill>
              <a:latin typeface="Arial"/>
              <a:ea typeface="Arial"/>
              <a:cs typeface="Arial"/>
              <a:sym typeface="Arial"/>
            </a:endParaRPr>
          </a:p>
        </p:txBody>
      </p:sp>
      <p:pic>
        <p:nvPicPr>
          <p:cNvPr id="1100" name="Google Shape;1100;p61" descr="Activity Icon"/>
          <p:cNvPicPr preferRelativeResize="0"/>
          <p:nvPr/>
        </p:nvPicPr>
        <p:blipFill rotWithShape="1">
          <a:blip r:embed="rId3">
            <a:alphaModFix/>
          </a:blip>
          <a:srcRect/>
          <a:stretch/>
        </p:blipFill>
        <p:spPr>
          <a:xfrm>
            <a:off x="10871575" y="146157"/>
            <a:ext cx="939679" cy="939679"/>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105"/>
        <p:cNvGrpSpPr/>
        <p:nvPr/>
      </p:nvGrpSpPr>
      <p:grpSpPr>
        <a:xfrm>
          <a:off x="0" y="0"/>
          <a:ext cx="0" cy="0"/>
          <a:chOff x="0" y="0"/>
          <a:chExt cx="0" cy="0"/>
        </a:xfrm>
      </p:grpSpPr>
      <p:sp>
        <p:nvSpPr>
          <p:cNvPr id="1106" name="Google Shape;1106;p6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de groupe :</a:t>
            </a:r>
            <a:br>
              <a:rPr lang="fr-FR" dirty="0">
                <a:latin typeface="Franklin Gothic Medium" panose="020B0603020102020204" pitchFamily="34" charset="0"/>
              </a:rPr>
            </a:br>
            <a:r>
              <a:rPr lang="fr-FR" dirty="0">
                <a:latin typeface="Franklin Gothic Medium" panose="020B0603020102020204" pitchFamily="34" charset="0"/>
              </a:rPr>
              <a:t>Diarrhée sévère dans le district X (6/9)</a:t>
            </a:r>
            <a:endParaRPr dirty="0">
              <a:latin typeface="Franklin Gothic Medium" panose="020B0603020102020204" pitchFamily="34" charset="0"/>
            </a:endParaRPr>
          </a:p>
        </p:txBody>
      </p:sp>
      <p:sp>
        <p:nvSpPr>
          <p:cNvPr id="1107" name="Google Shape;1107;p62"/>
          <p:cNvSpPr txBox="1"/>
          <p:nvPr/>
        </p:nvSpPr>
        <p:spPr>
          <a:xfrm>
            <a:off x="5009470" y="6048345"/>
            <a:ext cx="3044226"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rgbClr val="000000"/>
                </a:solidFill>
                <a:latin typeface="Arial"/>
                <a:ea typeface="Arial"/>
                <a:cs typeface="Arial"/>
                <a:sym typeface="Arial"/>
              </a:rPr>
              <a:t>Semaine des rapports</a:t>
            </a:r>
            <a:endParaRPr dirty="0"/>
          </a:p>
        </p:txBody>
      </p:sp>
      <p:sp>
        <p:nvSpPr>
          <p:cNvPr id="1108" name="Google Shape;1108;p62"/>
          <p:cNvSpPr txBox="1"/>
          <p:nvPr/>
        </p:nvSpPr>
        <p:spPr>
          <a:xfrm rot="-5400000">
            <a:off x="1148944" y="3467394"/>
            <a:ext cx="2178802"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rgbClr val="000000"/>
                </a:solidFill>
                <a:latin typeface="Arial"/>
                <a:ea typeface="Arial"/>
                <a:cs typeface="Arial"/>
                <a:sym typeface="Arial"/>
              </a:rPr>
              <a:t>Nombre de cas</a:t>
            </a:r>
            <a:endParaRPr dirty="0"/>
          </a:p>
        </p:txBody>
      </p:sp>
      <p:graphicFrame>
        <p:nvGraphicFramePr>
          <p:cNvPr id="1109" name="Google Shape;1109;p62"/>
          <p:cNvGraphicFramePr/>
          <p:nvPr>
            <p:extLst>
              <p:ext uri="{D42A27DB-BD31-4B8C-83A1-F6EECF244321}">
                <p14:modId xmlns:p14="http://schemas.microsoft.com/office/powerpoint/2010/main" val="4158411440"/>
              </p:ext>
            </p:extLst>
          </p:nvPr>
        </p:nvGraphicFramePr>
        <p:xfrm>
          <a:off x="2438400" y="2046589"/>
          <a:ext cx="7620000" cy="4001756"/>
        </p:xfrm>
        <a:graphic>
          <a:graphicData uri="http://schemas.openxmlformats.org/drawingml/2006/chart">
            <c:chart xmlns:c="http://schemas.openxmlformats.org/drawingml/2006/chart" xmlns:r="http://schemas.openxmlformats.org/officeDocument/2006/relationships" r:id="rId3"/>
          </a:graphicData>
        </a:graphic>
      </p:graphicFrame>
      <p:sp>
        <p:nvSpPr>
          <p:cNvPr id="1110" name="Google Shape;1110;p62"/>
          <p:cNvSpPr txBox="1"/>
          <p:nvPr/>
        </p:nvSpPr>
        <p:spPr>
          <a:xfrm>
            <a:off x="2635798" y="1597184"/>
            <a:ext cx="7791570" cy="84952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000"/>
              <a:buFont typeface="Noto Sans Symbols"/>
              <a:buNone/>
            </a:pPr>
            <a:r>
              <a:rPr lang="fr-FR" sz="2000" b="1" dirty="0">
                <a:solidFill>
                  <a:schemeClr val="dk1"/>
                </a:solidFill>
                <a:latin typeface="Arial"/>
                <a:ea typeface="Arial"/>
                <a:cs typeface="Arial"/>
                <a:sym typeface="Arial"/>
              </a:rPr>
              <a:t>Cas de diarrhée sévère déclarés par établissement de santé, </a:t>
            </a:r>
            <a:endParaRPr dirty="0"/>
          </a:p>
          <a:p>
            <a:pPr marL="0" marR="0" lvl="0" indent="0" algn="ctr" rtl="0">
              <a:spcBef>
                <a:spcPts val="400"/>
              </a:spcBef>
              <a:spcAft>
                <a:spcPts val="0"/>
              </a:spcAft>
              <a:buClr>
                <a:srgbClr val="C00000"/>
              </a:buClr>
              <a:buSzPts val="2000"/>
              <a:buFont typeface="Noto Sans Symbols"/>
              <a:buNone/>
            </a:pPr>
            <a:r>
              <a:rPr lang="fr-FR" sz="2000" b="1" dirty="0">
                <a:solidFill>
                  <a:schemeClr val="dk1"/>
                </a:solidFill>
                <a:latin typeface="Arial"/>
                <a:ea typeface="Arial"/>
                <a:cs typeface="Arial"/>
                <a:sym typeface="Arial"/>
              </a:rPr>
              <a:t>Semaines 1-7, 2017, District X</a:t>
            </a:r>
            <a:endParaRPr dirty="0"/>
          </a:p>
          <a:p>
            <a:pPr marL="287338" marR="0" lvl="0" indent="-160338" algn="l" rtl="0">
              <a:spcBef>
                <a:spcPts val="400"/>
              </a:spcBef>
              <a:spcAft>
                <a:spcPts val="0"/>
              </a:spcAft>
              <a:buClr>
                <a:srgbClr val="C00000"/>
              </a:buClr>
              <a:buSzPts val="2000"/>
              <a:buFont typeface="Noto Sans Symbols"/>
              <a:buNone/>
            </a:pPr>
            <a:endParaRPr sz="2000" b="1" dirty="0">
              <a:solidFill>
                <a:schemeClr val="dk1"/>
              </a:solidFill>
              <a:latin typeface="Arial"/>
              <a:ea typeface="Arial"/>
              <a:cs typeface="Arial"/>
              <a:sym typeface="Arial"/>
            </a:endParaRPr>
          </a:p>
        </p:txBody>
      </p:sp>
      <p:pic>
        <p:nvPicPr>
          <p:cNvPr id="1111" name="Google Shape;1111;p62" descr="Activity Icon"/>
          <p:cNvPicPr preferRelativeResize="0"/>
          <p:nvPr/>
        </p:nvPicPr>
        <p:blipFill rotWithShape="1">
          <a:blip r:embed="rId4">
            <a:alphaModFix/>
          </a:blip>
          <a:srcRect/>
          <a:stretch/>
        </p:blipFill>
        <p:spPr>
          <a:xfrm>
            <a:off x="10871575" y="146157"/>
            <a:ext cx="939679" cy="939679"/>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116"/>
        <p:cNvGrpSpPr/>
        <p:nvPr/>
      </p:nvGrpSpPr>
      <p:grpSpPr>
        <a:xfrm>
          <a:off x="0" y="0"/>
          <a:ext cx="0" cy="0"/>
          <a:chOff x="0" y="0"/>
          <a:chExt cx="0" cy="0"/>
        </a:xfrm>
      </p:grpSpPr>
      <p:sp>
        <p:nvSpPr>
          <p:cNvPr id="1117" name="Google Shape;1117;p63"/>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de groupe :</a:t>
            </a:r>
            <a:br>
              <a:rPr lang="fr-FR" dirty="0">
                <a:latin typeface="Franklin Gothic Medium" panose="020B0603020102020204" pitchFamily="34" charset="0"/>
              </a:rPr>
            </a:br>
            <a:r>
              <a:rPr lang="fr-FR" dirty="0">
                <a:latin typeface="Franklin Gothic Medium" panose="020B0603020102020204" pitchFamily="34" charset="0"/>
              </a:rPr>
              <a:t>Diarrhée sévère dans le district X (7/9)</a:t>
            </a:r>
            <a:endParaRPr dirty="0">
              <a:latin typeface="Franklin Gothic Medium" panose="020B0603020102020204" pitchFamily="34" charset="0"/>
            </a:endParaRPr>
          </a:p>
        </p:txBody>
      </p:sp>
      <p:graphicFrame>
        <p:nvGraphicFramePr>
          <p:cNvPr id="1118" name="Google Shape;1118;p63"/>
          <p:cNvGraphicFramePr/>
          <p:nvPr>
            <p:extLst>
              <p:ext uri="{D42A27DB-BD31-4B8C-83A1-F6EECF244321}">
                <p14:modId xmlns:p14="http://schemas.microsoft.com/office/powerpoint/2010/main" val="1881714400"/>
              </p:ext>
            </p:extLst>
          </p:nvPr>
        </p:nvGraphicFramePr>
        <p:xfrm>
          <a:off x="2017916" y="2364611"/>
          <a:ext cx="8156200" cy="3893750"/>
        </p:xfrm>
        <a:graphic>
          <a:graphicData uri="http://schemas.openxmlformats.org/drawingml/2006/table">
            <a:tbl>
              <a:tblPr firstRow="1" bandRow="1">
                <a:noFill/>
                <a:tableStyleId>{9A05CB5F-DABC-46E1-ACC7-9C2A0C9DE69E}</a:tableStyleId>
              </a:tblPr>
              <a:tblGrid>
                <a:gridCol w="1019525">
                  <a:extLst>
                    <a:ext uri="{9D8B030D-6E8A-4147-A177-3AD203B41FA5}">
                      <a16:colId xmlns:a16="http://schemas.microsoft.com/office/drawing/2014/main" val="20000"/>
                    </a:ext>
                  </a:extLst>
                </a:gridCol>
                <a:gridCol w="1019525">
                  <a:extLst>
                    <a:ext uri="{9D8B030D-6E8A-4147-A177-3AD203B41FA5}">
                      <a16:colId xmlns:a16="http://schemas.microsoft.com/office/drawing/2014/main" val="20001"/>
                    </a:ext>
                  </a:extLst>
                </a:gridCol>
                <a:gridCol w="1019525">
                  <a:extLst>
                    <a:ext uri="{9D8B030D-6E8A-4147-A177-3AD203B41FA5}">
                      <a16:colId xmlns:a16="http://schemas.microsoft.com/office/drawing/2014/main" val="20002"/>
                    </a:ext>
                  </a:extLst>
                </a:gridCol>
                <a:gridCol w="1019525">
                  <a:extLst>
                    <a:ext uri="{9D8B030D-6E8A-4147-A177-3AD203B41FA5}">
                      <a16:colId xmlns:a16="http://schemas.microsoft.com/office/drawing/2014/main" val="20003"/>
                    </a:ext>
                  </a:extLst>
                </a:gridCol>
                <a:gridCol w="1019525">
                  <a:extLst>
                    <a:ext uri="{9D8B030D-6E8A-4147-A177-3AD203B41FA5}">
                      <a16:colId xmlns:a16="http://schemas.microsoft.com/office/drawing/2014/main" val="20004"/>
                    </a:ext>
                  </a:extLst>
                </a:gridCol>
                <a:gridCol w="1019525">
                  <a:extLst>
                    <a:ext uri="{9D8B030D-6E8A-4147-A177-3AD203B41FA5}">
                      <a16:colId xmlns:a16="http://schemas.microsoft.com/office/drawing/2014/main" val="20005"/>
                    </a:ext>
                  </a:extLst>
                </a:gridCol>
                <a:gridCol w="1019525">
                  <a:extLst>
                    <a:ext uri="{9D8B030D-6E8A-4147-A177-3AD203B41FA5}">
                      <a16:colId xmlns:a16="http://schemas.microsoft.com/office/drawing/2014/main" val="20006"/>
                    </a:ext>
                  </a:extLst>
                </a:gridCol>
                <a:gridCol w="1019525">
                  <a:extLst>
                    <a:ext uri="{9D8B030D-6E8A-4147-A177-3AD203B41FA5}">
                      <a16:colId xmlns:a16="http://schemas.microsoft.com/office/drawing/2014/main" val="20007"/>
                    </a:ext>
                  </a:extLst>
                </a:gridCol>
              </a:tblGrid>
              <a:tr h="389375">
                <a:tc>
                  <a:txBody>
                    <a:bodyPr/>
                    <a:lstStyle/>
                    <a:p>
                      <a:pPr marL="0" marR="0" lvl="0" indent="0" algn="ctr" rtl="0">
                        <a:spcBef>
                          <a:spcPts val="0"/>
                        </a:spcBef>
                        <a:spcAft>
                          <a:spcPts val="0"/>
                        </a:spcAft>
                        <a:buNone/>
                      </a:pPr>
                      <a:r>
                        <a:rPr lang="fr-FR" sz="2000" b="0" u="none" strike="noStrike" cap="none" dirty="0">
                          <a:solidFill>
                            <a:schemeClr val="lt1"/>
                          </a:solidFill>
                          <a:latin typeface="Arial"/>
                          <a:ea typeface="Arial"/>
                          <a:cs typeface="Arial"/>
                          <a:sym typeface="Arial"/>
                        </a:rPr>
                        <a:t> </a:t>
                      </a:r>
                      <a:endParaRPr sz="2000" b="0" i="0" u="none" strike="noStrike" cap="none" dirty="0">
                        <a:solidFill>
                          <a:schemeClr val="lt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7">
                  <a:txBody>
                    <a:bodyPr/>
                    <a:lstStyle/>
                    <a:p>
                      <a:pPr marL="0" marR="0" lvl="0" indent="0" algn="ctr" rtl="0">
                        <a:spcBef>
                          <a:spcPts val="0"/>
                        </a:spcBef>
                        <a:spcAft>
                          <a:spcPts val="0"/>
                        </a:spcAft>
                        <a:buNone/>
                      </a:pPr>
                      <a:r>
                        <a:rPr lang="fr-FR" sz="2000" b="1" u="none" strike="noStrike" cap="none">
                          <a:solidFill>
                            <a:schemeClr val="dk1"/>
                          </a:solidFill>
                          <a:latin typeface="Arial"/>
                          <a:ea typeface="Arial"/>
                          <a:cs typeface="Arial"/>
                          <a:sym typeface="Arial"/>
                        </a:rPr>
                        <a:t>Semaine des rapports</a:t>
                      </a:r>
                      <a:endParaRPr sz="2000" b="1"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Facilité</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Un</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Deux</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Trois</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Quatre</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Cinq</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Six</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Sept</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A</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1</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3</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2</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5</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3</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chemeClr val="dk1"/>
                          </a:solidFill>
                          <a:latin typeface="Arial"/>
                          <a:ea typeface="Arial"/>
                          <a:cs typeface="Arial"/>
                          <a:sym typeface="Arial"/>
                        </a:rPr>
                        <a:t>1</a:t>
                      </a:r>
                      <a:endParaRPr sz="2000" b="0" i="0" u="none" strike="noStrike" cap="none">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chemeClr val="dk1"/>
                          </a:solidFill>
                          <a:latin typeface="Arial"/>
                          <a:ea typeface="Arial"/>
                          <a:cs typeface="Arial"/>
                          <a:sym typeface="Arial"/>
                        </a:rPr>
                        <a:t>4</a:t>
                      </a:r>
                      <a:endParaRPr sz="2000" b="0" i="0" u="none" strike="noStrike" cap="none" dirty="0">
                        <a:solidFill>
                          <a:schemeClr val="dk1"/>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B</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3</a:t>
                      </a:r>
                      <a:endParaRPr sz="2000" b="0" i="0" u="none" strike="noStrike" cap="none" dirty="0">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C</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4</a:t>
                      </a:r>
                      <a:endParaRPr sz="2000" b="0" i="0" u="none" strike="noStrike" cap="none" dirty="0">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D</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5</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6</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7</a:t>
                      </a:r>
                      <a:endParaRPr sz="2000" b="0" i="0" u="none" strike="noStrike" cap="none" dirty="0">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E</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6</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5</a:t>
                      </a:r>
                      <a:endParaRPr sz="2000" b="0" i="0" u="none" strike="noStrike" cap="none" dirty="0">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F</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3</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G</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4</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2</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0</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0" u="none" strike="noStrike" cap="none">
                          <a:solidFill>
                            <a:srgbClr val="000000"/>
                          </a:solidFill>
                          <a:latin typeface="Arial"/>
                          <a:ea typeface="Arial"/>
                          <a:cs typeface="Arial"/>
                          <a:sym typeface="Arial"/>
                        </a:rPr>
                        <a:t>1</a:t>
                      </a:r>
                      <a:endParaRPr sz="2000" b="0"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4</a:t>
                      </a:r>
                      <a:endParaRPr sz="2000" b="0" i="0" u="none" strike="noStrike" cap="none" dirty="0">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Total</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16</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18</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14</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18</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15</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16</a:t>
                      </a:r>
                      <a:endParaRPr sz="2000" b="1" i="0" u="none" strike="noStrike" cap="none">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b="1" u="none" strike="noStrike" cap="none" dirty="0">
                          <a:solidFill>
                            <a:srgbClr val="000000"/>
                          </a:solidFill>
                          <a:latin typeface="Arial"/>
                          <a:ea typeface="Arial"/>
                          <a:cs typeface="Arial"/>
                          <a:sym typeface="Arial"/>
                        </a:rPr>
                        <a:t>31</a:t>
                      </a:r>
                      <a:endParaRPr sz="2000" b="1" i="0" u="none" strike="noStrike" cap="none" dirty="0">
                        <a:solidFill>
                          <a:srgbClr val="000000"/>
                        </a:solidFill>
                        <a:latin typeface="Arial"/>
                        <a:ea typeface="Arial"/>
                        <a:cs typeface="Arial"/>
                        <a:sym typeface="Arial"/>
                      </a:endParaRPr>
                    </a:p>
                  </a:txBody>
                  <a:tcPr marL="12150" marR="12150" marT="12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
        <p:nvSpPr>
          <p:cNvPr id="1119" name="Google Shape;1119;p63"/>
          <p:cNvSpPr txBox="1"/>
          <p:nvPr/>
        </p:nvSpPr>
        <p:spPr>
          <a:xfrm>
            <a:off x="2017916" y="1533614"/>
            <a:ext cx="8156168"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u="none" strike="noStrike">
                <a:solidFill>
                  <a:schemeClr val="dk1"/>
                </a:solidFill>
                <a:latin typeface="Arial"/>
                <a:ea typeface="Arial"/>
                <a:cs typeface="Arial"/>
                <a:sym typeface="Arial"/>
              </a:rPr>
              <a:t>Cas de diarrhée sévère signalés par établissement de santé, semaines 1-7, 2017, district X</a:t>
            </a:r>
            <a:endParaRPr sz="2400" b="1" i="0" u="none" strike="noStrike">
              <a:solidFill>
                <a:schemeClr val="dk1"/>
              </a:solidFill>
              <a:latin typeface="Arial"/>
              <a:ea typeface="Arial"/>
              <a:cs typeface="Arial"/>
              <a:sym typeface="Arial"/>
            </a:endParaRPr>
          </a:p>
        </p:txBody>
      </p:sp>
      <p:pic>
        <p:nvPicPr>
          <p:cNvPr id="1120" name="Google Shape;1120;p63" descr="Activity Icon"/>
          <p:cNvPicPr preferRelativeResize="0"/>
          <p:nvPr/>
        </p:nvPicPr>
        <p:blipFill rotWithShape="1">
          <a:blip r:embed="rId3">
            <a:alphaModFix/>
          </a:blip>
          <a:srcRect/>
          <a:stretch/>
        </p:blipFill>
        <p:spPr>
          <a:xfrm>
            <a:off x="10871575" y="146157"/>
            <a:ext cx="939679" cy="939679"/>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125"/>
        <p:cNvGrpSpPr/>
        <p:nvPr/>
      </p:nvGrpSpPr>
      <p:grpSpPr>
        <a:xfrm>
          <a:off x="0" y="0"/>
          <a:ext cx="0" cy="0"/>
          <a:chOff x="0" y="0"/>
          <a:chExt cx="0" cy="0"/>
        </a:xfrm>
      </p:grpSpPr>
      <p:sp>
        <p:nvSpPr>
          <p:cNvPr id="1126" name="Google Shape;1126;p64"/>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de groupe :</a:t>
            </a:r>
            <a:br>
              <a:rPr lang="fr-FR" dirty="0">
                <a:latin typeface="Franklin Gothic Medium" panose="020B0603020102020204" pitchFamily="34" charset="0"/>
              </a:rPr>
            </a:br>
            <a:r>
              <a:rPr lang="fr-FR" dirty="0">
                <a:latin typeface="Franklin Gothic Medium" panose="020B0603020102020204" pitchFamily="34" charset="0"/>
              </a:rPr>
              <a:t>Diarrhée sévère dans le district X (8/9)</a:t>
            </a:r>
            <a:endParaRPr dirty="0">
              <a:latin typeface="Franklin Gothic Medium" panose="020B0603020102020204" pitchFamily="34" charset="0"/>
            </a:endParaRPr>
          </a:p>
        </p:txBody>
      </p:sp>
      <p:sp>
        <p:nvSpPr>
          <p:cNvPr id="1127" name="Google Shape;1127;p64"/>
          <p:cNvSpPr txBox="1"/>
          <p:nvPr/>
        </p:nvSpPr>
        <p:spPr>
          <a:xfrm>
            <a:off x="1972694" y="1499972"/>
            <a:ext cx="8238106" cy="84952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000"/>
              <a:buFont typeface="Noto Sans Symbols"/>
              <a:buNone/>
            </a:pPr>
            <a:r>
              <a:rPr lang="fr-FR" sz="2000" b="1">
                <a:solidFill>
                  <a:schemeClr val="dk1"/>
                </a:solidFill>
                <a:latin typeface="Arial"/>
                <a:ea typeface="Arial"/>
                <a:cs typeface="Arial"/>
                <a:sym typeface="Arial"/>
              </a:rPr>
              <a:t>Cas de diarrhée sévère déclarés par établissement de santé, </a:t>
            </a:r>
            <a:endParaRPr/>
          </a:p>
          <a:p>
            <a:pPr marL="0" marR="0" lvl="0" indent="0" algn="ctr" rtl="0">
              <a:spcBef>
                <a:spcPts val="400"/>
              </a:spcBef>
              <a:spcAft>
                <a:spcPts val="0"/>
              </a:spcAft>
              <a:buClr>
                <a:srgbClr val="C00000"/>
              </a:buClr>
              <a:buSzPts val="2000"/>
              <a:buFont typeface="Noto Sans Symbols"/>
              <a:buNone/>
            </a:pPr>
            <a:r>
              <a:rPr lang="fr-FR" sz="2000" b="1">
                <a:solidFill>
                  <a:schemeClr val="dk1"/>
                </a:solidFill>
                <a:latin typeface="Arial"/>
                <a:ea typeface="Arial"/>
                <a:cs typeface="Arial"/>
                <a:sym typeface="Arial"/>
              </a:rPr>
              <a:t>Semaines 1-7, 2017, District X</a:t>
            </a:r>
            <a:endParaRPr/>
          </a:p>
          <a:p>
            <a:pPr marL="287338" marR="0" lvl="0" indent="-160338" algn="l" rtl="0">
              <a:spcBef>
                <a:spcPts val="400"/>
              </a:spcBef>
              <a:spcAft>
                <a:spcPts val="0"/>
              </a:spcAft>
              <a:buClr>
                <a:srgbClr val="C00000"/>
              </a:buClr>
              <a:buSzPts val="2000"/>
              <a:buFont typeface="Noto Sans Symbols"/>
              <a:buNone/>
            </a:pPr>
            <a:endParaRPr sz="2000" b="1">
              <a:solidFill>
                <a:schemeClr val="dk1"/>
              </a:solidFill>
              <a:latin typeface="Arial"/>
              <a:ea typeface="Arial"/>
              <a:cs typeface="Arial"/>
              <a:sym typeface="Arial"/>
            </a:endParaRPr>
          </a:p>
        </p:txBody>
      </p:sp>
      <p:graphicFrame>
        <p:nvGraphicFramePr>
          <p:cNvPr id="1128" name="Google Shape;1128;p64"/>
          <p:cNvGraphicFramePr/>
          <p:nvPr/>
        </p:nvGraphicFramePr>
        <p:xfrm>
          <a:off x="2362200" y="2153652"/>
          <a:ext cx="7924800" cy="4038600"/>
        </p:xfrm>
        <a:graphic>
          <a:graphicData uri="http://schemas.openxmlformats.org/drawingml/2006/chart">
            <c:chart xmlns:c="http://schemas.openxmlformats.org/drawingml/2006/chart" xmlns:r="http://schemas.openxmlformats.org/officeDocument/2006/relationships" r:id="rId3"/>
          </a:graphicData>
        </a:graphic>
      </p:graphicFrame>
      <p:sp>
        <p:nvSpPr>
          <p:cNvPr id="1129" name="Google Shape;1129;p64"/>
          <p:cNvSpPr txBox="1"/>
          <p:nvPr/>
        </p:nvSpPr>
        <p:spPr>
          <a:xfrm>
            <a:off x="5095505" y="6192252"/>
            <a:ext cx="2941589"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rgbClr val="000000"/>
                </a:solidFill>
                <a:latin typeface="Arial"/>
                <a:ea typeface="Arial"/>
                <a:cs typeface="Arial"/>
                <a:sym typeface="Arial"/>
              </a:rPr>
              <a:t>Semaine des rapports</a:t>
            </a:r>
            <a:endParaRPr dirty="0"/>
          </a:p>
        </p:txBody>
      </p:sp>
      <p:sp>
        <p:nvSpPr>
          <p:cNvPr id="1130" name="Google Shape;1130;p64"/>
          <p:cNvSpPr txBox="1"/>
          <p:nvPr/>
        </p:nvSpPr>
        <p:spPr>
          <a:xfrm rot="-5400000">
            <a:off x="1015654" y="3481518"/>
            <a:ext cx="2178802"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rgbClr val="000000"/>
                </a:solidFill>
                <a:latin typeface="Arial"/>
                <a:ea typeface="Arial"/>
                <a:cs typeface="Arial"/>
                <a:sym typeface="Arial"/>
              </a:rPr>
              <a:t>Nombre de cas</a:t>
            </a:r>
            <a:endParaRPr dirty="0"/>
          </a:p>
        </p:txBody>
      </p:sp>
      <p:pic>
        <p:nvPicPr>
          <p:cNvPr id="1131" name="Google Shape;1131;p64" descr="Activity Icon"/>
          <p:cNvPicPr preferRelativeResize="0"/>
          <p:nvPr/>
        </p:nvPicPr>
        <p:blipFill rotWithShape="1">
          <a:blip r:embed="rId4">
            <a:alphaModFix/>
          </a:blip>
          <a:srcRect/>
          <a:stretch/>
        </p:blipFill>
        <p:spPr>
          <a:xfrm>
            <a:off x="10871575" y="146157"/>
            <a:ext cx="939679" cy="939679"/>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136"/>
        <p:cNvGrpSpPr/>
        <p:nvPr/>
      </p:nvGrpSpPr>
      <p:grpSpPr>
        <a:xfrm>
          <a:off x="0" y="0"/>
          <a:ext cx="0" cy="0"/>
          <a:chOff x="0" y="0"/>
          <a:chExt cx="0" cy="0"/>
        </a:xfrm>
      </p:grpSpPr>
      <p:sp>
        <p:nvSpPr>
          <p:cNvPr id="1137" name="Google Shape;1137;p6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de groupe :</a:t>
            </a:r>
            <a:br>
              <a:rPr lang="fr-FR" dirty="0">
                <a:latin typeface="Franklin Gothic Medium" panose="020B0603020102020204" pitchFamily="34" charset="0"/>
              </a:rPr>
            </a:br>
            <a:r>
              <a:rPr lang="fr-FR" dirty="0">
                <a:latin typeface="Franklin Gothic Medium" panose="020B0603020102020204" pitchFamily="34" charset="0"/>
              </a:rPr>
              <a:t>Diarrhée sévère dans le district X (9/9)</a:t>
            </a:r>
            <a:endParaRPr dirty="0">
              <a:latin typeface="Franklin Gothic Medium" panose="020B0603020102020204" pitchFamily="34" charset="0"/>
            </a:endParaRPr>
          </a:p>
        </p:txBody>
      </p:sp>
      <p:sp>
        <p:nvSpPr>
          <p:cNvPr id="1138" name="Google Shape;1138;p65"/>
          <p:cNvSpPr/>
          <p:nvPr/>
        </p:nvSpPr>
        <p:spPr>
          <a:xfrm>
            <a:off x="2012117" y="5048250"/>
            <a:ext cx="8198680" cy="381000"/>
          </a:xfrm>
          <a:prstGeom prst="rect">
            <a:avLst/>
          </a:prstGeom>
          <a:solidFill>
            <a:srgbClr val="FFFF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39" name="Google Shape;1139;p65"/>
          <p:cNvSpPr/>
          <p:nvPr/>
        </p:nvSpPr>
        <p:spPr>
          <a:xfrm>
            <a:off x="2012117" y="3486150"/>
            <a:ext cx="8198680" cy="381000"/>
          </a:xfrm>
          <a:prstGeom prst="rect">
            <a:avLst/>
          </a:prstGeom>
          <a:solidFill>
            <a:srgbClr val="FFFF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140" name="Google Shape;1140;p65"/>
          <p:cNvGraphicFramePr/>
          <p:nvPr>
            <p:extLst>
              <p:ext uri="{D42A27DB-BD31-4B8C-83A1-F6EECF244321}">
                <p14:modId xmlns:p14="http://schemas.microsoft.com/office/powerpoint/2010/main" val="1126307039"/>
              </p:ext>
            </p:extLst>
          </p:nvPr>
        </p:nvGraphicFramePr>
        <p:xfrm>
          <a:off x="2012117" y="2313164"/>
          <a:ext cx="8198600" cy="3504375"/>
        </p:xfrm>
        <a:graphic>
          <a:graphicData uri="http://schemas.openxmlformats.org/drawingml/2006/table">
            <a:tbl>
              <a:tblPr firstRow="1" bandRow="1">
                <a:noFill/>
                <a:tableStyleId>{9A05CB5F-DABC-46E1-ACC7-9C2A0C9DE69E}</a:tableStyleId>
              </a:tblPr>
              <a:tblGrid>
                <a:gridCol w="1024825">
                  <a:extLst>
                    <a:ext uri="{9D8B030D-6E8A-4147-A177-3AD203B41FA5}">
                      <a16:colId xmlns:a16="http://schemas.microsoft.com/office/drawing/2014/main" val="20000"/>
                    </a:ext>
                  </a:extLst>
                </a:gridCol>
                <a:gridCol w="1024825">
                  <a:extLst>
                    <a:ext uri="{9D8B030D-6E8A-4147-A177-3AD203B41FA5}">
                      <a16:colId xmlns:a16="http://schemas.microsoft.com/office/drawing/2014/main" val="20001"/>
                    </a:ext>
                  </a:extLst>
                </a:gridCol>
                <a:gridCol w="1024825">
                  <a:extLst>
                    <a:ext uri="{9D8B030D-6E8A-4147-A177-3AD203B41FA5}">
                      <a16:colId xmlns:a16="http://schemas.microsoft.com/office/drawing/2014/main" val="20002"/>
                    </a:ext>
                  </a:extLst>
                </a:gridCol>
                <a:gridCol w="1024825">
                  <a:extLst>
                    <a:ext uri="{9D8B030D-6E8A-4147-A177-3AD203B41FA5}">
                      <a16:colId xmlns:a16="http://schemas.microsoft.com/office/drawing/2014/main" val="20003"/>
                    </a:ext>
                  </a:extLst>
                </a:gridCol>
                <a:gridCol w="1024825">
                  <a:extLst>
                    <a:ext uri="{9D8B030D-6E8A-4147-A177-3AD203B41FA5}">
                      <a16:colId xmlns:a16="http://schemas.microsoft.com/office/drawing/2014/main" val="20004"/>
                    </a:ext>
                  </a:extLst>
                </a:gridCol>
                <a:gridCol w="1024825">
                  <a:extLst>
                    <a:ext uri="{9D8B030D-6E8A-4147-A177-3AD203B41FA5}">
                      <a16:colId xmlns:a16="http://schemas.microsoft.com/office/drawing/2014/main" val="20005"/>
                    </a:ext>
                  </a:extLst>
                </a:gridCol>
                <a:gridCol w="1024825">
                  <a:extLst>
                    <a:ext uri="{9D8B030D-6E8A-4147-A177-3AD203B41FA5}">
                      <a16:colId xmlns:a16="http://schemas.microsoft.com/office/drawing/2014/main" val="20006"/>
                    </a:ext>
                  </a:extLst>
                </a:gridCol>
                <a:gridCol w="1024825">
                  <a:extLst>
                    <a:ext uri="{9D8B030D-6E8A-4147-A177-3AD203B41FA5}">
                      <a16:colId xmlns:a16="http://schemas.microsoft.com/office/drawing/2014/main" val="20007"/>
                    </a:ext>
                  </a:extLst>
                </a:gridCol>
              </a:tblGrid>
              <a:tr h="389375">
                <a:tc>
                  <a:txBody>
                    <a:bodyPr/>
                    <a:lstStyle/>
                    <a:p>
                      <a:pPr marL="0" marR="0" lvl="0" indent="0" algn="ctr" rtl="0">
                        <a:spcBef>
                          <a:spcPts val="0"/>
                        </a:spcBef>
                        <a:spcAft>
                          <a:spcPts val="0"/>
                        </a:spcAft>
                        <a:buNone/>
                      </a:pPr>
                      <a:r>
                        <a:rPr lang="fr-FR" sz="2000" b="0" u="none" strike="noStrike" cap="none" dirty="0">
                          <a:solidFill>
                            <a:srgbClr val="000000"/>
                          </a:solidFill>
                          <a:latin typeface="Arial"/>
                          <a:ea typeface="Arial"/>
                          <a:cs typeface="Arial"/>
                          <a:sym typeface="Arial"/>
                        </a:rPr>
                        <a:t> </a:t>
                      </a:r>
                      <a:endParaRPr sz="2000" b="0" i="0" u="none" strike="noStrike" cap="non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7">
                  <a:txBody>
                    <a:bodyPr/>
                    <a:lstStyle/>
                    <a:p>
                      <a:pPr marL="0" marR="0" lvl="0" indent="0" algn="ctr" rtl="0">
                        <a:spcBef>
                          <a:spcPts val="0"/>
                        </a:spcBef>
                        <a:spcAft>
                          <a:spcPts val="0"/>
                        </a:spcAft>
                        <a:buNone/>
                      </a:pPr>
                      <a:r>
                        <a:rPr lang="fr-FR" sz="2000" b="1" u="none" strike="noStrike" cap="none">
                          <a:solidFill>
                            <a:schemeClr val="dk1"/>
                          </a:solidFill>
                          <a:latin typeface="Arial"/>
                          <a:ea typeface="Arial"/>
                          <a:cs typeface="Arial"/>
                          <a:sym typeface="Arial"/>
                        </a:rPr>
                        <a:t>Semaine des rapports</a:t>
                      </a:r>
                      <a:endParaRPr sz="2000" b="1" i="0" u="none" strike="noStrike" cap="none">
                        <a:solidFill>
                          <a:schemeClr val="dk1"/>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Facilité</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dirty="0">
                          <a:solidFill>
                            <a:srgbClr val="000000"/>
                          </a:solidFill>
                          <a:latin typeface="Arial"/>
                          <a:ea typeface="Arial"/>
                          <a:cs typeface="Arial"/>
                          <a:sym typeface="Arial"/>
                        </a:rPr>
                        <a:t>Une</a:t>
                      </a:r>
                      <a:endParaRPr sz="2000" b="1" i="0" u="none" strike="noStrike" cap="non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Deux</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Trois</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Quatre</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Cinq</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Six</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Sept</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A</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endParaRPr sz="2000" b="0" i="0" u="none" strike="noStrike" cap="non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B</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M</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endParaRPr sz="2000" b="0" i="0" u="none" strike="noStrike" cap="non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lvl="0" indent="0" algn="ctr" rtl="0">
                        <a:spcBef>
                          <a:spcPts val="0"/>
                        </a:spcBef>
                        <a:spcAft>
                          <a:spcPts val="0"/>
                        </a:spcAft>
                        <a:buClr>
                          <a:schemeClr val="dk1"/>
                        </a:buClr>
                        <a:buFont typeface="Arial"/>
                        <a:buNone/>
                      </a:pPr>
                      <a:r>
                        <a:rPr lang="fr-FR" sz="2000"/>
                        <a:t>R</a:t>
                      </a:r>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M</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3"/>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C</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endParaRPr sz="2000" b="0" i="0" u="none" strike="noStrike" cap="non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D</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E</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lvl="0" indent="0" algn="ctr" rtl="0">
                        <a:spcBef>
                          <a:spcPts val="0"/>
                        </a:spcBef>
                        <a:spcAft>
                          <a:spcPts val="0"/>
                        </a:spcAft>
                        <a:buNone/>
                      </a:pPr>
                      <a:r>
                        <a:rPr lang="fr-FR" sz="2000">
                          <a:solidFill>
                            <a:schemeClr val="dk1"/>
                          </a:solidFill>
                        </a:rPr>
                        <a:t>R</a:t>
                      </a:r>
                      <a:endParaRPr sz="2000">
                        <a:solidFill>
                          <a:schemeClr val="dk1"/>
                        </a:solidFil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F</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M</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M</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2000">
                          <a:solidFill>
                            <a:srgbClr val="000000"/>
                          </a:solidFill>
                        </a:rPr>
                        <a:t>M</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en-US" sz="2000" b="0" i="0" u="none" strike="noStrike" cap="none" dirty="0">
                          <a:solidFill>
                            <a:srgbClr val="000000"/>
                          </a:solidFill>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7"/>
                  </a:ext>
                </a:extLst>
              </a:tr>
              <a:tr h="389375">
                <a:tc>
                  <a:txBody>
                    <a:bodyPr/>
                    <a:lstStyle/>
                    <a:p>
                      <a:pPr marL="0" marR="0" lvl="0" indent="0" algn="ctr" rtl="0">
                        <a:spcBef>
                          <a:spcPts val="0"/>
                        </a:spcBef>
                        <a:spcAft>
                          <a:spcPts val="0"/>
                        </a:spcAft>
                        <a:buNone/>
                      </a:pPr>
                      <a:r>
                        <a:rPr lang="fr-FR" sz="2000" b="1" u="none" strike="noStrike" cap="none">
                          <a:solidFill>
                            <a:srgbClr val="000000"/>
                          </a:solidFill>
                          <a:latin typeface="Arial"/>
                          <a:ea typeface="Arial"/>
                          <a:cs typeface="Arial"/>
                          <a:sym typeface="Arial"/>
                        </a:rPr>
                        <a:t>G</a:t>
                      </a:r>
                      <a:endParaRPr sz="2000" b="1"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a:solidFill>
                            <a:srgbClr val="000000"/>
                          </a:solidFill>
                        </a:rPr>
                        <a:t>R</a:t>
                      </a:r>
                      <a:endParaRPr sz="2000" b="0" i="0" u="none" strike="noStrike" cap="none">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ea typeface="Arial"/>
                          <a:cs typeface="Arial"/>
                          <a:sym typeface="Arial"/>
                        </a:rPr>
                        <a:t>T</a:t>
                      </a:r>
                      <a:endParaRPr kumimoji="0" lang="en-US" sz="2000" b="0" i="0" u="none" strike="noStrike" kern="0" cap="none" spc="0" normalizeH="0" baseline="0" noProof="0" dirty="0">
                        <a:ln>
                          <a:noFill/>
                        </a:ln>
                        <a:solidFill>
                          <a:srgbClr val="000000"/>
                        </a:solidFill>
                        <a:effectLst/>
                        <a:uLnTx/>
                        <a:uFillTx/>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Arial"/>
                          <a:ea typeface="Arial"/>
                          <a:cs typeface="Arial"/>
                          <a:sym typeface="Arial"/>
                        </a:rPr>
                        <a:t>T</a:t>
                      </a: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2000" dirty="0">
                          <a:solidFill>
                            <a:srgbClr val="000000"/>
                          </a:solidFill>
                        </a:rPr>
                        <a:t>R</a:t>
                      </a:r>
                      <a:endParaRPr sz="2000" b="0" i="0" u="none" strike="noStrike" cap="none" dirty="0">
                        <a:solidFill>
                          <a:srgbClr val="000000"/>
                        </a:solidFill>
                        <a:latin typeface="Arial"/>
                        <a:ea typeface="Arial"/>
                        <a:cs typeface="Arial"/>
                        <a:sym typeface="Arial"/>
                      </a:endParaRPr>
                    </a:p>
                  </a:txBody>
                  <a:tcPr marL="16625" marR="16625" marT="166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1141" name="Google Shape;1141;p65"/>
          <p:cNvSpPr/>
          <p:nvPr/>
        </p:nvSpPr>
        <p:spPr>
          <a:xfrm>
            <a:off x="2043024" y="3469011"/>
            <a:ext cx="8167800" cy="381000"/>
          </a:xfrm>
          <a:prstGeom prst="roundRect">
            <a:avLst>
              <a:gd name="adj" fmla="val 16667"/>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sp>
        <p:nvSpPr>
          <p:cNvPr id="1142" name="Google Shape;1142;p65"/>
          <p:cNvSpPr/>
          <p:nvPr/>
        </p:nvSpPr>
        <p:spPr>
          <a:xfrm>
            <a:off x="2012100" y="5033900"/>
            <a:ext cx="8167800" cy="381000"/>
          </a:xfrm>
          <a:prstGeom prst="roundRect">
            <a:avLst>
              <a:gd name="adj" fmla="val 16667"/>
            </a:avLst>
          </a:prstGeom>
          <a:noFill/>
          <a:ln w="762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43" name="Google Shape;1143;p65"/>
          <p:cNvSpPr txBox="1"/>
          <p:nvPr/>
        </p:nvSpPr>
        <p:spPr>
          <a:xfrm>
            <a:off x="2012117" y="1454101"/>
            <a:ext cx="8198680"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u="none" strike="noStrike">
                <a:solidFill>
                  <a:schemeClr val="dk1"/>
                </a:solidFill>
                <a:latin typeface="Arial"/>
                <a:ea typeface="Arial"/>
                <a:cs typeface="Arial"/>
                <a:sym typeface="Arial"/>
              </a:rPr>
              <a:t>Délais de réception des rapports de surveillance par l'établissement, semaines 1 à 7</a:t>
            </a:r>
            <a:endParaRPr sz="2400" b="1" i="0" u="none" strike="noStrike">
              <a:solidFill>
                <a:schemeClr val="dk1"/>
              </a:solidFill>
              <a:latin typeface="Arial"/>
              <a:ea typeface="Arial"/>
              <a:cs typeface="Arial"/>
              <a:sym typeface="Arial"/>
            </a:endParaRPr>
          </a:p>
        </p:txBody>
      </p:sp>
      <p:sp>
        <p:nvSpPr>
          <p:cNvPr id="1144" name="Google Shape;1144;p65"/>
          <p:cNvSpPr txBox="1"/>
          <p:nvPr/>
        </p:nvSpPr>
        <p:spPr>
          <a:xfrm>
            <a:off x="2012117" y="5930384"/>
            <a:ext cx="85605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T = (à </a:t>
            </a:r>
            <a:r>
              <a:rPr lang="fr-FR" sz="1800" dirty="0">
                <a:solidFill>
                  <a:schemeClr val="dk1"/>
                </a:solidFill>
              </a:rPr>
              <a:t>temps, Ponctuel</a:t>
            </a:r>
            <a:r>
              <a:rPr lang="fr-FR" sz="1800" dirty="0">
                <a:solidFill>
                  <a:schemeClr val="dk1"/>
                </a:solidFill>
                <a:latin typeface="Arial"/>
                <a:ea typeface="Arial"/>
                <a:cs typeface="Arial"/>
                <a:sym typeface="Arial"/>
              </a:rPr>
              <a:t>), </a:t>
            </a:r>
            <a:r>
              <a:rPr lang="fr-FR" sz="1800" dirty="0">
                <a:solidFill>
                  <a:schemeClr val="dk1"/>
                </a:solidFill>
              </a:rPr>
              <a:t>R</a:t>
            </a:r>
            <a:r>
              <a:rPr lang="fr-FR" sz="1800" dirty="0">
                <a:solidFill>
                  <a:schemeClr val="dk1"/>
                </a:solidFill>
                <a:latin typeface="Arial"/>
                <a:ea typeface="Arial"/>
                <a:cs typeface="Arial"/>
                <a:sym typeface="Arial"/>
              </a:rPr>
              <a:t> = (en retard), </a:t>
            </a:r>
            <a:r>
              <a:rPr lang="fr-FR" sz="1800" dirty="0">
                <a:solidFill>
                  <a:schemeClr val="dk1"/>
                </a:solidFill>
              </a:rPr>
              <a:t>M</a:t>
            </a:r>
            <a:r>
              <a:rPr lang="fr-FR" sz="1800" dirty="0">
                <a:solidFill>
                  <a:schemeClr val="dk1"/>
                </a:solidFill>
                <a:latin typeface="Arial"/>
                <a:ea typeface="Arial"/>
                <a:cs typeface="Arial"/>
                <a:sym typeface="Arial"/>
              </a:rPr>
              <a:t> =  ( </a:t>
            </a:r>
            <a:r>
              <a:rPr lang="fr-FR" sz="1800" dirty="0">
                <a:solidFill>
                  <a:schemeClr val="dk1"/>
                </a:solidFill>
              </a:rPr>
              <a:t>Manquant/</a:t>
            </a:r>
            <a:r>
              <a:rPr lang="fr-FR" sz="1800" dirty="0">
                <a:solidFill>
                  <a:schemeClr val="dk1"/>
                </a:solidFill>
                <a:latin typeface="Arial"/>
                <a:ea typeface="Arial"/>
                <a:cs typeface="Arial"/>
                <a:sym typeface="Arial"/>
              </a:rPr>
              <a:t>pas de rapport)</a:t>
            </a:r>
            <a:endParaRPr sz="1800" dirty="0">
              <a:solidFill>
                <a:schemeClr val="dk1"/>
              </a:solidFill>
              <a:latin typeface="Arial"/>
              <a:ea typeface="Arial"/>
              <a:cs typeface="Arial"/>
              <a:sym typeface="Arial"/>
            </a:endParaRPr>
          </a:p>
        </p:txBody>
      </p:sp>
      <p:pic>
        <p:nvPicPr>
          <p:cNvPr id="1145" name="Google Shape;1145;p65" descr="Activity Icon"/>
          <p:cNvPicPr preferRelativeResize="0"/>
          <p:nvPr/>
        </p:nvPicPr>
        <p:blipFill rotWithShape="1">
          <a:blip r:embed="rId3">
            <a:alphaModFix/>
          </a:blip>
          <a:srcRect/>
          <a:stretch/>
        </p:blipFill>
        <p:spPr>
          <a:xfrm>
            <a:off x="10871575" y="146157"/>
            <a:ext cx="939679" cy="93967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150"/>
        <p:cNvGrpSpPr/>
        <p:nvPr/>
      </p:nvGrpSpPr>
      <p:grpSpPr>
        <a:xfrm>
          <a:off x="0" y="0"/>
          <a:ext cx="0" cy="0"/>
          <a:chOff x="0" y="0"/>
          <a:chExt cx="0" cy="0"/>
        </a:xfrm>
      </p:grpSpPr>
      <p:sp>
        <p:nvSpPr>
          <p:cNvPr id="1151" name="Google Shape;1151;p6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800"/>
              <a:buFont typeface="Libre Franklin Medium"/>
              <a:buNone/>
            </a:pPr>
            <a:r>
              <a:rPr lang="fr-FR" sz="3800" dirty="0">
                <a:latin typeface="Franklin Gothic Medium" panose="020B0603020102020204" pitchFamily="34" charset="0"/>
              </a:rPr>
              <a:t>Systèmes de surveillance Une Seule Santé</a:t>
            </a:r>
            <a:br>
              <a:rPr lang="fr-FR" sz="3800" dirty="0">
                <a:latin typeface="Franklin Gothic Medium" panose="020B0603020102020204" pitchFamily="34" charset="0"/>
              </a:rPr>
            </a:br>
            <a:endParaRPr sz="3800" dirty="0">
              <a:latin typeface="Franklin Gothic Medium" panose="020B0603020102020204" pitchFamily="34" charset="0"/>
            </a:endParaRPr>
          </a:p>
        </p:txBody>
      </p:sp>
      <p:graphicFrame>
        <p:nvGraphicFramePr>
          <p:cNvPr id="1152" name="Google Shape;1152;p66"/>
          <p:cNvGraphicFramePr/>
          <p:nvPr>
            <p:extLst>
              <p:ext uri="{D42A27DB-BD31-4B8C-83A1-F6EECF244321}">
                <p14:modId xmlns:p14="http://schemas.microsoft.com/office/powerpoint/2010/main" val="3827436716"/>
              </p:ext>
            </p:extLst>
          </p:nvPr>
        </p:nvGraphicFramePr>
        <p:xfrm>
          <a:off x="6975354" y="1599569"/>
          <a:ext cx="4868900" cy="4023470"/>
        </p:xfrm>
        <a:graphic>
          <a:graphicData uri="http://schemas.openxmlformats.org/drawingml/2006/table">
            <a:tbl>
              <a:tblPr firstRow="1" bandRow="1">
                <a:noFill/>
                <a:tableStyleId>{D3EC5609-2757-4EBA-A3A9-D8E8E31DC96C}</a:tableStyleId>
              </a:tblPr>
              <a:tblGrid>
                <a:gridCol w="4868900">
                  <a:extLst>
                    <a:ext uri="{9D8B030D-6E8A-4147-A177-3AD203B41FA5}">
                      <a16:colId xmlns:a16="http://schemas.microsoft.com/office/drawing/2014/main" val="20000"/>
                    </a:ext>
                  </a:extLst>
                </a:gridCol>
              </a:tblGrid>
              <a:tr h="371775">
                <a:tc>
                  <a:txBody>
                    <a:bodyPr/>
                    <a:lstStyle/>
                    <a:p>
                      <a:pPr marL="0" marR="0" lvl="0" indent="0" algn="ctr" rtl="0">
                        <a:lnSpc>
                          <a:spcPct val="100000"/>
                        </a:lnSpc>
                        <a:spcBef>
                          <a:spcPts val="0"/>
                        </a:spcBef>
                        <a:spcAft>
                          <a:spcPts val="0"/>
                        </a:spcAft>
                        <a:buClr>
                          <a:schemeClr val="dk1"/>
                        </a:buClr>
                        <a:buSzPts val="1800"/>
                        <a:buFont typeface="Arial"/>
                        <a:buNone/>
                      </a:pPr>
                      <a:r>
                        <a:rPr lang="fr-FR" sz="1800" u="none" strike="noStrike" cap="none" dirty="0">
                          <a:solidFill>
                            <a:schemeClr val="dk1"/>
                          </a:solidFill>
                        </a:rPr>
                        <a:t>Analyse des données </a:t>
                      </a:r>
                      <a:br>
                        <a:rPr lang="fr-FR" sz="1800" u="none" strike="noStrike" cap="none" dirty="0">
                          <a:solidFill>
                            <a:schemeClr val="dk1"/>
                          </a:solidFill>
                        </a:rPr>
                      </a:br>
                      <a:r>
                        <a:rPr lang="fr-FR" sz="1800" u="none" strike="noStrike" cap="none" dirty="0">
                          <a:solidFill>
                            <a:schemeClr val="dk1"/>
                          </a:solidFill>
                        </a:rPr>
                        <a:t>(analyse et interprétation)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70850">
                <a:tc>
                  <a:txBody>
                    <a:bodyPr/>
                    <a:lstStyle/>
                    <a:p>
                      <a:pPr marL="0" marR="0" lvl="0" indent="0" algn="ctr" rtl="0">
                        <a:spcBef>
                          <a:spcPts val="0"/>
                        </a:spcBef>
                        <a:spcAft>
                          <a:spcPts val="0"/>
                        </a:spcAft>
                        <a:buNone/>
                      </a:pPr>
                      <a:r>
                        <a:rPr lang="fr-FR" sz="1800" u="none" strike="noStrike" cap="none">
                          <a:solidFill>
                            <a:schemeClr val="dk1"/>
                          </a:solidFill>
                        </a:rPr>
                        <a:t>Entrepris séparément dans chaque secteur</a:t>
                      </a:r>
                      <a:endParaRPr/>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1"/>
                  </a:ext>
                </a:extLst>
              </a:tr>
              <a:tr h="370850">
                <a:tc>
                  <a:txBody>
                    <a:bodyPr/>
                    <a:lstStyle/>
                    <a:p>
                      <a:pPr marL="0" marR="0" lvl="0" indent="0" algn="ctr" rtl="0">
                        <a:spcBef>
                          <a:spcPts val="0"/>
                        </a:spcBef>
                        <a:spcAft>
                          <a:spcPts val="0"/>
                        </a:spcAft>
                        <a:buNone/>
                      </a:pPr>
                      <a:r>
                        <a:rPr lang="fr-FR" sz="1800" u="none" strike="noStrike" cap="none" dirty="0">
                          <a:solidFill>
                            <a:schemeClr val="dk1"/>
                          </a:solidFill>
                        </a:rPr>
                        <a:t>Entrepris séparément et comparés par </a:t>
                      </a:r>
                      <a:br>
                        <a:rPr lang="fr-FR" sz="1800" u="none" strike="noStrike" cap="none" dirty="0">
                          <a:solidFill>
                            <a:schemeClr val="dk1"/>
                          </a:solidFill>
                        </a:rPr>
                      </a:br>
                      <a:r>
                        <a:rPr lang="fr-FR" sz="1800" u="none" strike="noStrike" cap="none" dirty="0">
                          <a:solidFill>
                            <a:schemeClr val="dk1"/>
                          </a:solidFill>
                        </a:rPr>
                        <a:t>un seul secteur</a:t>
                      </a:r>
                      <a:endParaRPr dirty="0"/>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370850">
                <a:tc>
                  <a:txBody>
                    <a:bodyPr/>
                    <a:lstStyle/>
                    <a:p>
                      <a:pPr marL="0" marR="0" lvl="0" indent="0" algn="ctr" rtl="0">
                        <a:spcBef>
                          <a:spcPts val="0"/>
                        </a:spcBef>
                        <a:spcAft>
                          <a:spcPts val="0"/>
                        </a:spcAft>
                        <a:buNone/>
                      </a:pPr>
                      <a:r>
                        <a:rPr lang="fr-FR" sz="1800" u="none" strike="noStrike" cap="none">
                          <a:solidFill>
                            <a:schemeClr val="dk1"/>
                          </a:solidFill>
                        </a:rPr>
                        <a:t>Entreprise conjointe par un seul secteur pour toutes les composantes</a:t>
                      </a:r>
                      <a:endParaRPr/>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3"/>
                  </a:ext>
                </a:extLst>
              </a:tr>
              <a:tr h="370850">
                <a:tc>
                  <a:txBody>
                    <a:bodyPr/>
                    <a:lstStyle/>
                    <a:p>
                      <a:pPr marL="0" marR="0" lvl="0" indent="0" algn="ctr" rtl="0">
                        <a:spcBef>
                          <a:spcPts val="0"/>
                        </a:spcBef>
                        <a:spcAft>
                          <a:spcPts val="0"/>
                        </a:spcAft>
                        <a:buNone/>
                      </a:pPr>
                      <a:r>
                        <a:rPr lang="fr-FR" sz="1800" u="none" strike="noStrike" cap="none">
                          <a:solidFill>
                            <a:schemeClr val="dk1"/>
                          </a:solidFill>
                        </a:rPr>
                        <a:t>Entrepris séparément puis comparés par un groupe de travail multisectoriel </a:t>
                      </a:r>
                      <a:endParaRPr/>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370850">
                <a:tc>
                  <a:txBody>
                    <a:bodyPr/>
                    <a:lstStyle/>
                    <a:p>
                      <a:pPr marL="0" marR="0" lvl="0" indent="0" algn="ctr" rtl="0">
                        <a:spcBef>
                          <a:spcPts val="0"/>
                        </a:spcBef>
                        <a:spcAft>
                          <a:spcPts val="0"/>
                        </a:spcAft>
                        <a:buNone/>
                      </a:pPr>
                      <a:r>
                        <a:rPr lang="fr-FR" sz="1800" u="none" strike="noStrike" cap="none" dirty="0">
                          <a:solidFill>
                            <a:schemeClr val="dk1"/>
                          </a:solidFill>
                        </a:rPr>
                        <a:t>Entreprise conjointe par un groupe </a:t>
                      </a:r>
                      <a:br>
                        <a:rPr lang="fr-FR" sz="1800" u="none" strike="noStrike" cap="none" dirty="0">
                          <a:solidFill>
                            <a:schemeClr val="dk1"/>
                          </a:solidFill>
                        </a:rPr>
                      </a:br>
                      <a:r>
                        <a:rPr lang="fr-FR" sz="1800" u="none" strike="noStrike" cap="none" dirty="0">
                          <a:solidFill>
                            <a:schemeClr val="dk1"/>
                          </a:solidFill>
                        </a:rPr>
                        <a:t>de travail multisectoriel</a:t>
                      </a:r>
                      <a:endParaRPr dirty="0"/>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5"/>
                  </a:ext>
                </a:extLst>
              </a:tr>
            </a:tbl>
          </a:graphicData>
        </a:graphic>
      </p:graphicFrame>
      <p:sp>
        <p:nvSpPr>
          <p:cNvPr id="1153" name="Google Shape;1153;p66"/>
          <p:cNvSpPr txBox="1"/>
          <p:nvPr/>
        </p:nvSpPr>
        <p:spPr>
          <a:xfrm rot="-5400000">
            <a:off x="5266593" y="3207439"/>
            <a:ext cx="2771191"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latin typeface="Arial"/>
                <a:ea typeface="Arial"/>
                <a:cs typeface="Arial"/>
                <a:sym typeface="Arial"/>
              </a:rPr>
              <a:t>Degrés de collaboration possibles</a:t>
            </a:r>
            <a:endParaRPr dirty="0"/>
          </a:p>
        </p:txBody>
      </p:sp>
      <p:grpSp>
        <p:nvGrpSpPr>
          <p:cNvPr id="1154" name="Google Shape;1154;p66"/>
          <p:cNvGrpSpPr/>
          <p:nvPr/>
        </p:nvGrpSpPr>
        <p:grpSpPr>
          <a:xfrm>
            <a:off x="114300" y="1859403"/>
            <a:ext cx="5857874" cy="3712713"/>
            <a:chOff x="0" y="-70396"/>
            <a:chExt cx="5857874" cy="3712713"/>
          </a:xfrm>
        </p:grpSpPr>
        <p:sp>
          <p:nvSpPr>
            <p:cNvPr id="1155" name="Google Shape;1155;p66"/>
            <p:cNvSpPr/>
            <p:nvPr/>
          </p:nvSpPr>
          <p:spPr>
            <a:xfrm>
              <a:off x="377683" y="-70396"/>
              <a:ext cx="5404059" cy="3650552"/>
            </a:xfrm>
            <a:custGeom>
              <a:avLst/>
              <a:gdLst/>
              <a:ahLst/>
              <a:cxnLst/>
              <a:rect l="l" t="t" r="r" b="b"/>
              <a:pathLst>
                <a:path w="120000" h="120000" extrusionOk="0">
                  <a:moveTo>
                    <a:pt x="72393" y="4729"/>
                  </a:moveTo>
                  <a:lnTo>
                    <a:pt x="72393" y="4729"/>
                  </a:lnTo>
                  <a:cubicBezTo>
                    <a:pt x="99799" y="10641"/>
                    <a:pt x="118895" y="35034"/>
                    <a:pt x="117640" y="62530"/>
                  </a:cubicBezTo>
                  <a:cubicBezTo>
                    <a:pt x="116386" y="90025"/>
                    <a:pt x="95145" y="112649"/>
                    <a:pt x="67310" y="116136"/>
                  </a:cubicBezTo>
                  <a:cubicBezTo>
                    <a:pt x="39475" y="119623"/>
                    <a:pt x="13119" y="102963"/>
                    <a:pt x="4859" y="76659"/>
                  </a:cubicBezTo>
                  <a:cubicBezTo>
                    <a:pt x="-3402" y="50356"/>
                    <a:pt x="8830" y="22037"/>
                    <a:pt x="33841" y="9559"/>
                  </a:cubicBezTo>
                  <a:lnTo>
                    <a:pt x="32625" y="6740"/>
                  </a:lnTo>
                  <a:lnTo>
                    <a:pt x="38707" y="10652"/>
                  </a:lnTo>
                  <a:lnTo>
                    <a:pt x="37405" y="17818"/>
                  </a:lnTo>
                  <a:lnTo>
                    <a:pt x="36191" y="15005"/>
                  </a:lnTo>
                  <a:lnTo>
                    <a:pt x="36191" y="15005"/>
                  </a:lnTo>
                  <a:cubicBezTo>
                    <a:pt x="12855" y="25936"/>
                    <a:pt x="1311" y="51117"/>
                    <a:pt x="8877" y="74588"/>
                  </a:cubicBezTo>
                  <a:cubicBezTo>
                    <a:pt x="16443" y="98059"/>
                    <a:pt x="40909" y="112965"/>
                    <a:pt x="66767" y="109858"/>
                  </a:cubicBezTo>
                  <a:cubicBezTo>
                    <a:pt x="92625" y="106752"/>
                    <a:pt x="112325" y="86539"/>
                    <a:pt x="113379" y="62033"/>
                  </a:cubicBezTo>
                  <a:cubicBezTo>
                    <a:pt x="114433" y="37526"/>
                    <a:pt x="96534" y="15882"/>
                    <a:pt x="71027" y="10819"/>
                  </a:cubicBezTo>
                  <a:close/>
                </a:path>
              </a:pathLst>
            </a:custGeom>
            <a:solidFill>
              <a:srgbClr val="0094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66"/>
            <p:cNvSpPr/>
            <p:nvPr/>
          </p:nvSpPr>
          <p:spPr>
            <a:xfrm>
              <a:off x="2271934" y="1264"/>
              <a:ext cx="1615558" cy="677888"/>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66"/>
            <p:cNvSpPr txBox="1"/>
            <p:nvPr/>
          </p:nvSpPr>
          <p:spPr>
            <a:xfrm>
              <a:off x="2305026" y="34356"/>
              <a:ext cx="1549374" cy="611704"/>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Détecter, diagnostiquer</a:t>
              </a:r>
              <a:endParaRPr/>
            </a:p>
          </p:txBody>
        </p:sp>
        <p:sp>
          <p:nvSpPr>
            <p:cNvPr id="1158" name="Google Shape;1158;p66"/>
            <p:cNvSpPr/>
            <p:nvPr/>
          </p:nvSpPr>
          <p:spPr>
            <a:xfrm>
              <a:off x="4502097" y="690796"/>
              <a:ext cx="1355777" cy="677888"/>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66"/>
            <p:cNvSpPr txBox="1"/>
            <p:nvPr/>
          </p:nvSpPr>
          <p:spPr>
            <a:xfrm>
              <a:off x="4535189" y="723888"/>
              <a:ext cx="1289593" cy="611704"/>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Collecter</a:t>
              </a:r>
              <a:endParaRPr/>
            </a:p>
          </p:txBody>
        </p:sp>
        <p:sp>
          <p:nvSpPr>
            <p:cNvPr id="1160" name="Google Shape;1160;p66"/>
            <p:cNvSpPr/>
            <p:nvPr/>
          </p:nvSpPr>
          <p:spPr>
            <a:xfrm>
              <a:off x="4490484" y="2220452"/>
              <a:ext cx="1355777" cy="677888"/>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66"/>
            <p:cNvSpPr txBox="1"/>
            <p:nvPr/>
          </p:nvSpPr>
          <p:spPr>
            <a:xfrm>
              <a:off x="4523576" y="2253544"/>
              <a:ext cx="1289593" cy="611704"/>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Compiler, analyser</a:t>
              </a:r>
              <a:endParaRPr/>
            </a:p>
          </p:txBody>
        </p:sp>
        <p:sp>
          <p:nvSpPr>
            <p:cNvPr id="1162" name="Google Shape;1162;p66"/>
            <p:cNvSpPr/>
            <p:nvPr/>
          </p:nvSpPr>
          <p:spPr>
            <a:xfrm>
              <a:off x="2472671" y="2964429"/>
              <a:ext cx="1350015" cy="677888"/>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66"/>
            <p:cNvSpPr txBox="1"/>
            <p:nvPr/>
          </p:nvSpPr>
          <p:spPr>
            <a:xfrm>
              <a:off x="2489721" y="3013563"/>
              <a:ext cx="1283831" cy="611704"/>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Interpréter</a:t>
              </a:r>
              <a:endParaRPr/>
            </a:p>
          </p:txBody>
        </p:sp>
        <p:sp>
          <p:nvSpPr>
            <p:cNvPr id="1164" name="Google Shape;1164;p66"/>
            <p:cNvSpPr/>
            <p:nvPr/>
          </p:nvSpPr>
          <p:spPr>
            <a:xfrm>
              <a:off x="0" y="2252125"/>
              <a:ext cx="1958881" cy="677888"/>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66"/>
            <p:cNvSpPr txBox="1"/>
            <p:nvPr/>
          </p:nvSpPr>
          <p:spPr>
            <a:xfrm>
              <a:off x="33092" y="2285217"/>
              <a:ext cx="1892697" cy="611704"/>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Communiquer</a:t>
              </a:r>
              <a:endParaRPr/>
            </a:p>
          </p:txBody>
        </p:sp>
        <p:sp>
          <p:nvSpPr>
            <p:cNvPr id="1166" name="Google Shape;1166;p66"/>
            <p:cNvSpPr/>
            <p:nvPr/>
          </p:nvSpPr>
          <p:spPr>
            <a:xfrm>
              <a:off x="0" y="690797"/>
              <a:ext cx="1595479" cy="677888"/>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66"/>
            <p:cNvSpPr txBox="1"/>
            <p:nvPr/>
          </p:nvSpPr>
          <p:spPr>
            <a:xfrm>
              <a:off x="33092" y="723889"/>
              <a:ext cx="1529295" cy="611704"/>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Agir</a:t>
              </a:r>
              <a:endParaRPr/>
            </a:p>
          </p:txBody>
        </p:sp>
      </p:grpSp>
      <p:sp>
        <p:nvSpPr>
          <p:cNvPr id="1168" name="Google Shape;1168;p66"/>
          <p:cNvSpPr/>
          <p:nvPr/>
        </p:nvSpPr>
        <p:spPr>
          <a:xfrm>
            <a:off x="2585215" y="4889884"/>
            <a:ext cx="1350014" cy="665181"/>
          </a:xfrm>
          <a:prstGeom prst="roundRect">
            <a:avLst>
              <a:gd name="adj" fmla="val 16667"/>
            </a:avLst>
          </a:prstGeom>
          <a:noFill/>
          <a:ln w="76200" cap="flat" cmpd="sng">
            <a:solidFill>
              <a:srgbClr val="F794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69" name="Google Shape;1169;p66"/>
          <p:cNvSpPr txBox="1"/>
          <p:nvPr/>
        </p:nvSpPr>
        <p:spPr>
          <a:xfrm>
            <a:off x="838200" y="6139210"/>
            <a:ext cx="8763000" cy="52318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400" dirty="0">
                <a:solidFill>
                  <a:schemeClr val="dk1"/>
                </a:solidFill>
                <a:latin typeface="Arial"/>
                <a:ea typeface="Arial"/>
                <a:cs typeface="Arial"/>
                <a:sym typeface="Arial"/>
              </a:rPr>
              <a:t>Adapté de Bordier M, et al. Août 2020. Caractéristiques des systèmes de surveillance One Health : une revue systématique de la littérature</a:t>
            </a:r>
            <a:r>
              <a:rPr lang="fr-FR" sz="1400"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 https://doi.</a:t>
            </a:r>
            <a:r>
              <a:rPr lang="fr-FR" sz="1400" dirty="0">
                <a:solidFill>
                  <a:schemeClr val="dk1"/>
                </a:solidFill>
                <a:latin typeface="Arial"/>
                <a:ea typeface="Arial"/>
                <a:cs typeface="Arial"/>
                <a:sym typeface="Arial"/>
              </a:rPr>
              <a:t>org/10.1016/j.prevetmed.2018.10.005 </a:t>
            </a:r>
            <a:endParaRP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174"/>
        <p:cNvGrpSpPr/>
        <p:nvPr/>
      </p:nvGrpSpPr>
      <p:grpSpPr>
        <a:xfrm>
          <a:off x="0" y="0"/>
          <a:ext cx="0" cy="0"/>
          <a:chOff x="0" y="0"/>
          <a:chExt cx="0" cy="0"/>
        </a:xfrm>
      </p:grpSpPr>
      <p:sp>
        <p:nvSpPr>
          <p:cNvPr id="1175" name="Google Shape;1175;p6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Interprétation des tableaux</a:t>
            </a:r>
            <a:endParaRPr dirty="0">
              <a:latin typeface="Franklin Gothic Medium" panose="020B0603020102020204" pitchFamily="34" charset="0"/>
            </a:endParaRPr>
          </a:p>
        </p:txBody>
      </p:sp>
      <p:sp>
        <p:nvSpPr>
          <p:cNvPr id="1176" name="Google Shape;1176;p67"/>
          <p:cNvSpPr txBox="1">
            <a:spLocks noGrp="1"/>
          </p:cNvSpPr>
          <p:nvPr>
            <p:ph type="body" idx="1"/>
          </p:nvPr>
        </p:nvSpPr>
        <p:spPr>
          <a:xfrm>
            <a:off x="838200" y="1377248"/>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200"/>
              <a:buNone/>
            </a:pPr>
            <a:r>
              <a:rPr lang="fr-FR" sz="2200" b="1" dirty="0"/>
              <a:t>Tableau 1 : Prévalence des organismes résistants aux antimicrobiens (AMR) dans des échantillons d'eau provenant de ménages ruraux, d'élevages de volailles et de marchés alimentaires urbains</a:t>
            </a:r>
            <a:endParaRPr dirty="0"/>
          </a:p>
        </p:txBody>
      </p:sp>
      <p:graphicFrame>
        <p:nvGraphicFramePr>
          <p:cNvPr id="1177" name="Google Shape;1177;p67"/>
          <p:cNvGraphicFramePr/>
          <p:nvPr>
            <p:extLst>
              <p:ext uri="{D42A27DB-BD31-4B8C-83A1-F6EECF244321}">
                <p14:modId xmlns:p14="http://schemas.microsoft.com/office/powerpoint/2010/main" val="999311265"/>
              </p:ext>
            </p:extLst>
          </p:nvPr>
        </p:nvGraphicFramePr>
        <p:xfrm>
          <a:off x="913374" y="2591147"/>
          <a:ext cx="10814725" cy="3331095"/>
        </p:xfrm>
        <a:graphic>
          <a:graphicData uri="http://schemas.openxmlformats.org/drawingml/2006/table">
            <a:tbl>
              <a:tblPr>
                <a:noFill/>
                <a:tableStyleId>{5B0BE6D7-9E00-4E46-B493-294ABB14EDFF}</a:tableStyleId>
              </a:tblPr>
              <a:tblGrid>
                <a:gridCol w="3177440">
                  <a:extLst>
                    <a:ext uri="{9D8B030D-6E8A-4147-A177-3AD203B41FA5}">
                      <a16:colId xmlns:a16="http://schemas.microsoft.com/office/drawing/2014/main" val="20000"/>
                    </a:ext>
                  </a:extLst>
                </a:gridCol>
                <a:gridCol w="3256547">
                  <a:extLst>
                    <a:ext uri="{9D8B030D-6E8A-4147-A177-3AD203B41FA5}">
                      <a16:colId xmlns:a16="http://schemas.microsoft.com/office/drawing/2014/main" val="20001"/>
                    </a:ext>
                  </a:extLst>
                </a:gridCol>
                <a:gridCol w="1443789">
                  <a:extLst>
                    <a:ext uri="{9D8B030D-6E8A-4147-A177-3AD203B41FA5}">
                      <a16:colId xmlns:a16="http://schemas.microsoft.com/office/drawing/2014/main" val="20002"/>
                    </a:ext>
                  </a:extLst>
                </a:gridCol>
                <a:gridCol w="1540043">
                  <a:extLst>
                    <a:ext uri="{9D8B030D-6E8A-4147-A177-3AD203B41FA5}">
                      <a16:colId xmlns:a16="http://schemas.microsoft.com/office/drawing/2014/main" val="20003"/>
                    </a:ext>
                  </a:extLst>
                </a:gridCol>
                <a:gridCol w="1396906">
                  <a:extLst>
                    <a:ext uri="{9D8B030D-6E8A-4147-A177-3AD203B41FA5}">
                      <a16:colId xmlns:a16="http://schemas.microsoft.com/office/drawing/2014/main" val="20004"/>
                    </a:ext>
                  </a:extLst>
                </a:gridCol>
              </a:tblGrid>
              <a:tr h="507850">
                <a:tc>
                  <a:txBody>
                    <a:bodyPr/>
                    <a:lstStyle/>
                    <a:p>
                      <a:pPr marL="0" marR="0" lvl="0" indent="0" algn="l" rtl="0">
                        <a:spcBef>
                          <a:spcPts val="0"/>
                        </a:spcBef>
                        <a:spcAft>
                          <a:spcPts val="0"/>
                        </a:spcAft>
                        <a:buNone/>
                      </a:pPr>
                      <a:r>
                        <a:rPr lang="fr-FR" sz="1800" b="1" i="0" u="none" strike="noStrike" cap="none">
                          <a:solidFill>
                            <a:schemeClr val="dk1"/>
                          </a:solidFill>
                          <a:latin typeface="Arial"/>
                          <a:ea typeface="Arial"/>
                          <a:cs typeface="Arial"/>
                          <a:sym typeface="Arial"/>
                        </a:rPr>
                        <a:t>Localisation des sites</a:t>
                      </a:r>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BDBDB"/>
                    </a:solidFill>
                  </a:tcPr>
                </a:tc>
                <a:tc rowSpan="2">
                  <a:txBody>
                    <a:bodyPr/>
                    <a:lstStyle/>
                    <a:p>
                      <a:pPr marL="0" marR="0" lvl="0" indent="0" algn="l" rtl="0">
                        <a:spcBef>
                          <a:spcPts val="0"/>
                        </a:spcBef>
                        <a:spcAft>
                          <a:spcPts val="0"/>
                        </a:spcAft>
                        <a:buNone/>
                      </a:pPr>
                      <a:r>
                        <a:rPr lang="fr-FR" sz="1800" b="1" i="0" u="none" strike="noStrike" cap="none" dirty="0">
                          <a:solidFill>
                            <a:schemeClr val="dk1"/>
                          </a:solidFill>
                          <a:latin typeface="Arial"/>
                          <a:ea typeface="Arial"/>
                          <a:cs typeface="Arial"/>
                          <a:sym typeface="Arial"/>
                        </a:rPr>
                        <a:t>Organisme résistant </a:t>
                      </a:r>
                      <a:br>
                        <a:rPr lang="fr-FR" sz="1800" b="1" i="0" u="none" strike="noStrike" cap="none" dirty="0">
                          <a:solidFill>
                            <a:schemeClr val="dk1"/>
                          </a:solidFill>
                          <a:latin typeface="Arial"/>
                          <a:ea typeface="Arial"/>
                          <a:cs typeface="Arial"/>
                          <a:sym typeface="Arial"/>
                        </a:rPr>
                      </a:br>
                      <a:r>
                        <a:rPr lang="fr-FR" sz="1800" b="1" i="0" u="none" strike="noStrike" cap="none" dirty="0">
                          <a:solidFill>
                            <a:schemeClr val="dk1"/>
                          </a:solidFill>
                          <a:latin typeface="Arial"/>
                          <a:ea typeface="Arial"/>
                          <a:cs typeface="Arial"/>
                          <a:sym typeface="Arial"/>
                        </a:rPr>
                        <a:t>aux médicaments</a:t>
                      </a:r>
                      <a:endParaRPr dirty="0"/>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BDB"/>
                    </a:solidFill>
                  </a:tcPr>
                </a:tc>
                <a:tc>
                  <a:txBody>
                    <a:bodyPr/>
                    <a:lstStyle/>
                    <a:p>
                      <a:pPr marL="0" marR="0" lvl="0" indent="0" algn="l" rtl="0">
                        <a:spcBef>
                          <a:spcPts val="0"/>
                        </a:spcBef>
                        <a:spcAft>
                          <a:spcPts val="0"/>
                        </a:spcAft>
                        <a:buNone/>
                      </a:pPr>
                      <a:r>
                        <a:rPr lang="fr-FR" sz="1800" b="1" i="0" u="none" strike="noStrike" cap="none" dirty="0">
                          <a:solidFill>
                            <a:schemeClr val="dk1"/>
                          </a:solidFill>
                          <a:latin typeface="Arial"/>
                          <a:ea typeface="Arial"/>
                          <a:cs typeface="Arial"/>
                          <a:sym typeface="Arial"/>
                        </a:rPr>
                        <a:t>Eau </a:t>
                      </a:r>
                    </a:p>
                    <a:p>
                      <a:pPr marL="0" marR="0" lvl="0" indent="0" algn="l" rtl="0">
                        <a:spcBef>
                          <a:spcPts val="0"/>
                        </a:spcBef>
                        <a:spcAft>
                          <a:spcPts val="0"/>
                        </a:spcAft>
                        <a:buNone/>
                      </a:pPr>
                      <a:r>
                        <a:rPr lang="fr-FR" sz="1800" b="1" i="0" u="none" strike="noStrike" cap="none" dirty="0">
                          <a:solidFill>
                            <a:schemeClr val="dk1"/>
                          </a:solidFill>
                          <a:latin typeface="Arial"/>
                          <a:ea typeface="Arial"/>
                          <a:cs typeface="Arial"/>
                          <a:sym typeface="Arial"/>
                        </a:rPr>
                        <a:t>potable</a:t>
                      </a:r>
                      <a:endParaRPr dirty="0"/>
                    </a:p>
                  </a:txBody>
                  <a:tcPr marL="9525" marR="9525" marT="9525"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BDBDB"/>
                    </a:solidFill>
                  </a:tcPr>
                </a:tc>
                <a:tc>
                  <a:txBody>
                    <a:bodyPr/>
                    <a:lstStyle/>
                    <a:p>
                      <a:pPr marL="0" marR="0" lvl="0" indent="0" algn="l" rtl="0">
                        <a:spcBef>
                          <a:spcPts val="0"/>
                        </a:spcBef>
                        <a:spcAft>
                          <a:spcPts val="0"/>
                        </a:spcAft>
                        <a:buNone/>
                      </a:pPr>
                      <a:r>
                        <a:rPr lang="en-US" sz="1800" b="1" i="0" u="none" strike="noStrike" cap="none" dirty="0">
                          <a:solidFill>
                            <a:schemeClr val="dk1"/>
                          </a:solidFill>
                          <a:latin typeface="Arial"/>
                          <a:ea typeface="Arial"/>
                          <a:cs typeface="Arial"/>
                          <a:sym typeface="Arial"/>
                        </a:rPr>
                        <a:t>Eaux </a:t>
                      </a:r>
                    </a:p>
                    <a:p>
                      <a:pPr marL="0" marR="0" lvl="0" indent="0" algn="l" rtl="0">
                        <a:spcBef>
                          <a:spcPts val="0"/>
                        </a:spcBef>
                        <a:spcAft>
                          <a:spcPts val="0"/>
                        </a:spcAft>
                        <a:buNone/>
                      </a:pPr>
                      <a:r>
                        <a:rPr lang="en-US" sz="1800" b="1" i="0" u="none" strike="noStrike" cap="none" dirty="0" err="1">
                          <a:solidFill>
                            <a:schemeClr val="dk1"/>
                          </a:solidFill>
                          <a:latin typeface="Arial"/>
                          <a:ea typeface="Arial"/>
                          <a:cs typeface="Arial"/>
                          <a:sym typeface="Arial"/>
                        </a:rPr>
                        <a:t>usées</a:t>
                      </a:r>
                      <a:endParaRPr dirty="0"/>
                    </a:p>
                  </a:txBody>
                  <a:tcPr marL="9525" marR="9525" marT="9525"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BDBDB"/>
                    </a:solidFill>
                  </a:tcPr>
                </a:tc>
                <a:tc>
                  <a:txBody>
                    <a:bodyPr/>
                    <a:lstStyle/>
                    <a:p>
                      <a:pPr marL="0" marR="0" lvl="0" indent="0" algn="l" rtl="0">
                        <a:spcBef>
                          <a:spcPts val="0"/>
                        </a:spcBef>
                        <a:spcAft>
                          <a:spcPts val="0"/>
                        </a:spcAft>
                        <a:buNone/>
                      </a:pPr>
                      <a:r>
                        <a:rPr lang="fr-FR" sz="1800" b="1" i="0" u="none" strike="noStrike" cap="none" dirty="0">
                          <a:solidFill>
                            <a:schemeClr val="dk1"/>
                          </a:solidFill>
                          <a:latin typeface="Arial"/>
                          <a:ea typeface="Arial"/>
                          <a:cs typeface="Arial"/>
                          <a:sym typeface="Arial"/>
                        </a:rPr>
                        <a:t>Eau </a:t>
                      </a:r>
                    </a:p>
                    <a:p>
                      <a:pPr marL="0" marR="0" lvl="0" indent="0" algn="l" rtl="0">
                        <a:spcBef>
                          <a:spcPts val="0"/>
                        </a:spcBef>
                        <a:spcAft>
                          <a:spcPts val="0"/>
                        </a:spcAft>
                        <a:buNone/>
                      </a:pPr>
                      <a:r>
                        <a:rPr lang="fr-FR" sz="1800" b="1" i="0" u="none" strike="noStrike" cap="none" dirty="0">
                          <a:solidFill>
                            <a:schemeClr val="dk1"/>
                          </a:solidFill>
                          <a:latin typeface="Arial"/>
                          <a:ea typeface="Arial"/>
                          <a:cs typeface="Arial"/>
                          <a:sym typeface="Arial"/>
                        </a:rPr>
                        <a:t>d’étang </a:t>
                      </a:r>
                      <a:endParaRPr dirty="0"/>
                    </a:p>
                    <a:p>
                      <a:pPr marL="0" marR="0" lvl="0" indent="0" algn="l" rtl="0">
                        <a:spcBef>
                          <a:spcPts val="0"/>
                        </a:spcBef>
                        <a:spcAft>
                          <a:spcPts val="0"/>
                        </a:spcAft>
                        <a:buNone/>
                      </a:pPr>
                      <a:endParaRPr dirty="0"/>
                    </a:p>
                  </a:txBody>
                  <a:tcPr marL="9525" marR="9525" marT="9525"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BDBDB"/>
                    </a:solidFill>
                  </a:tcPr>
                </a:tc>
                <a:extLst>
                  <a:ext uri="{0D108BD9-81ED-4DB2-BD59-A6C34878D82A}">
                    <a16:rowId xmlns:a16="http://schemas.microsoft.com/office/drawing/2014/main" val="10000"/>
                  </a:ext>
                </a:extLst>
              </a:tr>
              <a:tr h="228600">
                <a:tc>
                  <a:txBody>
                    <a:bodyPr/>
                    <a:lstStyle/>
                    <a:p>
                      <a:pPr marL="0" marR="0" lvl="0" indent="0" algn="l" rtl="0">
                        <a:spcBef>
                          <a:spcPts val="0"/>
                        </a:spcBef>
                        <a:spcAft>
                          <a:spcPts val="0"/>
                        </a:spcAft>
                        <a:buNone/>
                      </a:pPr>
                      <a:r>
                        <a:rPr lang="fr-FR" sz="1800" b="0" i="0" u="none" strike="noStrike" cap="none" dirty="0">
                          <a:solidFill>
                            <a:schemeClr val="dk1"/>
                          </a:solidFill>
                          <a:latin typeface="Arial"/>
                          <a:ea typeface="Arial"/>
                          <a:cs typeface="Arial"/>
                          <a:sym typeface="Arial"/>
                        </a:rPr>
                        <a:t> </a:t>
                      </a:r>
                      <a:endParaRPr dirty="0"/>
                    </a:p>
                  </a:txBody>
                  <a:tcPr marL="9525" marR="9525" marT="9525"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BDB"/>
                    </a:solidFill>
                  </a:tcPr>
                </a:tc>
                <a:tc vMerge="1">
                  <a:txBody>
                    <a:bodyPr/>
                    <a:lstStyle/>
                    <a:p>
                      <a:endParaRPr lang="fr-FR"/>
                    </a:p>
                  </a:txBody>
                  <a:tcPr/>
                </a:tc>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n (%)</a:t>
                      </a:r>
                      <a:endParaRPr/>
                    </a:p>
                  </a:txBody>
                  <a:tcPr marL="9525" marR="9525" marT="9525"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BDB"/>
                    </a:solidFill>
                  </a:tcPr>
                </a:tc>
                <a:tc>
                  <a:txBody>
                    <a:bodyPr/>
                    <a:lstStyle/>
                    <a:p>
                      <a:pPr marL="0" marR="0" lvl="0" indent="0" algn="l" rtl="0">
                        <a:lnSpc>
                          <a:spcPct val="100000"/>
                        </a:lnSpc>
                        <a:spcBef>
                          <a:spcPts val="0"/>
                        </a:spcBef>
                        <a:spcAft>
                          <a:spcPts val="0"/>
                        </a:spcAft>
                        <a:buClr>
                          <a:schemeClr val="dk1"/>
                        </a:buClr>
                        <a:buSzPts val="1800"/>
                        <a:buFont typeface="Arial"/>
                        <a:buNone/>
                      </a:pPr>
                      <a:r>
                        <a:rPr lang="fr-FR" sz="1800" b="0" i="0" u="none" strike="noStrike" cap="none">
                          <a:solidFill>
                            <a:schemeClr val="dk1"/>
                          </a:solidFill>
                          <a:latin typeface="Arial"/>
                          <a:ea typeface="Arial"/>
                          <a:cs typeface="Arial"/>
                          <a:sym typeface="Arial"/>
                        </a:rPr>
                        <a:t>n (%)</a:t>
                      </a:r>
                      <a:endParaRPr/>
                    </a:p>
                  </a:txBody>
                  <a:tcPr marL="9525" marR="9525" marT="9525"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BDB"/>
                    </a:solidFill>
                  </a:tcPr>
                </a:tc>
                <a:tc>
                  <a:txBody>
                    <a:bodyPr/>
                    <a:lstStyle/>
                    <a:p>
                      <a:pPr marL="0" marR="0" lvl="0" indent="0" algn="l" rtl="0">
                        <a:lnSpc>
                          <a:spcPct val="100000"/>
                        </a:lnSpc>
                        <a:spcBef>
                          <a:spcPts val="0"/>
                        </a:spcBef>
                        <a:spcAft>
                          <a:spcPts val="0"/>
                        </a:spcAft>
                        <a:buClr>
                          <a:schemeClr val="dk1"/>
                        </a:buClr>
                        <a:buSzPts val="1800"/>
                        <a:buFont typeface="Arial"/>
                        <a:buNone/>
                      </a:pPr>
                      <a:r>
                        <a:rPr lang="fr-FR" sz="1800" b="0" i="0" u="none" strike="noStrike" cap="none">
                          <a:solidFill>
                            <a:schemeClr val="dk1"/>
                          </a:solidFill>
                          <a:latin typeface="Arial"/>
                          <a:ea typeface="Arial"/>
                          <a:cs typeface="Arial"/>
                          <a:sym typeface="Arial"/>
                        </a:rPr>
                        <a:t>n (%)</a:t>
                      </a:r>
                      <a:endParaRPr/>
                    </a:p>
                  </a:txBody>
                  <a:tcPr marL="9525" marR="9525" marT="9525"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solidFill>
                      <a:srgbClr val="DBDBDB"/>
                    </a:solidFill>
                  </a:tcPr>
                </a:tc>
                <a:extLst>
                  <a:ext uri="{0D108BD9-81ED-4DB2-BD59-A6C34878D82A}">
                    <a16:rowId xmlns:a16="http://schemas.microsoft.com/office/drawing/2014/main" val="10001"/>
                  </a:ext>
                </a:extLst>
              </a:tr>
              <a:tr h="758575">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Ménage rural</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1" u="none" strike="noStrike" cap="none">
                          <a:solidFill>
                            <a:schemeClr val="dk1"/>
                          </a:solidFill>
                          <a:latin typeface="Arial"/>
                          <a:ea typeface="Arial"/>
                          <a:cs typeface="Arial"/>
                          <a:sym typeface="Arial"/>
                        </a:rPr>
                        <a:t>Escherichia coli</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3 (8)</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24 (60)</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5 (14)</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758575">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Exploitations avicoles</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1" u="none" strike="noStrike" cap="none">
                          <a:solidFill>
                            <a:schemeClr val="dk1"/>
                          </a:solidFill>
                          <a:latin typeface="Arial"/>
                          <a:ea typeface="Arial"/>
                          <a:cs typeface="Arial"/>
                          <a:sym typeface="Arial"/>
                        </a:rPr>
                        <a:t>Escherichia coli</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4 (10)</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36 (90)</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27 (68)</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758575">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Marchés alimentaires urbains</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1" u="none" strike="noStrike" cap="none">
                          <a:solidFill>
                            <a:schemeClr val="dk1"/>
                          </a:solidFill>
                          <a:latin typeface="Arial"/>
                          <a:ea typeface="Arial"/>
                          <a:cs typeface="Arial"/>
                          <a:sym typeface="Arial"/>
                        </a:rPr>
                        <a:t>Escherichia coli</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0 (0)</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0" u="none" strike="noStrike" cap="none">
                          <a:solidFill>
                            <a:schemeClr val="dk1"/>
                          </a:solidFill>
                          <a:latin typeface="Arial"/>
                          <a:ea typeface="Arial"/>
                          <a:cs typeface="Arial"/>
                          <a:sym typeface="Arial"/>
                        </a:rPr>
                        <a:t>33 (83)</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800" b="0" i="0" u="none" strike="noStrike" cap="none" dirty="0">
                          <a:solidFill>
                            <a:schemeClr val="dk1"/>
                          </a:solidFill>
                          <a:latin typeface="Arial"/>
                          <a:ea typeface="Arial"/>
                          <a:cs typeface="Arial"/>
                          <a:sym typeface="Arial"/>
                        </a:rPr>
                        <a:t>N/A</a:t>
                      </a:r>
                      <a:endParaRPr dirty="0"/>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178" name="Google Shape;1178;p67" descr="A picture containing vector graphics&#10;&#10;Description automatically generated"/>
          <p:cNvPicPr preferRelativeResize="0"/>
          <p:nvPr/>
        </p:nvPicPr>
        <p:blipFill rotWithShape="1">
          <a:blip r:embed="rId3">
            <a:alphaModFix/>
          </a:blip>
          <a:srcRect/>
          <a:stretch/>
        </p:blipFill>
        <p:spPr>
          <a:xfrm>
            <a:off x="10472404" y="128052"/>
            <a:ext cx="1223563" cy="1223563"/>
          </a:xfrm>
          <a:prstGeom prst="rect">
            <a:avLst/>
          </a:prstGeom>
          <a:noFill/>
          <a:ln>
            <a:noFill/>
          </a:ln>
        </p:spPr>
      </p:pic>
      <p:sp>
        <p:nvSpPr>
          <p:cNvPr id="1179" name="Google Shape;1179;p67"/>
          <p:cNvSpPr txBox="1"/>
          <p:nvPr/>
        </p:nvSpPr>
        <p:spPr>
          <a:xfrm>
            <a:off x="0" y="5922242"/>
            <a:ext cx="9686924" cy="830956"/>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dk1"/>
              </a:buClr>
              <a:buSzPts val="1200"/>
              <a:buFont typeface="Arial"/>
              <a:buNone/>
            </a:pPr>
            <a:r>
              <a:rPr lang="fr-FR" sz="1200" dirty="0">
                <a:solidFill>
                  <a:schemeClr val="dk1"/>
                </a:solidFill>
                <a:latin typeface="Arial"/>
                <a:ea typeface="Arial"/>
                <a:cs typeface="Arial"/>
                <a:sym typeface="Arial"/>
              </a:rPr>
              <a:t>Adapté de </a:t>
            </a:r>
            <a:r>
              <a:rPr lang="fr-FR" sz="1200" dirty="0" err="1">
                <a:solidFill>
                  <a:schemeClr val="dk1"/>
                </a:solidFill>
                <a:latin typeface="Arial"/>
                <a:ea typeface="Arial"/>
                <a:cs typeface="Arial"/>
                <a:sym typeface="Arial"/>
              </a:rPr>
              <a:t>Asaduzzaman</a:t>
            </a:r>
            <a:r>
              <a:rPr lang="fr-FR" sz="1200" dirty="0">
                <a:solidFill>
                  <a:schemeClr val="dk1"/>
                </a:solidFill>
                <a:latin typeface="Arial"/>
                <a:ea typeface="Arial"/>
                <a:cs typeface="Arial"/>
                <a:sym typeface="Arial"/>
              </a:rPr>
              <a:t> M, et al. 2022. Distribution spatio-temporelle d'organismes résistants aux antimicrobiens dans différents environnements aquatiques en milieu urbain et rural au Bangladesh. </a:t>
            </a:r>
            <a:r>
              <a:rPr lang="fr-FR" sz="1200" i="1" dirty="0">
                <a:solidFill>
                  <a:schemeClr val="dk1"/>
                </a:solidFill>
                <a:latin typeface="Arial"/>
                <a:ea typeface="Arial"/>
                <a:cs typeface="Arial"/>
                <a:sym typeface="Arial"/>
              </a:rPr>
              <a:t>Science of the Total Environment. </a:t>
            </a:r>
            <a:r>
              <a:rPr lang="fr-FR" sz="1200" u="sng"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https://doi.org/10.1016/j.scitotenv.2022.154890</a:t>
            </a:r>
            <a:endParaRPr sz="1200" dirty="0">
              <a:solidFill>
                <a:schemeClr val="dk1"/>
              </a:solidFill>
              <a:latin typeface="Arial"/>
              <a:ea typeface="Arial"/>
              <a:cs typeface="Arial"/>
              <a:sym typeface="Arial"/>
            </a:endParaRPr>
          </a:p>
          <a:p>
            <a:pPr marL="0" marR="0" lvl="0" indent="0" algn="l" rtl="0">
              <a:spcBef>
                <a:spcPts val="0"/>
              </a:spcBef>
              <a:spcAft>
                <a:spcPts val="0"/>
              </a:spcAft>
              <a:buNone/>
            </a:pPr>
            <a:endParaRPr sz="1200" dirty="0">
              <a:solidFill>
                <a:schemeClr val="dk1"/>
              </a:solidFill>
              <a:latin typeface="Arial"/>
              <a:ea typeface="Arial"/>
              <a:cs typeface="Arial"/>
              <a:sym typeface="Aria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184"/>
        <p:cNvGrpSpPr/>
        <p:nvPr/>
      </p:nvGrpSpPr>
      <p:grpSpPr>
        <a:xfrm>
          <a:off x="0" y="0"/>
          <a:ext cx="0" cy="0"/>
          <a:chOff x="0" y="0"/>
          <a:chExt cx="0" cy="0"/>
        </a:xfrm>
      </p:grpSpPr>
      <p:sp>
        <p:nvSpPr>
          <p:cNvPr id="1185" name="Google Shape;1185;p6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Interprétation des graphiques (1/3)</a:t>
            </a:r>
            <a:endParaRPr dirty="0">
              <a:latin typeface="Franklin Gothic Medium" panose="020B0603020102020204" pitchFamily="34" charset="0"/>
            </a:endParaRPr>
          </a:p>
        </p:txBody>
      </p:sp>
      <p:graphicFrame>
        <p:nvGraphicFramePr>
          <p:cNvPr id="1186" name="Google Shape;1186;p68"/>
          <p:cNvGraphicFramePr/>
          <p:nvPr>
            <p:extLst>
              <p:ext uri="{D42A27DB-BD31-4B8C-83A1-F6EECF244321}">
                <p14:modId xmlns:p14="http://schemas.microsoft.com/office/powerpoint/2010/main" val="1682828118"/>
              </p:ext>
            </p:extLst>
          </p:nvPr>
        </p:nvGraphicFramePr>
        <p:xfrm>
          <a:off x="2479597" y="2301934"/>
          <a:ext cx="7225877" cy="3681771"/>
        </p:xfrm>
        <a:graphic>
          <a:graphicData uri="http://schemas.openxmlformats.org/drawingml/2006/chart">
            <c:chart xmlns:c="http://schemas.openxmlformats.org/drawingml/2006/chart" xmlns:r="http://schemas.openxmlformats.org/officeDocument/2006/relationships" r:id="rId3"/>
          </a:graphicData>
        </a:graphic>
      </p:graphicFrame>
      <p:pic>
        <p:nvPicPr>
          <p:cNvPr id="1187" name="Google Shape;1187;p68" descr="A picture containing vector graphics&#10;&#10;Description automatically generated"/>
          <p:cNvPicPr preferRelativeResize="0"/>
          <p:nvPr/>
        </p:nvPicPr>
        <p:blipFill rotWithShape="1">
          <a:blip r:embed="rId4">
            <a:alphaModFix/>
          </a:blip>
          <a:srcRect/>
          <a:stretch/>
        </p:blipFill>
        <p:spPr>
          <a:xfrm>
            <a:off x="10472404" y="128052"/>
            <a:ext cx="1223563" cy="1223563"/>
          </a:xfrm>
          <a:prstGeom prst="rect">
            <a:avLst/>
          </a:prstGeom>
          <a:noFill/>
          <a:ln>
            <a:noFill/>
          </a:ln>
        </p:spPr>
      </p:pic>
      <p:sp>
        <p:nvSpPr>
          <p:cNvPr id="1188" name="Google Shape;1188;p68"/>
          <p:cNvSpPr txBox="1"/>
          <p:nvPr/>
        </p:nvSpPr>
        <p:spPr>
          <a:xfrm>
            <a:off x="1343026" y="6339723"/>
            <a:ext cx="8229600" cy="30777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400">
                <a:solidFill>
                  <a:schemeClr val="dk1"/>
                </a:solidFill>
                <a:latin typeface="Arial"/>
                <a:ea typeface="Arial"/>
                <a:cs typeface="Arial"/>
                <a:sym typeface="Arial"/>
              </a:rPr>
              <a:t>Cours d'enquête sur les épidémies toxicologiques du CDC : </a:t>
            </a:r>
            <a:r>
              <a:rPr lang="fr-FR" sz="1400" u="sng">
                <a:solidFill>
                  <a:schemeClr val="accent1"/>
                </a:solidFill>
                <a:latin typeface="Arial"/>
                <a:ea typeface="Arial"/>
                <a:cs typeface="Arial"/>
                <a:sym typeface="Arial"/>
                <a:hlinkClick r:id="rId5">
                  <a:extLst>
                    <a:ext uri="{A12FA001-AC4F-418D-AE19-62706E023703}">
                      <ahyp:hlinkClr xmlns:ahyp="http://schemas.microsoft.com/office/drawing/2018/hyperlinkcolor" val="tx"/>
                    </a:ext>
                  </a:extLst>
                </a:hlinkClick>
              </a:rPr>
              <a:t>Étude de cas internationale (cdc.gov)</a:t>
            </a:r>
            <a:endParaRPr sz="1400">
              <a:solidFill>
                <a:schemeClr val="accent1"/>
              </a:solidFill>
              <a:latin typeface="Arial"/>
              <a:ea typeface="Arial"/>
              <a:cs typeface="Arial"/>
              <a:sym typeface="Arial"/>
            </a:endParaRPr>
          </a:p>
        </p:txBody>
      </p:sp>
      <p:sp>
        <p:nvSpPr>
          <p:cNvPr id="1189" name="Google Shape;1189;p68"/>
          <p:cNvSpPr txBox="1"/>
          <p:nvPr/>
        </p:nvSpPr>
        <p:spPr>
          <a:xfrm>
            <a:off x="2762491" y="1656663"/>
            <a:ext cx="6667017" cy="886986"/>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Figure 1 : Courbe épidémique des intoxications aiguës par les pesticides, Bangladesh rural, 2009</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194"/>
        <p:cNvGrpSpPr/>
        <p:nvPr/>
      </p:nvGrpSpPr>
      <p:grpSpPr>
        <a:xfrm>
          <a:off x="0" y="0"/>
          <a:ext cx="0" cy="0"/>
          <a:chOff x="0" y="0"/>
          <a:chExt cx="0" cy="0"/>
        </a:xfrm>
      </p:grpSpPr>
      <p:sp>
        <p:nvSpPr>
          <p:cNvPr id="1195" name="Google Shape;1195;p6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Interprétation des graphiques (2/3)</a:t>
            </a:r>
            <a:endParaRPr dirty="0">
              <a:latin typeface="Franklin Gothic Medium" panose="020B0603020102020204" pitchFamily="34" charset="0"/>
            </a:endParaRPr>
          </a:p>
        </p:txBody>
      </p:sp>
      <p:graphicFrame>
        <p:nvGraphicFramePr>
          <p:cNvPr id="1196" name="Google Shape;1196;p69"/>
          <p:cNvGraphicFramePr/>
          <p:nvPr>
            <p:extLst>
              <p:ext uri="{D42A27DB-BD31-4B8C-83A1-F6EECF244321}">
                <p14:modId xmlns:p14="http://schemas.microsoft.com/office/powerpoint/2010/main" val="2945283264"/>
              </p:ext>
            </p:extLst>
          </p:nvPr>
        </p:nvGraphicFramePr>
        <p:xfrm>
          <a:off x="1780648" y="2339163"/>
          <a:ext cx="8278055" cy="4061637"/>
        </p:xfrm>
        <a:graphic>
          <a:graphicData uri="http://schemas.openxmlformats.org/drawingml/2006/chart">
            <c:chart xmlns:c="http://schemas.openxmlformats.org/drawingml/2006/chart" xmlns:r="http://schemas.openxmlformats.org/officeDocument/2006/relationships" r:id="rId3"/>
          </a:graphicData>
        </a:graphic>
      </p:graphicFrame>
      <p:sp>
        <p:nvSpPr>
          <p:cNvPr id="1197" name="Google Shape;1197;p69"/>
          <p:cNvSpPr txBox="1"/>
          <p:nvPr/>
        </p:nvSpPr>
        <p:spPr>
          <a:xfrm>
            <a:off x="2762491" y="1656663"/>
            <a:ext cx="6667017" cy="886986"/>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Figure 2 : Courbe épidémique des intoxications aiguës par les pesticides, Bangladesh rural, 2009</a:t>
            </a:r>
            <a:endParaRPr/>
          </a:p>
        </p:txBody>
      </p:sp>
      <p:pic>
        <p:nvPicPr>
          <p:cNvPr id="1198" name="Google Shape;1198;p69" descr="A picture containing vector graphics&#10;&#10;Description automatically generated"/>
          <p:cNvPicPr preferRelativeResize="0"/>
          <p:nvPr/>
        </p:nvPicPr>
        <p:blipFill rotWithShape="1">
          <a:blip r:embed="rId4">
            <a:alphaModFix/>
          </a:blip>
          <a:srcRect/>
          <a:stretch/>
        </p:blipFill>
        <p:spPr>
          <a:xfrm>
            <a:off x="10472404" y="128052"/>
            <a:ext cx="1223563" cy="1223563"/>
          </a:xfrm>
          <a:prstGeom prst="rect">
            <a:avLst/>
          </a:prstGeom>
          <a:noFill/>
          <a:ln>
            <a:noFill/>
          </a:ln>
        </p:spPr>
      </p:pic>
      <p:sp>
        <p:nvSpPr>
          <p:cNvPr id="1199" name="Google Shape;1199;p69"/>
          <p:cNvSpPr txBox="1"/>
          <p:nvPr/>
        </p:nvSpPr>
        <p:spPr>
          <a:xfrm>
            <a:off x="2486025" y="6400800"/>
            <a:ext cx="7157165" cy="142875"/>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200"/>
              <a:buFont typeface="Arial"/>
              <a:buNone/>
            </a:pPr>
            <a:r>
              <a:rPr lang="fr-FR" sz="1200">
                <a:solidFill>
                  <a:schemeClr val="dk1"/>
                </a:solidFill>
                <a:latin typeface="Arial"/>
                <a:ea typeface="Arial"/>
                <a:cs typeface="Arial"/>
                <a:sym typeface="Arial"/>
              </a:rPr>
              <a:t>Cours d'enquête sur les épidémies toxicologiques du CDC : </a:t>
            </a:r>
            <a:r>
              <a:rPr lang="fr-FR" sz="1200" u="sng">
                <a:solidFill>
                  <a:schemeClr val="accent1"/>
                </a:solidFill>
                <a:latin typeface="Arial"/>
                <a:ea typeface="Arial"/>
                <a:cs typeface="Arial"/>
                <a:sym typeface="Arial"/>
                <a:hlinkClick r:id="rId5">
                  <a:extLst>
                    <a:ext uri="{A12FA001-AC4F-418D-AE19-62706E023703}">
                      <ahyp:hlinkClr xmlns:ahyp="http://schemas.microsoft.com/office/drawing/2018/hyperlinkcolor" val="tx"/>
                    </a:ext>
                  </a:extLst>
                </a:hlinkClick>
              </a:rPr>
              <a:t>Étude de cas internationale (cdc.gov)</a:t>
            </a:r>
            <a:endParaRPr sz="1200">
              <a:solidFill>
                <a:schemeClr val="accen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Aspects de l'interprétation des données </a:t>
            </a:r>
            <a:br>
              <a:rPr lang="fr-FR" dirty="0">
                <a:latin typeface="Franklin Gothic Medium" panose="020B0603020102020204" pitchFamily="34" charset="0"/>
              </a:rPr>
            </a:br>
            <a:r>
              <a:rPr lang="fr-FR" dirty="0">
                <a:latin typeface="Franklin Gothic Medium" panose="020B0603020102020204" pitchFamily="34" charset="0"/>
              </a:rPr>
              <a:t>de surveillance</a:t>
            </a:r>
            <a:endParaRPr dirty="0">
              <a:latin typeface="Franklin Gothic Medium" panose="020B0603020102020204" pitchFamily="34" charset="0"/>
            </a:endParaRPr>
          </a:p>
        </p:txBody>
      </p:sp>
      <p:sp>
        <p:nvSpPr>
          <p:cNvPr id="409" name="Google Shape;409;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Expliquer les mesures et les résultats épidémiologiques et statistiques dans un langage simple.</a:t>
            </a:r>
            <a:endParaRPr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Comparer les données observées aux seuils établis</a:t>
            </a:r>
            <a:endParaRPr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Comparer les données observées aux valeurs attendues</a:t>
            </a:r>
            <a:endParaRPr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Tenir compte de la qualité des données </a:t>
            </a:r>
            <a:endParaRPr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Examiner les explications possibles d'une augmentation apparente du nombre de cas</a:t>
            </a:r>
            <a:endParaRPr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Tirer des conclusions sur l'apparition d'une maladie à partir de données sommaires</a:t>
            </a:r>
            <a:endParaRPr dirty="0"/>
          </a:p>
          <a:p>
            <a:pPr marL="228600" lvl="0" indent="-50800" algn="l" rtl="0">
              <a:lnSpc>
                <a:spcPct val="100000"/>
              </a:lnSpc>
              <a:spcBef>
                <a:spcPts val="1000"/>
              </a:spcBef>
              <a:spcAft>
                <a:spcPts val="0"/>
              </a:spcAft>
              <a:buClr>
                <a:schemeClr val="dk1"/>
              </a:buClr>
              <a:buSzPts val="2800"/>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204"/>
        <p:cNvGrpSpPr/>
        <p:nvPr/>
      </p:nvGrpSpPr>
      <p:grpSpPr>
        <a:xfrm>
          <a:off x="0" y="0"/>
          <a:ext cx="0" cy="0"/>
          <a:chOff x="0" y="0"/>
          <a:chExt cx="0" cy="0"/>
        </a:xfrm>
      </p:grpSpPr>
      <p:sp>
        <p:nvSpPr>
          <p:cNvPr id="1206" name="Google Shape;1206;p7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Interprétation des graphiques (3/3)</a:t>
            </a:r>
            <a:endParaRPr dirty="0">
              <a:latin typeface="Franklin Gothic Medium" panose="020B0603020102020204" pitchFamily="34" charset="0"/>
            </a:endParaRPr>
          </a:p>
        </p:txBody>
      </p:sp>
      <p:sp>
        <p:nvSpPr>
          <p:cNvPr id="1207" name="Google Shape;1207;p70"/>
          <p:cNvSpPr txBox="1">
            <a:spLocks noGrp="1"/>
          </p:cNvSpPr>
          <p:nvPr>
            <p:ph type="body" idx="1"/>
          </p:nvPr>
        </p:nvSpPr>
        <p:spPr>
          <a:xfrm>
            <a:off x="734100" y="1517201"/>
            <a:ext cx="10515600" cy="584315"/>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000"/>
              <a:buNone/>
            </a:pPr>
            <a:r>
              <a:rPr lang="fr-FR" sz="2000" b="1" dirty="0"/>
              <a:t>Figure 3 : Tendance annuelle des intoxications aiguës par les pesticides, Bangladesh rural, janvier 2008 à avril 2009</a:t>
            </a:r>
            <a:endParaRPr dirty="0"/>
          </a:p>
        </p:txBody>
      </p:sp>
      <p:pic>
        <p:nvPicPr>
          <p:cNvPr id="1208" name="Google Shape;1208;p70" descr="A picture containing vector graphics&#10;&#10;Description automatically generated"/>
          <p:cNvPicPr preferRelativeResize="0"/>
          <p:nvPr/>
        </p:nvPicPr>
        <p:blipFill rotWithShape="1">
          <a:blip r:embed="rId3">
            <a:alphaModFix/>
          </a:blip>
          <a:srcRect/>
          <a:stretch/>
        </p:blipFill>
        <p:spPr>
          <a:xfrm>
            <a:off x="10472404" y="128052"/>
            <a:ext cx="1223563" cy="1223563"/>
          </a:xfrm>
          <a:prstGeom prst="rect">
            <a:avLst/>
          </a:prstGeom>
          <a:noFill/>
          <a:ln>
            <a:noFill/>
          </a:ln>
        </p:spPr>
      </p:pic>
      <p:sp>
        <p:nvSpPr>
          <p:cNvPr id="1209" name="Google Shape;1209;p70"/>
          <p:cNvSpPr txBox="1"/>
          <p:nvPr/>
        </p:nvSpPr>
        <p:spPr>
          <a:xfrm>
            <a:off x="3254495" y="5518240"/>
            <a:ext cx="4686715"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2008</a:t>
            </a:r>
            <a:endParaRPr sz="1800" dirty="0"/>
          </a:p>
        </p:txBody>
      </p:sp>
      <p:sp>
        <p:nvSpPr>
          <p:cNvPr id="1210" name="Google Shape;1210;p70"/>
          <p:cNvSpPr txBox="1"/>
          <p:nvPr/>
        </p:nvSpPr>
        <p:spPr>
          <a:xfrm>
            <a:off x="7850792" y="5518240"/>
            <a:ext cx="1756606"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dirty="0">
                <a:solidFill>
                  <a:schemeClr val="dk1"/>
                </a:solidFill>
                <a:latin typeface="Arial"/>
                <a:ea typeface="Arial"/>
                <a:cs typeface="Arial"/>
                <a:sym typeface="Arial"/>
              </a:rPr>
              <a:t>2009</a:t>
            </a:r>
            <a:endParaRPr sz="1800" dirty="0"/>
          </a:p>
        </p:txBody>
      </p:sp>
      <p:sp>
        <p:nvSpPr>
          <p:cNvPr id="1211" name="Google Shape;1211;p70"/>
          <p:cNvSpPr/>
          <p:nvPr/>
        </p:nvSpPr>
        <p:spPr>
          <a:xfrm rot="-5400000">
            <a:off x="5617080" y="3550077"/>
            <a:ext cx="348608" cy="4299653"/>
          </a:xfrm>
          <a:prstGeom prst="leftBracket">
            <a:avLst>
              <a:gd name="adj" fmla="val 8333"/>
            </a:avLst>
          </a:prstGeom>
          <a:no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1212" name="Google Shape;1212;p70"/>
          <p:cNvSpPr/>
          <p:nvPr/>
        </p:nvSpPr>
        <p:spPr>
          <a:xfrm rot="-5400000">
            <a:off x="8558470" y="4908340"/>
            <a:ext cx="341250" cy="1575768"/>
          </a:xfrm>
          <a:prstGeom prst="leftBracket">
            <a:avLst>
              <a:gd name="adj" fmla="val 8333"/>
            </a:avLst>
          </a:prstGeom>
          <a:no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1213" name="Google Shape;1213;p70"/>
          <p:cNvSpPr txBox="1"/>
          <p:nvPr/>
        </p:nvSpPr>
        <p:spPr>
          <a:xfrm>
            <a:off x="2269196" y="6446169"/>
            <a:ext cx="7338202" cy="384473"/>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200"/>
              <a:buFont typeface="Arial"/>
              <a:buNone/>
            </a:pPr>
            <a:r>
              <a:rPr lang="fr-FR" sz="1200">
                <a:solidFill>
                  <a:schemeClr val="dk1"/>
                </a:solidFill>
                <a:latin typeface="Arial"/>
                <a:ea typeface="Arial"/>
                <a:cs typeface="Arial"/>
                <a:sym typeface="Arial"/>
              </a:rPr>
              <a:t>Cours d'enquête sur les épidémies toxicologiques du CDC : </a:t>
            </a:r>
            <a:r>
              <a:rPr lang="fr-FR" sz="1200" u="sng">
                <a:solidFill>
                  <a:schemeClr val="accent1"/>
                </a:solidFill>
                <a:latin typeface="Arial"/>
                <a:ea typeface="Arial"/>
                <a:cs typeface="Arial"/>
                <a:sym typeface="Arial"/>
                <a:hlinkClick r:id="rId4">
                  <a:extLst>
                    <a:ext uri="{A12FA001-AC4F-418D-AE19-62706E023703}">
                      <ahyp:hlinkClr xmlns:ahyp="http://schemas.microsoft.com/office/drawing/2018/hyperlinkcolor" val="tx"/>
                    </a:ext>
                  </a:extLst>
                </a:hlinkClick>
              </a:rPr>
              <a:t>Étude de cas internationale (cdc.gov)</a:t>
            </a:r>
            <a:endParaRPr sz="1200">
              <a:solidFill>
                <a:schemeClr val="accent1"/>
              </a:solidFill>
              <a:latin typeface="Arial"/>
              <a:ea typeface="Arial"/>
              <a:cs typeface="Arial"/>
              <a:sym typeface="Arial"/>
            </a:endParaRPr>
          </a:p>
        </p:txBody>
      </p:sp>
      <p:graphicFrame>
        <p:nvGraphicFramePr>
          <p:cNvPr id="3" name="Chart 2">
            <a:extLst>
              <a:ext uri="{FF2B5EF4-FFF2-40B4-BE49-F238E27FC236}">
                <a16:creationId xmlns:a16="http://schemas.microsoft.com/office/drawing/2014/main" id="{BA0938E2-06AF-B80C-5F3E-152459EE98EE}"/>
              </a:ext>
            </a:extLst>
          </p:cNvPr>
          <p:cNvGraphicFramePr>
            <a:graphicFrameLocks/>
          </p:cNvGraphicFramePr>
          <p:nvPr>
            <p:extLst>
              <p:ext uri="{D42A27DB-BD31-4B8C-83A1-F6EECF244321}">
                <p14:modId xmlns:p14="http://schemas.microsoft.com/office/powerpoint/2010/main" val="284460058"/>
              </p:ext>
            </p:extLst>
          </p:nvPr>
        </p:nvGraphicFramePr>
        <p:xfrm>
          <a:off x="2789320" y="2361417"/>
          <a:ext cx="6818077" cy="3240536"/>
        </p:xfrm>
        <a:graphic>
          <a:graphicData uri="http://schemas.openxmlformats.org/drawingml/2006/chart">
            <c:chart xmlns:c="http://schemas.openxmlformats.org/drawingml/2006/chart" xmlns:r="http://schemas.openxmlformats.org/officeDocument/2006/relationships" r:id="rId5"/>
          </a:graphicData>
        </a:graphic>
      </p:graphicFrame>
      <p:sp>
        <p:nvSpPr>
          <p:cNvPr id="5" name="TextBox 4">
            <a:extLst>
              <a:ext uri="{FF2B5EF4-FFF2-40B4-BE49-F238E27FC236}">
                <a16:creationId xmlns:a16="http://schemas.microsoft.com/office/drawing/2014/main" id="{13B79ED9-2318-C859-2584-48D78D4A2B84}"/>
              </a:ext>
            </a:extLst>
          </p:cNvPr>
          <p:cNvSpPr txBox="1"/>
          <p:nvPr/>
        </p:nvSpPr>
        <p:spPr>
          <a:xfrm>
            <a:off x="6376910" y="5934480"/>
            <a:ext cx="938289" cy="369332"/>
          </a:xfrm>
          <a:prstGeom prst="rect">
            <a:avLst/>
          </a:prstGeom>
          <a:noFill/>
        </p:spPr>
        <p:txBody>
          <a:bodyPr wrap="square" rtlCol="0">
            <a:spAutoFit/>
          </a:bodyPr>
          <a:lstStyle/>
          <a:p>
            <a:r>
              <a:rPr lang="en-US" sz="1800" dirty="0"/>
              <a:t>Date</a:t>
            </a:r>
            <a:endParaRPr lang="fr-FR" sz="18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218"/>
        <p:cNvGrpSpPr/>
        <p:nvPr/>
      </p:nvGrpSpPr>
      <p:grpSpPr>
        <a:xfrm>
          <a:off x="0" y="0"/>
          <a:ext cx="0" cy="0"/>
          <a:chOff x="0" y="0"/>
          <a:chExt cx="0" cy="0"/>
        </a:xfrm>
      </p:grpSpPr>
      <p:sp>
        <p:nvSpPr>
          <p:cNvPr id="1219" name="Google Shape;1219;p7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Pour être utiles, les données doivent être interprétées :</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Étape 1 : Décrire les données</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Étape 2 : Appliquer le raisonnement/le jugement</a:t>
            </a:r>
            <a:endParaRPr dirty="0"/>
          </a:p>
          <a:p>
            <a:pPr marL="1143000" lvl="2" indent="-228600" algn="l" rtl="0">
              <a:lnSpc>
                <a:spcPct val="100000"/>
              </a:lnSpc>
              <a:spcBef>
                <a:spcPts val="1000"/>
              </a:spcBef>
              <a:spcAft>
                <a:spcPts val="0"/>
              </a:spcAft>
              <a:buSzPts val="2000"/>
              <a:buChar char="‒"/>
            </a:pPr>
            <a:r>
              <a:rPr lang="fr-FR" dirty="0"/>
              <a:t>Comparer ce qui est observé à ce</a:t>
            </a:r>
            <a:r>
              <a:rPr lang="fr-CA" dirty="0"/>
              <a:t> qui est attendu</a:t>
            </a:r>
          </a:p>
          <a:p>
            <a:pPr marL="1143000" lvl="2" indent="-228600" algn="l" rtl="0">
              <a:lnSpc>
                <a:spcPct val="100000"/>
              </a:lnSpc>
              <a:spcBef>
                <a:spcPts val="1000"/>
              </a:spcBef>
              <a:spcAft>
                <a:spcPts val="0"/>
              </a:spcAft>
              <a:buSzPts val="2000"/>
              <a:buChar char="‒"/>
            </a:pPr>
            <a:r>
              <a:rPr lang="fr-FR" dirty="0"/>
              <a:t>Tenir compte de la qualité des données</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Étape 3 : </a:t>
            </a:r>
            <a:r>
              <a:rPr lang="fr-CA" dirty="0"/>
              <a:t>Faire des inférences</a:t>
            </a:r>
          </a:p>
          <a:p>
            <a:pPr marL="1143000" lvl="2" indent="-228600" algn="l" rtl="0">
              <a:lnSpc>
                <a:spcPct val="100000"/>
              </a:lnSpc>
              <a:spcBef>
                <a:spcPts val="1000"/>
              </a:spcBef>
              <a:spcAft>
                <a:spcPts val="0"/>
              </a:spcAft>
              <a:buSzPts val="2000"/>
              <a:buChar char="‒"/>
            </a:pPr>
            <a:r>
              <a:rPr lang="fr-FR" dirty="0"/>
              <a:t>Déterminer la ou les explications les plus probables pour les changements, </a:t>
            </a:r>
            <a:br>
              <a:rPr lang="fr-FR" dirty="0"/>
            </a:br>
            <a:r>
              <a:rPr lang="fr-FR" dirty="0"/>
              <a:t>les différences, les schémas</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Étape 4 : Utiliser l'interprétation pour éclairer l'action</a:t>
            </a:r>
            <a:endParaRPr dirty="0"/>
          </a:p>
          <a:p>
            <a:pPr marL="228600" lvl="0" indent="-50800" algn="l" rtl="0">
              <a:lnSpc>
                <a:spcPct val="100000"/>
              </a:lnSpc>
              <a:spcBef>
                <a:spcPts val="1000"/>
              </a:spcBef>
              <a:spcAft>
                <a:spcPts val="0"/>
              </a:spcAft>
              <a:buClr>
                <a:schemeClr val="dk1"/>
              </a:buClr>
              <a:buSzPts val="2800"/>
              <a:buNone/>
            </a:pPr>
            <a:endParaRPr dirty="0"/>
          </a:p>
          <a:p>
            <a:pPr marL="228600" lvl="0" indent="-50800" algn="l" rtl="0">
              <a:lnSpc>
                <a:spcPct val="100000"/>
              </a:lnSpc>
              <a:spcBef>
                <a:spcPts val="1000"/>
              </a:spcBef>
              <a:spcAft>
                <a:spcPts val="0"/>
              </a:spcAft>
              <a:buClr>
                <a:schemeClr val="dk1"/>
              </a:buClr>
              <a:buSzPts val="2800"/>
              <a:buNone/>
            </a:pPr>
            <a:endParaRPr dirty="0"/>
          </a:p>
        </p:txBody>
      </p:sp>
      <p:sp>
        <p:nvSpPr>
          <p:cNvPr id="1220" name="Google Shape;1220;p7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a:t>
            </a:r>
            <a:endParaRPr dirty="0">
              <a:latin typeface="Franklin Gothic Medium" panose="020B0603020102020204"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225"/>
        <p:cNvGrpSpPr/>
        <p:nvPr/>
      </p:nvGrpSpPr>
      <p:grpSpPr>
        <a:xfrm>
          <a:off x="0" y="0"/>
          <a:ext cx="0" cy="0"/>
          <a:chOff x="0" y="0"/>
          <a:chExt cx="0" cy="0"/>
        </a:xfrm>
      </p:grpSpPr>
      <p:sp>
        <p:nvSpPr>
          <p:cNvPr id="1226" name="Google Shape;1226;p72"/>
          <p:cNvSpPr txBox="1">
            <a:spLocks noGrp="1"/>
          </p:cNvSpPr>
          <p:nvPr>
            <p:ph type="body" idx="1"/>
          </p:nvPr>
        </p:nvSpPr>
        <p:spPr>
          <a:xfrm>
            <a:off x="838200" y="1478857"/>
            <a:ext cx="10118558" cy="4639309"/>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2800"/>
              <a:buFont typeface="Arial"/>
              <a:buChar char="•"/>
            </a:pPr>
            <a:r>
              <a:rPr lang="fr-FR" b="0" dirty="0"/>
              <a:t>Décrire et interpréter des données résumées</a:t>
            </a:r>
            <a:endParaRPr dirty="0"/>
          </a:p>
          <a:p>
            <a:pPr marL="457200" lvl="0" indent="-457200" algn="l" rtl="0">
              <a:lnSpc>
                <a:spcPct val="100000"/>
              </a:lnSpc>
              <a:spcBef>
                <a:spcPts val="1000"/>
              </a:spcBef>
              <a:spcAft>
                <a:spcPts val="0"/>
              </a:spcAft>
              <a:buClr>
                <a:schemeClr val="dk1"/>
              </a:buClr>
              <a:buSzPts val="2800"/>
              <a:buFont typeface="Arial"/>
              <a:buChar char="•"/>
            </a:pPr>
            <a:r>
              <a:rPr lang="fr-FR" b="0" dirty="0"/>
              <a:t>Décrire l'utilisation des seuils lors de l'analyse des données de surveillance</a:t>
            </a:r>
            <a:endParaRPr dirty="0"/>
          </a:p>
          <a:p>
            <a:pPr marL="457200" lvl="0" indent="-457200" algn="l" rtl="0">
              <a:lnSpc>
                <a:spcPct val="100000"/>
              </a:lnSpc>
              <a:spcBef>
                <a:spcPts val="1000"/>
              </a:spcBef>
              <a:spcAft>
                <a:spcPts val="0"/>
              </a:spcAft>
              <a:buClr>
                <a:schemeClr val="dk1"/>
              </a:buClr>
              <a:buSzPts val="2800"/>
              <a:buFont typeface="Arial"/>
              <a:buChar char="•"/>
            </a:pPr>
            <a:r>
              <a:rPr lang="fr-FR" b="0" dirty="0"/>
              <a:t>Examiner les raisons possibles de l'augmentation observée des cas signalés</a:t>
            </a:r>
            <a:endParaRPr dirty="0"/>
          </a:p>
          <a:p>
            <a:pPr marL="457200" lvl="0" indent="-457200" algn="l" rtl="0">
              <a:lnSpc>
                <a:spcPct val="100000"/>
              </a:lnSpc>
              <a:spcBef>
                <a:spcPts val="1000"/>
              </a:spcBef>
              <a:spcAft>
                <a:spcPts val="0"/>
              </a:spcAft>
              <a:buClr>
                <a:schemeClr val="dk1"/>
              </a:buClr>
              <a:buSzPts val="2800"/>
              <a:buFont typeface="Arial"/>
              <a:buChar char="•"/>
            </a:pPr>
            <a:r>
              <a:rPr lang="fr-FR" b="0" dirty="0"/>
              <a:t>Appliquer les concepts </a:t>
            </a:r>
            <a:r>
              <a:rPr lang="fr-FR" dirty="0"/>
              <a:t>d’</a:t>
            </a:r>
            <a:r>
              <a:rPr lang="fr-FR" b="0" dirty="0"/>
              <a:t>Une Seule Santé à l'interprétation des données relatives aux êtres humains, aux animaux et </a:t>
            </a:r>
            <a:br>
              <a:rPr lang="fr-FR" b="0" dirty="0"/>
            </a:br>
            <a:r>
              <a:rPr lang="fr-FR" b="0" dirty="0"/>
              <a:t>à l'environnement</a:t>
            </a:r>
            <a:endParaRPr dirty="0"/>
          </a:p>
          <a:p>
            <a:pPr marL="228600" lvl="0" indent="-50800" algn="l" rtl="0">
              <a:lnSpc>
                <a:spcPct val="100000"/>
              </a:lnSpc>
              <a:spcBef>
                <a:spcPts val="1000"/>
              </a:spcBef>
              <a:spcAft>
                <a:spcPts val="0"/>
              </a:spcAft>
              <a:buClr>
                <a:schemeClr val="dk1"/>
              </a:buClr>
              <a:buSzPts val="2800"/>
              <a:buNone/>
            </a:pPr>
            <a:endParaRPr dirty="0"/>
          </a:p>
        </p:txBody>
      </p:sp>
      <p:sp>
        <p:nvSpPr>
          <p:cNvPr id="1227" name="Google Shape;1227;p7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des objectifs</a:t>
            </a:r>
            <a:endParaRPr dirty="0">
              <a:latin typeface="Franklin Gothic Medium" panose="020B06030201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Aspects de l'interprétation des données </a:t>
            </a:r>
            <a:br>
              <a:rPr lang="fr-FR" dirty="0">
                <a:latin typeface="Franklin Gothic Medium" panose="020B0603020102020204" pitchFamily="34" charset="0"/>
              </a:rPr>
            </a:br>
            <a:r>
              <a:rPr lang="fr-FR" dirty="0">
                <a:latin typeface="Franklin Gothic Medium" panose="020B0603020102020204" pitchFamily="34" charset="0"/>
              </a:rPr>
              <a:t>de surveillance</a:t>
            </a:r>
            <a:endParaRPr dirty="0">
              <a:latin typeface="Franklin Gothic Medium" panose="020B0603020102020204" pitchFamily="34" charset="0"/>
            </a:endParaRPr>
          </a:p>
        </p:txBody>
      </p:sp>
      <p:sp>
        <p:nvSpPr>
          <p:cNvPr id="416" name="Google Shape;416;p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b="1" dirty="0"/>
              <a:t>Expliquer les mesures et les résultats épidémiologiques et statistiques dans un langage simple</a:t>
            </a:r>
            <a:endParaRPr dirty="0"/>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dirty="0">
                <a:solidFill>
                  <a:schemeClr val="lt2"/>
                </a:solidFill>
              </a:rPr>
              <a:t>Comparer les données observées aux seuils établis</a:t>
            </a:r>
            <a:endParaRPr dirty="0"/>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dirty="0">
                <a:solidFill>
                  <a:schemeClr val="lt2"/>
                </a:solidFill>
              </a:rPr>
              <a:t>Comparer les données observées aux valeurs attendues</a:t>
            </a:r>
            <a:endParaRPr dirty="0"/>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dirty="0">
                <a:solidFill>
                  <a:schemeClr val="lt2"/>
                </a:solidFill>
              </a:rPr>
              <a:t>Tenir compte de la qualité des données </a:t>
            </a:r>
            <a:endParaRPr dirty="0"/>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dirty="0">
                <a:solidFill>
                  <a:schemeClr val="lt2"/>
                </a:solidFill>
              </a:rPr>
              <a:t>Examiner les explications possibles d'une augmentation apparente du nombre de cas</a:t>
            </a:r>
            <a:endParaRPr dirty="0"/>
          </a:p>
          <a:p>
            <a:pPr marL="514350" lvl="0" indent="-514350" algn="l" rtl="0">
              <a:lnSpc>
                <a:spcPct val="100000"/>
              </a:lnSpc>
              <a:spcBef>
                <a:spcPts val="1000"/>
              </a:spcBef>
              <a:spcAft>
                <a:spcPts val="0"/>
              </a:spcAft>
              <a:buClr>
                <a:schemeClr val="lt2"/>
              </a:buClr>
              <a:buSzPts val="2800"/>
              <a:buFont typeface="Libre Franklin Medium"/>
              <a:buAutoNum type="arabicPeriod"/>
            </a:pPr>
            <a:r>
              <a:rPr lang="fr-FR" dirty="0">
                <a:solidFill>
                  <a:schemeClr val="lt2"/>
                </a:solidFill>
              </a:rPr>
              <a:t>Tirer des conclusions sur l'apparition d'une maladie à partir de données sommaires</a:t>
            </a:r>
            <a:endParaRPr dirty="0"/>
          </a:p>
          <a:p>
            <a:pPr marL="228600" lvl="0" indent="-50800" algn="l" rtl="0">
              <a:lnSpc>
                <a:spcPct val="100000"/>
              </a:lnSpc>
              <a:spcBef>
                <a:spcPts val="1000"/>
              </a:spcBef>
              <a:spcAft>
                <a:spcPts val="0"/>
              </a:spcAft>
              <a:buClr>
                <a:schemeClr val="dk1"/>
              </a:buClr>
              <a:buSzPts val="2800"/>
              <a:buNone/>
            </a:pPr>
            <a:endParaRPr dirty="0">
              <a:solidFill>
                <a:srgbClr val="80808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800"/>
              <a:buNone/>
            </a:pPr>
            <a:endParaRPr dirty="0"/>
          </a:p>
          <a:p>
            <a:pPr marL="0" lvl="0" indent="0" algn="ctr" rtl="0">
              <a:lnSpc>
                <a:spcPct val="100000"/>
              </a:lnSpc>
              <a:spcBef>
                <a:spcPts val="1000"/>
              </a:spcBef>
              <a:spcAft>
                <a:spcPts val="0"/>
              </a:spcAft>
              <a:buClr>
                <a:schemeClr val="dk1"/>
              </a:buClr>
              <a:buSzPts val="2800"/>
              <a:buNone/>
            </a:pPr>
            <a:r>
              <a:rPr lang="fr-FR" dirty="0"/>
              <a:t>Comment décririez-vous ces résultats en langage clair ?</a:t>
            </a:r>
            <a:endParaRPr dirty="0"/>
          </a:p>
          <a:p>
            <a:pPr marL="0" lvl="0" indent="0" algn="l" rtl="0">
              <a:lnSpc>
                <a:spcPct val="100000"/>
              </a:lnSpc>
              <a:spcBef>
                <a:spcPts val="10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600"/>
              <a:buNone/>
            </a:pPr>
            <a:endParaRPr sz="600" dirty="0">
              <a:latin typeface="Arial"/>
              <a:ea typeface="Arial"/>
              <a:cs typeface="Arial"/>
              <a:sym typeface="Arial"/>
            </a:endParaRPr>
          </a:p>
        </p:txBody>
      </p:sp>
      <p:sp>
        <p:nvSpPr>
          <p:cNvPr id="423" name="Google Shape;423;p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Langage clair et simple : Pratique 1</a:t>
            </a:r>
            <a:endParaRPr dirty="0">
              <a:latin typeface="Franklin Gothic Medium" panose="020B0603020102020204" pitchFamily="34" charset="0"/>
            </a:endParaRPr>
          </a:p>
        </p:txBody>
      </p:sp>
      <p:grpSp>
        <p:nvGrpSpPr>
          <p:cNvPr id="424" name="Google Shape;424;p9"/>
          <p:cNvGrpSpPr/>
          <p:nvPr/>
        </p:nvGrpSpPr>
        <p:grpSpPr>
          <a:xfrm>
            <a:off x="834963" y="2899956"/>
            <a:ext cx="4948187" cy="2743200"/>
            <a:chOff x="838200" y="2149329"/>
            <a:chExt cx="4948187" cy="2743200"/>
          </a:xfrm>
        </p:grpSpPr>
        <p:sp>
          <p:nvSpPr>
            <p:cNvPr id="425" name="Google Shape;425;p9"/>
            <p:cNvSpPr/>
            <p:nvPr/>
          </p:nvSpPr>
          <p:spPr>
            <a:xfrm>
              <a:off x="838200" y="2149329"/>
              <a:ext cx="4918879" cy="2743200"/>
            </a:xfrm>
            <a:prstGeom prst="roundRect">
              <a:avLst>
                <a:gd name="adj" fmla="val 16667"/>
              </a:avLst>
            </a:prstGeom>
            <a:noFill/>
            <a:ln w="76200" cap="flat" cmpd="sng">
              <a:solidFill>
                <a:srgbClr val="F794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26" name="Google Shape;426;p9"/>
            <p:cNvSpPr txBox="1"/>
            <p:nvPr/>
          </p:nvSpPr>
          <p:spPr>
            <a:xfrm>
              <a:off x="867509" y="2245236"/>
              <a:ext cx="4918878" cy="24468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dirty="0">
                  <a:solidFill>
                    <a:schemeClr val="dk1"/>
                  </a:solidFill>
                  <a:latin typeface="Arial"/>
                  <a:ea typeface="Arial"/>
                  <a:cs typeface="Arial"/>
                  <a:sym typeface="Arial"/>
                </a:rPr>
                <a:t>Patients atteints de dengue, </a:t>
              </a:r>
              <a:endParaRPr dirty="0"/>
            </a:p>
            <a:p>
              <a:pPr marL="0" marR="0" lvl="0" indent="0" algn="ctr" rtl="0">
                <a:spcBef>
                  <a:spcPts val="0"/>
                </a:spcBef>
                <a:spcAft>
                  <a:spcPts val="0"/>
                </a:spcAft>
                <a:buNone/>
              </a:pPr>
              <a:r>
                <a:rPr lang="fr-FR" sz="2800" dirty="0">
                  <a:solidFill>
                    <a:schemeClr val="dk1"/>
                  </a:solidFill>
                  <a:latin typeface="Arial"/>
                  <a:ea typeface="Arial"/>
                  <a:cs typeface="Arial"/>
                  <a:sym typeface="Arial"/>
                </a:rPr>
                <a:t>Province H, 2023</a:t>
              </a:r>
              <a:endParaRPr dirty="0"/>
            </a:p>
            <a:p>
              <a:pPr marL="190500" marR="0" lvl="0" indent="-342900" algn="l" rtl="0">
                <a:spcBef>
                  <a:spcPts val="1000"/>
                </a:spcBef>
                <a:spcAft>
                  <a:spcPts val="0"/>
                </a:spcAft>
                <a:buClr>
                  <a:srgbClr val="00953A"/>
                </a:buClr>
                <a:buSzPts val="2400"/>
                <a:buFont typeface="Wingdings" panose="05000000000000000000" pitchFamily="2" charset="2"/>
                <a:buChar char="§"/>
              </a:pPr>
              <a:r>
                <a:rPr lang="fr-FR" sz="2400" dirty="0">
                  <a:solidFill>
                    <a:schemeClr val="dk1"/>
                  </a:solidFill>
                  <a:latin typeface="Arial"/>
                  <a:ea typeface="Arial"/>
                  <a:cs typeface="Arial"/>
                  <a:sym typeface="Arial"/>
                </a:rPr>
                <a:t> Âge moyen = 30,1 ans</a:t>
              </a:r>
              <a:endParaRPr dirty="0"/>
            </a:p>
            <a:p>
              <a:pPr marL="190500" marR="0" lvl="0" indent="-342900" algn="l" rtl="0">
                <a:spcBef>
                  <a:spcPts val="1000"/>
                </a:spcBef>
                <a:spcAft>
                  <a:spcPts val="0"/>
                </a:spcAft>
                <a:buClr>
                  <a:srgbClr val="00953A"/>
                </a:buClr>
                <a:buSzPts val="2400"/>
                <a:buFont typeface="Wingdings" panose="05000000000000000000" pitchFamily="2" charset="2"/>
                <a:buChar char="§"/>
              </a:pPr>
              <a:r>
                <a:rPr lang="fr-FR" sz="2400" dirty="0">
                  <a:solidFill>
                    <a:schemeClr val="dk1"/>
                  </a:solidFill>
                  <a:latin typeface="Arial"/>
                  <a:ea typeface="Arial"/>
                  <a:cs typeface="Arial"/>
                  <a:sym typeface="Arial"/>
                </a:rPr>
                <a:t> Âge médian = 28 ans</a:t>
              </a:r>
              <a:endParaRPr dirty="0"/>
            </a:p>
            <a:p>
              <a:pPr marL="190500" marR="0" lvl="0" indent="-342900" algn="l" rtl="0">
                <a:spcBef>
                  <a:spcPts val="1000"/>
                </a:spcBef>
                <a:spcAft>
                  <a:spcPts val="0"/>
                </a:spcAft>
                <a:buClr>
                  <a:srgbClr val="00953A"/>
                </a:buClr>
                <a:buSzPts val="2400"/>
                <a:buFont typeface="Wingdings" panose="05000000000000000000" pitchFamily="2" charset="2"/>
                <a:buChar char="§"/>
              </a:pPr>
              <a:r>
                <a:rPr lang="fr-FR" sz="2400" dirty="0">
                  <a:solidFill>
                    <a:schemeClr val="dk1"/>
                  </a:solidFill>
                  <a:latin typeface="Arial"/>
                  <a:ea typeface="Arial"/>
                  <a:cs typeface="Arial"/>
                  <a:sym typeface="Arial"/>
                </a:rPr>
                <a:t> Tranche d'âge = 0-91 ans</a:t>
              </a:r>
              <a:endParaRPr sz="1800" dirty="0">
                <a:solidFill>
                  <a:schemeClr val="dk1"/>
                </a:solidFill>
                <a:latin typeface="Arial"/>
                <a:ea typeface="Arial"/>
                <a:cs typeface="Arial"/>
                <a:sym typeface="Arial"/>
              </a:endParaRPr>
            </a:p>
          </p:txBody>
        </p:sp>
      </p:grpSp>
      <p:sp>
        <p:nvSpPr>
          <p:cNvPr id="427" name="Google Shape;427;p9"/>
          <p:cNvSpPr txBox="1"/>
          <p:nvPr/>
        </p:nvSpPr>
        <p:spPr>
          <a:xfrm>
            <a:off x="6096000" y="2899956"/>
            <a:ext cx="5917027" cy="194921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dirty="0">
                <a:solidFill>
                  <a:schemeClr val="dk1"/>
                </a:solidFill>
                <a:latin typeface="Arial"/>
                <a:ea typeface="Arial"/>
                <a:cs typeface="Arial"/>
                <a:sym typeface="Arial"/>
              </a:rPr>
              <a:t>Le diabète, </a:t>
            </a:r>
            <a:endParaRPr dirty="0"/>
          </a:p>
          <a:p>
            <a:pPr marL="0" marR="0" lvl="0" indent="0" algn="ctr" rtl="0">
              <a:spcBef>
                <a:spcPts val="0"/>
              </a:spcBef>
              <a:spcAft>
                <a:spcPts val="0"/>
              </a:spcAft>
              <a:buNone/>
            </a:pPr>
            <a:r>
              <a:rPr lang="fr-FR" sz="2800" dirty="0">
                <a:solidFill>
                  <a:schemeClr val="dk1"/>
                </a:solidFill>
                <a:latin typeface="Arial"/>
                <a:ea typeface="Arial"/>
                <a:cs typeface="Arial"/>
                <a:sym typeface="Arial"/>
              </a:rPr>
              <a:t>District M, 2023</a:t>
            </a:r>
            <a:endParaRPr dirty="0"/>
          </a:p>
          <a:p>
            <a:pPr marL="190500" marR="0" lvl="0" indent="-342900" algn="l" rtl="0">
              <a:spcBef>
                <a:spcPts val="1000"/>
              </a:spcBef>
              <a:spcAft>
                <a:spcPts val="0"/>
              </a:spcAft>
              <a:buClr>
                <a:srgbClr val="00953A"/>
              </a:buClr>
              <a:buSzPts val="2400"/>
              <a:buFont typeface="Wingdings" panose="05000000000000000000" pitchFamily="2" charset="2"/>
              <a:buChar char="§"/>
            </a:pPr>
            <a:r>
              <a:rPr lang="fr-FR" sz="2400" dirty="0">
                <a:solidFill>
                  <a:schemeClr val="dk1"/>
                </a:solidFill>
                <a:latin typeface="Arial"/>
                <a:ea typeface="Arial"/>
                <a:cs typeface="Arial"/>
                <a:sym typeface="Arial"/>
              </a:rPr>
              <a:t> Taux d'incidence = 4,0/1 000 adultes</a:t>
            </a:r>
            <a:endParaRPr dirty="0"/>
          </a:p>
          <a:p>
            <a:pPr marL="190500" marR="0" lvl="0" indent="-342900" algn="l" rtl="0">
              <a:spcBef>
                <a:spcPts val="1000"/>
              </a:spcBef>
              <a:spcAft>
                <a:spcPts val="0"/>
              </a:spcAft>
              <a:buClr>
                <a:srgbClr val="00953A"/>
              </a:buClr>
              <a:buSzPts val="2400"/>
              <a:buFont typeface="Wingdings" panose="05000000000000000000" pitchFamily="2" charset="2"/>
              <a:buChar char="§"/>
            </a:pPr>
            <a:r>
              <a:rPr lang="fr-FR" sz="2400" dirty="0">
                <a:solidFill>
                  <a:schemeClr val="dk1"/>
                </a:solidFill>
                <a:latin typeface="Arial"/>
                <a:ea typeface="Arial"/>
                <a:cs typeface="Arial"/>
                <a:sym typeface="Arial"/>
              </a:rPr>
              <a:t> Prévalence = 6,9 %</a:t>
            </a:r>
            <a:endParaRPr dirty="0"/>
          </a:p>
        </p:txBody>
      </p:sp>
      <p:sp>
        <p:nvSpPr>
          <p:cNvPr id="428" name="Google Shape;428;p9"/>
          <p:cNvSpPr/>
          <p:nvPr/>
        </p:nvSpPr>
        <p:spPr>
          <a:xfrm>
            <a:off x="6003855" y="2899956"/>
            <a:ext cx="5725631" cy="2743200"/>
          </a:xfrm>
          <a:prstGeom prst="roundRect">
            <a:avLst>
              <a:gd name="adj" fmla="val 16667"/>
            </a:avLst>
          </a:prstGeom>
          <a:noFill/>
          <a:ln w="762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1A89DE-AACF-48E5-AF47-7DAF7AB36221}">
  <ds:schemaRefs>
    <ds:schemaRef ds:uri="http://purl.org/dc/elements/1.1/"/>
    <ds:schemaRef ds:uri="http://schemas.microsoft.com/office/2006/metadata/properties"/>
    <ds:schemaRef ds:uri="http://www.w3.org/XML/1998/namespace"/>
    <ds:schemaRef ds:uri="http://purl.org/dc/dcmitype/"/>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cd03f174-a395-49eb-8ee9-8d943e22f40d"/>
    <ds:schemaRef ds:uri="52ff0146-47b4-4d51-8c1c-03266fcd63a2"/>
  </ds:schemaRefs>
</ds:datastoreItem>
</file>

<file path=customXml/itemProps2.xml><?xml version="1.0" encoding="utf-8"?>
<ds:datastoreItem xmlns:ds="http://schemas.openxmlformats.org/officeDocument/2006/customXml" ds:itemID="{28AB27A7-CC3C-4A11-899A-A2842C18C6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FAA32CD-0370-454D-AFFB-787CA69627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1438</TotalTime>
  <Words>12403</Words>
  <Application>Microsoft Office PowerPoint</Application>
  <PresentationFormat>Widescreen</PresentationFormat>
  <Paragraphs>1390</Paragraphs>
  <Slides>72</Slides>
  <Notes>72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72</vt:i4>
      </vt:variant>
    </vt:vector>
  </HeadingPairs>
  <TitlesOfParts>
    <vt:vector size="82" baseType="lpstr">
      <vt:lpstr>Aptos</vt:lpstr>
      <vt:lpstr>Arial</vt:lpstr>
      <vt:lpstr>Arial  </vt:lpstr>
      <vt:lpstr>Calibri</vt:lpstr>
      <vt:lpstr>Courier New</vt:lpstr>
      <vt:lpstr>Franklin Gothic Medium</vt:lpstr>
      <vt:lpstr>Libre Franklin Medium</vt:lpstr>
      <vt:lpstr>Noto Sans Symbols</vt:lpstr>
      <vt:lpstr>Wingdings</vt:lpstr>
      <vt:lpstr>4.A.01.01_FETPF3.0_PPT_Theme_French_2024_11_25</vt:lpstr>
      <vt:lpstr>PowerPoint Presentation</vt:lpstr>
      <vt:lpstr>PowerPoint Presentation</vt:lpstr>
      <vt:lpstr>PowerPoint Presentation</vt:lpstr>
      <vt:lpstr>PowerPoint Presentation</vt:lpstr>
      <vt:lpstr>Décrire et interpréter (1/2)</vt:lpstr>
      <vt:lpstr>Décrire et interpréter (2/2)</vt:lpstr>
      <vt:lpstr>Aspects de l'interprétation des données  de surveillance</vt:lpstr>
      <vt:lpstr>Aspects de l'interprétation des données  de surveillance</vt:lpstr>
      <vt:lpstr>Langage clair et simple : Pratique 1</vt:lpstr>
      <vt:lpstr>Langage clair et simple : Pratique 1 Réponses</vt:lpstr>
      <vt:lpstr>Langage clair et simple : Pratique 2</vt:lpstr>
      <vt:lpstr>Langage clair et simple : Pratique 2 Réponses</vt:lpstr>
      <vt:lpstr>Langage clair et simple : Pratique 3</vt:lpstr>
      <vt:lpstr>Langage clair et simple : Pratique 3 Réponses</vt:lpstr>
      <vt:lpstr>Aspects de l'interprétation des données  de surveillance</vt:lpstr>
      <vt:lpstr>Seuils</vt:lpstr>
      <vt:lpstr>Types de seuils</vt:lpstr>
      <vt:lpstr>Types de seuils</vt:lpstr>
      <vt:lpstr>Seuils : Pratique 1</vt:lpstr>
      <vt:lpstr>Seuils : Pratique 1 Réponses</vt:lpstr>
      <vt:lpstr>Seuils : Pratique 2</vt:lpstr>
      <vt:lpstr>Seuils : Pratique 2 Réponse</vt:lpstr>
      <vt:lpstr>Seuils : Pratique 3</vt:lpstr>
      <vt:lpstr>Seuils : Pratique 3 Réponse</vt:lpstr>
      <vt:lpstr>Aspects de l'interprétation des données  de surveillance </vt:lpstr>
      <vt:lpstr>Observé versus attendu</vt:lpstr>
      <vt:lpstr>Observé</vt:lpstr>
      <vt:lpstr>Qu'est-ce qu'une « endémie » ? « enzootique » ?</vt:lpstr>
      <vt:lpstr>Qu'est-ce qu'une « épidémie » ? « épizootie » ?</vt:lpstr>
      <vt:lpstr>Observé : Décrire</vt:lpstr>
      <vt:lpstr>Comparer les résultats observés aux résultats attendus </vt:lpstr>
      <vt:lpstr>Comparer ce qui est observé avec  ce qui est attendu</vt:lpstr>
      <vt:lpstr>Aspects de l'interprétation des données  de surveillance </vt:lpstr>
      <vt:lpstr>Tenir compte la qualité des données (1/3)</vt:lpstr>
      <vt:lpstr>Tenir compte de la qualité des données (2/3)</vt:lpstr>
      <vt:lpstr>Tenir compte de la qualité des données (3/3)</vt:lpstr>
      <vt:lpstr>Tenir compte de la qualité des données : Approfondir les données</vt:lpstr>
      <vt:lpstr>Interprétation des données : Pratique 1</vt:lpstr>
      <vt:lpstr>Interprétation des données : Pratique 1 Réponse</vt:lpstr>
      <vt:lpstr>Interprétation des données : Pratique 2</vt:lpstr>
      <vt:lpstr>Interprétation des données : Pratique 2 Réponse</vt:lpstr>
      <vt:lpstr>Interpréter les données (1/3)</vt:lpstr>
      <vt:lpstr>Interpréter les données (2/3)</vt:lpstr>
      <vt:lpstr>Interpréter les données (3/3)</vt:lpstr>
      <vt:lpstr>Interpréter les données</vt:lpstr>
      <vt:lpstr>Aspects de l'interprétation des données  de surveillance </vt:lpstr>
      <vt:lpstr>Augmentation du nombre de cas : Pratique</vt:lpstr>
      <vt:lpstr>Comment expliquer l'augmentation apparente du nombre de cas ? (1/2)</vt:lpstr>
      <vt:lpstr>Comment expliquer l’augmentation apparente des cas ? (2/2)</vt:lpstr>
      <vt:lpstr>Augmentation apparente : Pratique 1</vt:lpstr>
      <vt:lpstr>Augmentation apparente : Pratique 1 Réponse</vt:lpstr>
      <vt:lpstr>Augmentation apparente : Pratique 2</vt:lpstr>
      <vt:lpstr>Augmentation apparente : Pratique 2 Réponse</vt:lpstr>
      <vt:lpstr>Décrire et interpréter</vt:lpstr>
      <vt:lpstr>Aspects de l'interprétation des données  de surveillance </vt:lpstr>
      <vt:lpstr>Inférence</vt:lpstr>
      <vt:lpstr>PowerPoint Presentation</vt:lpstr>
      <vt:lpstr>Exercice de groupe :  Diarrhée sévère dans le district X (2/9)</vt:lpstr>
      <vt:lpstr>Exercice de groupe : Diarrhée sévère dans le district X (3/9)</vt:lpstr>
      <vt:lpstr>Exercice de groupe : Diarrhée sévère dans le district X (4/9)</vt:lpstr>
      <vt:lpstr>Exercice de groupe : Diarrhée sévère dans le district X (5/9)</vt:lpstr>
      <vt:lpstr>Exercice de groupe : Diarrhée sévère dans le district X (6/9)</vt:lpstr>
      <vt:lpstr>Exercice de groupe : Diarrhée sévère dans le district X (7/9)</vt:lpstr>
      <vt:lpstr>Exercice de groupe : Diarrhée sévère dans le district X (8/9)</vt:lpstr>
      <vt:lpstr>Exercice de groupe : Diarrhée sévère dans le district X (9/9)</vt:lpstr>
      <vt:lpstr>Systèmes de surveillance Une Seule Santé </vt:lpstr>
      <vt:lpstr>Interprétation des tableaux</vt:lpstr>
      <vt:lpstr>Interprétation des graphiques (1/3)</vt:lpstr>
      <vt:lpstr>Interprétation des graphiques (2/3)</vt:lpstr>
      <vt:lpstr>Interprétation des graphiques (3/3)</vt:lpstr>
      <vt:lpstr>Résumé</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Richard C. Dicker</dc:creator>
  <cp:lastModifiedBy>Baskerville, Kristin (CDC/GHC/DGHP)</cp:lastModifiedBy>
  <cp:revision>72</cp:revision>
  <cp:lastPrinted>2025-11-21T18:41:52Z</cp:lastPrinted>
  <dcterms:created xsi:type="dcterms:W3CDTF">2005-08-29T16:54:09Z</dcterms:created>
  <dcterms:modified xsi:type="dcterms:W3CDTF">2025-11-21T18:46:51Z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7b94a7b8-f06c-4dfe-bdcc-9b548fd58c31_Enabled">
    <vt:lpwstr>true</vt:lpwstr>
  </property>
  <property fmtid="{D5CDD505-2E9C-101B-9397-08002B2CF9AE}" pid="4" name="MSIP_Label_7b94a7b8-f06c-4dfe-bdcc-9b548fd58c31_SetDate">
    <vt:lpwstr>2022-02-10T19:45:33Z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5cc73405-a872-4bdc-ab74-025fd8758dbd</vt:lpwstr>
  </property>
  <property fmtid="{D5CDD505-2E9C-101B-9397-08002B2CF9AE}" pid="9" name="MSIP_Label_7b94a7b8-f06c-4dfe-bdcc-9b548fd58c31_ContentBits">
    <vt:lpwstr>0</vt:lpwstr>
  </property>
  <property fmtid="{D5CDD505-2E9C-101B-9397-08002B2CF9AE}" pid="10" name="MediaServiceImageTags">
    <vt:lpwstr/>
  </property>
</Properties>
</file>